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0"/>
  </p:normalViewPr>
  <p:slideViewPr>
    <p:cSldViewPr>
      <p:cViewPr varScale="1">
        <p:scale>
          <a:sx n="107" d="100"/>
          <a:sy n="107" d="100"/>
        </p:scale>
        <p:origin x="4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НИИТОН СГМУ</a:t>
            </a:r>
          </a:p>
          <a:p>
            <a:r>
              <a:rPr lang="ru-RU" dirty="0"/>
              <a:t>Лихачев С.В.</a:t>
            </a:r>
            <a:endParaRPr lang="en-US" dirty="0"/>
          </a:p>
          <a:p>
            <a:r>
              <a:rPr lang="ru-RU" dirty="0"/>
              <a:t>Старший научный сотрудник отдела инновационных проектов </a:t>
            </a:r>
          </a:p>
          <a:p>
            <a:r>
              <a:rPr lang="ru-RU" dirty="0"/>
              <a:t>в нейрохирургии и </a:t>
            </a:r>
            <a:r>
              <a:rPr lang="ru-RU" dirty="0" err="1"/>
              <a:t>вертебрологии</a:t>
            </a:r>
            <a:endParaRPr lang="ru-RU" dirty="0"/>
          </a:p>
          <a:p>
            <a:r>
              <a:rPr lang="ru-RU" dirty="0"/>
              <a:t>Саратов, 2020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/>
          <a:lstStyle/>
          <a:p>
            <a:r>
              <a:rPr lang="ru-RU" dirty="0"/>
              <a:t>ХИРУРГИЧЕСКОЕ ЛЕЧЕНИЕ НЕОСЛОЖНЕННОГО ПОВРЕЖДЕНИЯ </a:t>
            </a:r>
            <a:br>
              <a:rPr lang="en-US" dirty="0"/>
            </a:br>
            <a:r>
              <a:rPr lang="ru-RU" dirty="0"/>
              <a:t>ТИПА С (</a:t>
            </a:r>
            <a:r>
              <a:rPr lang="en-US" dirty="0" err="1"/>
              <a:t>AOS</a:t>
            </a:r>
            <a:r>
              <a:rPr lang="en-US" cap="none" dirty="0" err="1"/>
              <a:t>pine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В ПЕРЕХОДНОМ ГРУДОПОЯСНИЧНОМ ОТДЕЛЕ ПОЗВОНОЧНИКА</a:t>
            </a:r>
            <a:br>
              <a:rPr lang="ru-RU" dirty="0"/>
            </a:br>
            <a:br>
              <a:rPr lang="ru-RU" dirty="0"/>
            </a:br>
            <a:r>
              <a:rPr lang="ru-RU" cap="none" dirty="0"/>
              <a:t>клинический случай</a:t>
            </a:r>
            <a:br>
              <a:rPr lang="ru-RU" cap="none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32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Переходный грудопоясничный отдел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Th11,Th12,L1,L2</a:t>
            </a:r>
            <a:r>
              <a:rPr lang="ru-RU" dirty="0"/>
              <a:t> позвонки;</a:t>
            </a:r>
          </a:p>
          <a:p>
            <a:r>
              <a:rPr lang="ru-RU" dirty="0"/>
              <a:t>70% всех повреждений позвоночного столба;</a:t>
            </a:r>
          </a:p>
          <a:p>
            <a:r>
              <a:rPr lang="ru-RU" dirty="0"/>
              <a:t>50% нестабильных повреждений, требующих хирургического лечения;</a:t>
            </a:r>
          </a:p>
          <a:p>
            <a:r>
              <a:rPr lang="ru-RU" dirty="0"/>
              <a:t>до 30% </a:t>
            </a:r>
            <a:r>
              <a:rPr lang="ru-RU" dirty="0" err="1"/>
              <a:t>спондилосинтеза</a:t>
            </a:r>
            <a:r>
              <a:rPr lang="ru-RU" dirty="0"/>
              <a:t> осложняется развитием нестабильности МК до формирования костного блока;</a:t>
            </a:r>
          </a:p>
          <a:p>
            <a:r>
              <a:rPr lang="ru-RU" dirty="0"/>
              <a:t>15-23% составляют повреждения типа С;</a:t>
            </a:r>
          </a:p>
          <a:p>
            <a:r>
              <a:rPr lang="ru-RU" dirty="0"/>
              <a:t>до 70% повреждений типа С осложненные.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5253" y="3212976"/>
            <a:ext cx="3723107" cy="251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24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66856" cy="346050"/>
          </a:xfrm>
        </p:spPr>
        <p:txBody>
          <a:bodyPr/>
          <a:lstStyle/>
          <a:p>
            <a:pPr algn="ctr"/>
            <a:r>
              <a:rPr lang="ru-RU" dirty="0"/>
              <a:t>Состояние вопроса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38775"/>
              </p:ext>
            </p:extLst>
          </p:nvPr>
        </p:nvGraphicFramePr>
        <p:xfrm>
          <a:off x="611560" y="620688"/>
          <a:ext cx="8136905" cy="559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4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949">
                <a:tc gridSpan="8">
                  <a:txBody>
                    <a:bodyPr/>
                    <a:lstStyle/>
                    <a:p>
                      <a:pPr indent="270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Публикации, посвящённые неосложнённым </a:t>
                      </a:r>
                      <a:r>
                        <a:rPr lang="ru-RU" sz="900" dirty="0" err="1">
                          <a:effectLst/>
                        </a:rPr>
                        <a:t>переломовывихам</a:t>
                      </a:r>
                      <a:r>
                        <a:rPr lang="ru-RU" sz="900" dirty="0">
                          <a:effectLst/>
                        </a:rPr>
                        <a:t>  на уровне переходного грудопоясничного отдела позвоночника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Автор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Возраст, пол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Локализация повреждения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Повреждение задних структур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Обстоятельства травмы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Сроки до момента операции, суток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Операция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Результат лечения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Akay</a:t>
                      </a:r>
                      <a:r>
                        <a:rPr lang="en-US" sz="800" dirty="0">
                          <a:effectLst/>
                        </a:rPr>
                        <a:t> K.M., et al. </a:t>
                      </a:r>
                      <a:r>
                        <a:rPr lang="ru-RU" sz="800" dirty="0">
                          <a:effectLst/>
                        </a:rPr>
                        <a:t>(2003)</a:t>
                      </a:r>
                    </a:p>
                    <a:p>
                      <a:pPr indent="2705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21,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12-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ДТП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 данных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Транспедикулярная фиксация (ТПФ) </a:t>
                      </a:r>
                      <a:r>
                        <a:rPr lang="en-US" sz="800" dirty="0" err="1">
                          <a:effectLst/>
                        </a:rPr>
                        <a:t>Th</a:t>
                      </a:r>
                      <a:r>
                        <a:rPr lang="ru-RU" sz="800" dirty="0">
                          <a:effectLst/>
                        </a:rPr>
                        <a:t>11-12-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2-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3, задний спондилодез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хороший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Phadnis A.S., et al. (2006)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21, M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L1-L2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ДТП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ТПФ </a:t>
                      </a:r>
                      <a:r>
                        <a:rPr lang="en-US" sz="800" dirty="0" err="1">
                          <a:effectLst/>
                        </a:rPr>
                        <a:t>Th</a:t>
                      </a:r>
                      <a:r>
                        <a:rPr lang="ru-RU" sz="800" dirty="0">
                          <a:effectLst/>
                        </a:rPr>
                        <a:t>12-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3-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4, межтеловой спондилодез 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2 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Hsieh C.N., et al. (2008)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50, M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Th12-L1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Падение с высоты 10 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&lt;1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ТПФ </a:t>
                      </a: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10-</a:t>
                      </a: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3, заднебоковой спондилодез </a:t>
                      </a: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12-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Evans L.J. (2012)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44,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Th12-L1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 данных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Падение груза на область поясницы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&lt;1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Вправление вывиха из переднего доступа, фиксация </a:t>
                      </a:r>
                      <a:r>
                        <a:rPr lang="ru-RU" sz="800" dirty="0" err="1">
                          <a:effectLst/>
                        </a:rPr>
                        <a:t>моносегментарной</a:t>
                      </a:r>
                      <a:r>
                        <a:rPr lang="ru-RU" sz="800" dirty="0">
                          <a:effectLst/>
                        </a:rPr>
                        <a:t> вентральной конструкцией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Enishi T</a:t>
                      </a:r>
                      <a:r>
                        <a:rPr lang="ru-RU" sz="800">
                          <a:effectLst/>
                        </a:rPr>
                        <a:t>., </a:t>
                      </a:r>
                      <a:r>
                        <a:rPr lang="en-US" sz="800">
                          <a:effectLst/>
                        </a:rPr>
                        <a:t>et al</a:t>
                      </a:r>
                      <a:r>
                        <a:rPr lang="ru-RU" sz="800">
                          <a:effectLst/>
                        </a:rPr>
                        <a:t>. (2014)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 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ДТП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Ламинэктомия+корпорэктомия 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2, фиксация вентральной конструкцией в сегментах 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7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Rahimizadeh A</a:t>
                      </a:r>
                      <a:r>
                        <a:rPr lang="ru-RU" sz="800">
                          <a:effectLst/>
                        </a:rPr>
                        <a:t>., </a:t>
                      </a:r>
                      <a:r>
                        <a:rPr lang="en-US" sz="800">
                          <a:effectLst/>
                        </a:rPr>
                        <a:t>et al</a:t>
                      </a:r>
                      <a:r>
                        <a:rPr lang="ru-RU" sz="800">
                          <a:effectLst/>
                        </a:rPr>
                        <a:t>. (2017)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 Ж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Падение с высоты 8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ТПФ в сегментах </a:t>
                      </a:r>
                      <a:r>
                        <a:rPr lang="en-US" sz="800" dirty="0" err="1">
                          <a:effectLst/>
                        </a:rPr>
                        <a:t>Th</a:t>
                      </a:r>
                      <a:r>
                        <a:rPr lang="ru-RU" sz="800" dirty="0">
                          <a:effectLst/>
                        </a:rPr>
                        <a:t>11-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3-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4-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5, </a:t>
                      </a:r>
                      <a:r>
                        <a:rPr lang="ru-RU" sz="800" dirty="0" err="1">
                          <a:effectLst/>
                        </a:rPr>
                        <a:t>корпорэктомия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2, вентральный спондилодез опорным раздвижным имплантатом, накостной пластиной с винтами в сегментах 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Sugiura K</a:t>
                      </a:r>
                      <a:r>
                        <a:rPr lang="ru-RU" sz="800">
                          <a:effectLst/>
                        </a:rPr>
                        <a:t>.</a:t>
                      </a:r>
                      <a:r>
                        <a:rPr lang="en-US" sz="800">
                          <a:effectLst/>
                        </a:rPr>
                        <a:t>, et al</a:t>
                      </a:r>
                      <a:r>
                        <a:rPr lang="ru-RU" sz="800">
                          <a:effectLst/>
                        </a:rPr>
                        <a:t>. </a:t>
                      </a:r>
                      <a:r>
                        <a:rPr lang="en-US" sz="800">
                          <a:effectLst/>
                        </a:rPr>
                        <a:t>(2017)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Th12-L1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Придавлен грузом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Вправление вывиха из переднего доступа, фиксация </a:t>
                      </a:r>
                      <a:r>
                        <a:rPr lang="ru-RU" sz="800" dirty="0" err="1">
                          <a:effectLst/>
                        </a:rPr>
                        <a:t>бисегментарной</a:t>
                      </a:r>
                      <a:r>
                        <a:rPr lang="ru-RU" sz="800" dirty="0">
                          <a:effectLst/>
                        </a:rPr>
                        <a:t>  вентральной конструкцией.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хороший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4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Zeng J</a:t>
                      </a:r>
                      <a:r>
                        <a:rPr lang="ru-RU" sz="800">
                          <a:effectLst/>
                        </a:rPr>
                        <a:t>., </a:t>
                      </a:r>
                      <a:r>
                        <a:rPr lang="en-US" sz="800">
                          <a:effectLst/>
                        </a:rPr>
                        <a:t>et al</a:t>
                      </a:r>
                      <a:r>
                        <a:rPr lang="ru-RU" sz="800">
                          <a:effectLst/>
                        </a:rPr>
                        <a:t>. (2018)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38,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Падение с высоты 3 метров, затем падение груза на область поясницы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Ламинэктомия 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2, ТПФ в сегментах </a:t>
                      </a:r>
                      <a:r>
                        <a:rPr lang="en-US" sz="800" dirty="0" err="1">
                          <a:effectLst/>
                        </a:rPr>
                        <a:t>Th</a:t>
                      </a:r>
                      <a:r>
                        <a:rPr lang="ru-RU" sz="800" dirty="0">
                          <a:effectLst/>
                        </a:rPr>
                        <a:t>12-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1-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2-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3-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ru-RU" sz="800" dirty="0">
                          <a:effectLst/>
                        </a:rPr>
                        <a:t>4, заднебоковой спондилодез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хороший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4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Представляемый случай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30,М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Th12-L1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Падение с высоты 10 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Коррекция, ТПФ в сегментах </a:t>
                      </a: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11-</a:t>
                      </a:r>
                      <a:r>
                        <a:rPr lang="en-US" sz="800">
                          <a:effectLst/>
                        </a:rPr>
                        <a:t>Th</a:t>
                      </a:r>
                      <a:r>
                        <a:rPr lang="ru-RU" sz="800">
                          <a:effectLst/>
                        </a:rPr>
                        <a:t>12-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1-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ru-RU" sz="800">
                          <a:effectLst/>
                        </a:rPr>
                        <a:t>2, задний спондилодез, межтеловой спондилодез из переднего доступа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хороший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90" marR="1529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2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М., 30 </a:t>
            </a:r>
            <a:r>
              <a:rPr lang="ru-RU" cap="none" dirty="0"/>
              <a:t>лет, </a:t>
            </a:r>
            <a:r>
              <a:rPr lang="ru-RU" cap="none" dirty="0" err="1"/>
              <a:t>переломовывих</a:t>
            </a:r>
            <a:r>
              <a:rPr lang="ru-RU" cap="none" dirty="0"/>
              <a:t> </a:t>
            </a:r>
            <a:r>
              <a:rPr lang="en-US" dirty="0"/>
              <a:t>Th12</a:t>
            </a:r>
            <a:r>
              <a:rPr lang="ru-RU" dirty="0"/>
              <a:t>  </a:t>
            </a:r>
            <a:r>
              <a:rPr lang="en-US" dirty="0"/>
              <a:t>CN0M0</a:t>
            </a:r>
            <a:r>
              <a:rPr lang="ru-RU" dirty="0"/>
              <a:t> (</a:t>
            </a:r>
            <a:r>
              <a:rPr lang="en-US" dirty="0" err="1"/>
              <a:t>AOS</a:t>
            </a:r>
            <a:r>
              <a:rPr lang="en-US" cap="none" dirty="0" err="1"/>
              <a:t>pine</a:t>
            </a:r>
            <a:r>
              <a:rPr lang="ru-RU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211258" cy="433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667765"/>
            <a:ext cx="2047181" cy="43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1637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3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2-х этапное хирургическое вмешательство </a:t>
            </a:r>
            <a:r>
              <a:rPr lang="ru-RU" dirty="0">
                <a:solidFill>
                  <a:srgbClr val="FF0000"/>
                </a:solidFill>
              </a:rPr>
              <a:t>(ТПФ</a:t>
            </a:r>
            <a:r>
              <a:rPr lang="ru-RU" dirty="0"/>
              <a:t>+</a:t>
            </a:r>
            <a:r>
              <a:rPr lang="en-US" dirty="0"/>
              <a:t>ALIF</a:t>
            </a:r>
            <a:r>
              <a:rPr lang="ru-RU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8112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 err="1"/>
              <a:t>Интраоперационная</a:t>
            </a:r>
            <a:r>
              <a:rPr lang="ru-RU" dirty="0"/>
              <a:t> </a:t>
            </a:r>
            <a:r>
              <a:rPr lang="ru-RU" dirty="0" err="1"/>
              <a:t>флюороскопия</a:t>
            </a:r>
            <a:endParaRPr lang="ru-RU" dirty="0"/>
          </a:p>
          <a:p>
            <a:r>
              <a:rPr lang="ru-RU" dirty="0"/>
              <a:t>в конце первого этапа </a:t>
            </a:r>
          </a:p>
          <a:p>
            <a:r>
              <a:rPr lang="ru-RU" dirty="0"/>
              <a:t>хирургического лечения.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772816"/>
            <a:ext cx="1486969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772815"/>
            <a:ext cx="1498474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63361"/>
            <a:ext cx="2108622" cy="25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9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98904" cy="1143000"/>
          </a:xfrm>
        </p:spPr>
        <p:txBody>
          <a:bodyPr/>
          <a:lstStyle/>
          <a:p>
            <a:r>
              <a:rPr lang="ru-RU" dirty="0"/>
              <a:t>2-х этапное хирургическое вмешательство (ТПФ+</a:t>
            </a:r>
            <a:r>
              <a:rPr lang="en-US" dirty="0">
                <a:solidFill>
                  <a:srgbClr val="FF0000"/>
                </a:solidFill>
              </a:rPr>
              <a:t>ALIF</a:t>
            </a:r>
            <a:r>
              <a:rPr lang="ru-RU" dirty="0">
                <a:solidFill>
                  <a:srgbClr val="FF0000"/>
                </a:solidFill>
              </a:rPr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5795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682" y="1484784"/>
            <a:ext cx="16033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95859"/>
            <a:ext cx="2060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559" y="2996952"/>
            <a:ext cx="264001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Неосложнённый</a:t>
            </a:r>
            <a:r>
              <a:rPr lang="ru-RU" dirty="0"/>
              <a:t> </a:t>
            </a:r>
            <a:r>
              <a:rPr lang="ru-RU" dirty="0" err="1"/>
              <a:t>переломовывих</a:t>
            </a:r>
            <a:r>
              <a:rPr lang="ru-RU" dirty="0"/>
              <a:t> в переходном грудопоясничном отделе позвоночника достаточно редко встречается в клинической практике хирурга-</a:t>
            </a:r>
            <a:r>
              <a:rPr lang="ru-RU" dirty="0" err="1"/>
              <a:t>вертебролога</a:t>
            </a:r>
            <a:r>
              <a:rPr lang="ru-RU" dirty="0"/>
              <a:t>. Методом выбора при </a:t>
            </a:r>
            <a:r>
              <a:rPr lang="ru-RU" dirty="0" err="1"/>
              <a:t>переломовывихе</a:t>
            </a:r>
            <a:r>
              <a:rPr lang="ru-RU" dirty="0"/>
              <a:t> этой локализации можно считать хирургическое лечение в объёме репозиции и фиксации полисегментарной транспедикулярной системой. Решение об объеме декомпрессии и необходимости выполнения переднего опорного </a:t>
            </a:r>
            <a:r>
              <a:rPr lang="ru-RU" dirty="0" err="1"/>
              <a:t>корпородеза</a:t>
            </a:r>
            <a:r>
              <a:rPr lang="ru-RU" dirty="0"/>
              <a:t> целесообразно принимать на основании данных КТ. </a:t>
            </a:r>
          </a:p>
        </p:txBody>
      </p:sp>
    </p:spTree>
    <p:extLst>
      <p:ext uri="{BB962C8B-B14F-4D97-AF65-F5344CB8AC3E}">
        <p14:creationId xmlns:p14="http://schemas.microsoft.com/office/powerpoint/2010/main" val="28291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924800" cy="4114800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Spiegl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UJ,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Josten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Devitt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BM,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Heyde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CE. Incomplete burst fractures of the thoracolumbar spine: a review of literature. Eur. Spine J 2017; 26(12): 3187-3198. DOI: 10.1007/s00586-017-5126-3.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Likhachev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Zaretskov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VV,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Shulga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AE,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Gramma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SA,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Shchanitsyn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IN,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Bazhanov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SP,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Zaretskov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Donnik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AM. Injuries to the thoracolumbar junction: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bibliometric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analysis of English-language literature.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Hir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Pozvonoc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2018; 15(4): 52-69. Russian (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Лихачев 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Зарецков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В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Шульга 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Грамма 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Щаницын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И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Бажанов 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Зарецков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Донник 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М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Повреждения переходного грудопоясничного отдела позвоночника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библиометрический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анализ англоязычной литературы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Хирургия позвоночника 2018; 15(4): 52-69).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DOI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10.14531/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ss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2018.4.52–69.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Knop C, Bastian L, Lange U,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Oeser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M,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Zdichavsky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M,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Blauth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M. Complications in surgical treatment of thoracolumbar injuries.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Eur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Spine J 2002; 11: 214-26.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Joaquim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AF,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Ghizoni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E,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Tedeschi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H, Batista UC, Patel AA. Clinical Results of Patients with Thoracolumbar Spine Trauma Treated According to the Thoracolumbar Injury Classification System and Severity Score.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J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Neurosurg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Spine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2014; 20(5): 562–7.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DOI: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10.3171/2014.2.SPINE121114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Feng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Z,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Xiaoqing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Xiangdong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Junjie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G,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Xingjie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J, Yu Y, Ming L,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Jian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Z, Yong C. Surgery for severe thoracolumbar fracture dislocation via a posterior approach. J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Clin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Neurosci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2015; 22(12): 1954-8. DOI: 10.1016/j.jocn.2015.04.029.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Chokshi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JJ, Shah M. Outcomes of Including Fracture Level in Short-Segment Fixation for Thoracolumbar Fracture Dislocation. Asian Spine J 2019; 13(1): 56-60. DOI: 10.31616/asj.2018.0064.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Hao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D, Wang W,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Duan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K, Ma M, Jiang Y, Liu T, He B. Two-year follow-up evaluation of surgical treatment for thoracolumbar fracture-dislocation. Spine (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Phila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Pa 1976) 2014; 39(21): E1284-90. DOI: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10.1097/BRS.0000000000000529.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Akay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KM,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Baysefer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Kayali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H,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Beduk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Timurkaynak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E. Thoracolumbar Injury Classification Fracture and lateral dislocation of the T12-L1 vertebrae without neurological deficit – case report.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Neurol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Med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Chir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(Tokyo) 2003; 43: 267-70.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Phadnis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AS, Tan CJ, Raman AS, Crawford R. Fracture and complete dislocation of the spine with a normal motor neurology. Injury Extra 2006; 37: 479-83. DOI: 10.1016/j.injury.2006.06.112.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Hsieh CT, Chen GJ, Wu CC, Su YH. Complete fracture-dislocation of the thoracolumbar spine without paraplegia. Am J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Emerg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Med 2008; 26: 633. e5-7. DOI: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10.1016/j.ajem.2007.09.023.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Evans LJ. Images in clinical medicine. Thoracolumbar fracture with preservation of neurologic function. N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Engl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J Med 2012; 367: 1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939.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DOI: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10.1056/NEJMicm1101495.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Enishi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T,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Katoh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S, Sogo T. Surgical treatment for significant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fracturedislocation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of the thoracic or lumbar spine without neurologic deficit: a case series. J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Orthop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Case Rep 2014; 4: 43-5. DOI: 10.13107/jocr.2250-0685.194.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Rahimizadeh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Asgari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N,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Rahimizadeh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A. Complete thoracolumbar fracture-dislocation with intact neurologic function: explanation of a novel cord saving mechanism. J Spinal Cord Med 2017; 26: 1-10. DOI: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10.1080/10790268.2017.1336300.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Sugiura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K, Sakai T, Adachi K, Inoue K, Endo S, Tamaki Y,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Sairyo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K,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Nagamachi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A. Complete Fracture-Dislocation of the Thoracolumbar Spine with No Critical Neurological Deficit: A Case Report. J Med Invest 2016; 63(1-2): 122-126. DOI: 10.2152/jmi.63.122.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Zeng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J, Gong Q, Liu H,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X, Ding C. Complete fracture-dislocation of the thoracolumbar spine without neurological deficit: A case report and review of the literature. Medicine (Baltimore) 2018; 97(9): e0050. DOI: 10.1097/MD.0000000000010050.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Su Y, Wang X,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Ren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D, Liu Y, Liu S, Wang P. A finite element study on posterior short segment fixation combined with unilateral fixation using pedicle screws for stable thoracolumbar fracture. Medicine (Baltimore) 2018; 97 (34): 1-7. DOI: 10.1097/MD.0000000000012046.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Donnik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AM,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Kirillova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IV,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Kossovich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LYu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Zaretskov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VV,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Lykhachev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SV,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Norkin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IA. Biomechanical modeling of reconstructive intervention on the thoracolumbar transition. AIP Conf. Proc. 8th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Polyakhov’s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Reading.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Сер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8th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Polyakhov’s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Read. Proc. Int. Sci. Conf. Mech. 2018: 90-102. DOI: 10.1063/1.5034741.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Lima LVPC, Charles YP,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Rouch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P,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Skalli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W . Limiting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interpedicular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screw displacement increases shear forces in screws: A finite element study.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Orthop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Traumatol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Surg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Res 2017; 103: 721-726. DOI: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10.1016/j.otsr.2017.05.004.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Wang XB, Yang M, Li J,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Xiong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GZ, Lu C,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Lü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GH. Thoracolumbar fracture dislocations treated by posterior reduction,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interbody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fusion and segmental instrumentation.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Indian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J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Orthop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2014; 48(6): 568-73.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DOI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10.4103/0019-5413.144219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0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7924800" cy="1143000"/>
          </a:xfrm>
        </p:spPr>
        <p:txBody>
          <a:bodyPr/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289353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</TotalTime>
  <Words>1539</Words>
  <Application>Microsoft Macintosh PowerPoint</Application>
  <PresentationFormat>Экран (4:3)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Горизонт</vt:lpstr>
      <vt:lpstr>ХИРУРГИЧЕСКОЕ ЛЕЧЕНИЕ НЕОСЛОЖНЕННОГО ПОВРЕЖДЕНИЯ  ТИПА С (AOSpine) В ПЕРЕХОДНОМ ГРУДОПОЯСНИЧНОМ ОТДЕЛЕ ПОЗВОНОЧНИКА  клинический случай </vt:lpstr>
      <vt:lpstr>Переходный грудопоясничный отдел</vt:lpstr>
      <vt:lpstr>Состояние вопроса</vt:lpstr>
      <vt:lpstr>М., 30 лет, переломовывих Th12  CN0M0 (AOSpine)</vt:lpstr>
      <vt:lpstr>2-х этапное хирургическое вмешательство (ТПФ+ALIF)</vt:lpstr>
      <vt:lpstr>2-х этапное хирургическое вмешательство (ТПФ+ALIF)</vt:lpstr>
      <vt:lpstr>Заключение 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ХИРУРГИЧЕСКОЕ ЛЕЧЕНИЕ НЕОСЛОЖНЕННОГО ПОВРЕЖДЕНИЯ  ТИПА С (AOSpine) В ПЕРЕХОДНОМ ГРУДОПОЯСНИЧНОМ ОТДЕЛЕ ПОЗВОНОЧНИКА</dc:title>
  <dc:creator>user</dc:creator>
  <cp:lastModifiedBy>Eugene Moiseev</cp:lastModifiedBy>
  <cp:revision>8</cp:revision>
  <dcterms:created xsi:type="dcterms:W3CDTF">2020-05-08T06:18:53Z</dcterms:created>
  <dcterms:modified xsi:type="dcterms:W3CDTF">2020-06-01T03:11:38Z</dcterms:modified>
</cp:coreProperties>
</file>