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282" r:id="rId3"/>
    <p:sldId id="263" r:id="rId4"/>
    <p:sldId id="262" r:id="rId5"/>
    <p:sldId id="291" r:id="rId6"/>
    <p:sldId id="265" r:id="rId7"/>
    <p:sldId id="279" r:id="rId8"/>
    <p:sldId id="278" r:id="rId9"/>
    <p:sldId id="270" r:id="rId10"/>
    <p:sldId id="267" r:id="rId11"/>
    <p:sldId id="280" r:id="rId12"/>
    <p:sldId id="281" r:id="rId13"/>
    <p:sldId id="284" r:id="rId14"/>
    <p:sldId id="285" r:id="rId15"/>
    <p:sldId id="286" r:id="rId16"/>
    <p:sldId id="287" r:id="rId17"/>
    <p:sldId id="289" r:id="rId18"/>
    <p:sldId id="269" r:id="rId19"/>
    <p:sldId id="268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50" autoAdjust="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52445878642816E-2"/>
          <c:y val="5.6631532169589903E-2"/>
          <c:w val="0.58876249274937165"/>
          <c:h val="0.8081362051965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Неоптерин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B-4269-A07D-2E1E6A762D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Доброкачественные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Неоптерин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0B-4269-A07D-2E1E6A762D5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Злокачественные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Неоптерин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0B-4269-A07D-2E1E6A762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2"/>
        <c:axId val="125102336"/>
        <c:axId val="125165568"/>
      </c:barChart>
      <c:catAx>
        <c:axId val="125102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165568"/>
        <c:crosses val="autoZero"/>
        <c:auto val="1"/>
        <c:lblAlgn val="ctr"/>
        <c:lblOffset val="100"/>
        <c:noMultiLvlLbl val="0"/>
      </c:catAx>
      <c:valAx>
        <c:axId val="125165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10233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68022175255188788"/>
          <c:y val="0.1806172145148523"/>
          <c:w val="0.31131084694006816"/>
          <c:h val="0.564691635767751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VEGF-A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A4-44B1-8194-573C8405C5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Доброкачественные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VEGF-A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A4-44B1-8194-573C8405C51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Злокачественные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VEGF-A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266.39999999999998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A4-44B1-8194-573C8405C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2"/>
        <c:axId val="78038912"/>
        <c:axId val="78040448"/>
      </c:barChart>
      <c:catAx>
        <c:axId val="78038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040448"/>
        <c:crosses val="autoZero"/>
        <c:auto val="1"/>
        <c:lblAlgn val="ctr"/>
        <c:lblOffset val="100"/>
        <c:noMultiLvlLbl val="0"/>
      </c:catAx>
      <c:valAx>
        <c:axId val="7804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038912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68022175255188788"/>
          <c:y val="0.1806172145148523"/>
          <c:w val="0.31131084694006816"/>
          <c:h val="0.557636962046410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sVCAM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D5-4088-8087-91A7269EF2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Доброкачественные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sVCAM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763.5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D5-4088-8087-91A7269EF2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Злокачественные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sVCAM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D5-4088-8087-91A7269EF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2"/>
        <c:axId val="125928576"/>
        <c:axId val="125930112"/>
      </c:barChart>
      <c:catAx>
        <c:axId val="125928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930112"/>
        <c:crosses val="autoZero"/>
        <c:auto val="1"/>
        <c:lblAlgn val="ctr"/>
        <c:lblOffset val="100"/>
        <c:noMultiLvlLbl val="0"/>
      </c:catAx>
      <c:valAx>
        <c:axId val="12593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ru-RU"/>
          </a:p>
        </c:txPr>
        <c:crossAx val="125928576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68022175255188788"/>
          <c:y val="0.1806172145148523"/>
          <c:w val="0.31131084694006816"/>
          <c:h val="0.557636962046410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sICAM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F-4911-9D03-0DDD348499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Доброкачественные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sICAM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3F-4911-9D03-0DDD3484996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Злокачественные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sICAM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3F-4911-9D03-0DDD34849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840768"/>
        <c:axId val="125846656"/>
      </c:barChart>
      <c:catAx>
        <c:axId val="125840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846656"/>
        <c:crosses val="autoZero"/>
        <c:auto val="1"/>
        <c:lblAlgn val="ctr"/>
        <c:lblOffset val="100"/>
        <c:noMultiLvlLbl val="0"/>
      </c:catAx>
      <c:valAx>
        <c:axId val="12584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84076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68022175255188788"/>
          <c:y val="0.1806172145148523"/>
          <c:w val="0.31131084694006816"/>
          <c:h val="0.522363593439708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IL-6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F-4E20-8167-80546A3C2D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Доброкачественные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IL-6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1F-4E20-8167-80546A3C2D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Злокачественные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IL-6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1F-4E20-8167-80546A3C2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2"/>
        <c:axId val="125976576"/>
        <c:axId val="125978112"/>
      </c:barChart>
      <c:catAx>
        <c:axId val="125976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978112"/>
        <c:crosses val="autoZero"/>
        <c:auto val="1"/>
        <c:lblAlgn val="ctr"/>
        <c:lblOffset val="100"/>
        <c:noMultiLvlLbl val="0"/>
      </c:catAx>
      <c:valAx>
        <c:axId val="12597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976576"/>
        <c:crosses val="autoZero"/>
        <c:crossBetween val="between"/>
        <c:majorUnit val="2"/>
      </c:valAx>
    </c:plotArea>
    <c:legend>
      <c:legendPos val="r"/>
      <c:layout>
        <c:manualLayout>
          <c:xMode val="edge"/>
          <c:yMode val="edge"/>
          <c:x val="0.68022175255188788"/>
          <c:y val="0.1806172145148523"/>
          <c:w val="0.31131084694006816"/>
          <c:h val="0.508254245997028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TNF-A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ED-4DEE-AB00-40DBFC91D22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Доброкачественные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TNF-A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ED-4DEE-AB00-40DBFC91D22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Злокачественные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TNF-A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ED-4DEE-AB00-40DBFC91D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2"/>
        <c:axId val="126061568"/>
        <c:axId val="126075648"/>
      </c:barChart>
      <c:catAx>
        <c:axId val="12606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6075648"/>
        <c:crosses val="autoZero"/>
        <c:auto val="1"/>
        <c:lblAlgn val="ctr"/>
        <c:lblOffset val="100"/>
        <c:noMultiLvlLbl val="0"/>
      </c:catAx>
      <c:valAx>
        <c:axId val="12607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061568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68022175255188788"/>
          <c:y val="0.1806172145148523"/>
          <c:w val="0.31131084694006816"/>
          <c:h val="0.508254245997028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TNF-A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D-4A1B-861D-5021FD17A7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Доброкачественные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TNF-A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2D-4A1B-861D-5021FD17A7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Злокачественные опухоли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TNF-A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2D-4A1B-861D-5021FD17A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2"/>
        <c:axId val="125622528"/>
        <c:axId val="125624320"/>
      </c:barChart>
      <c:catAx>
        <c:axId val="12562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624320"/>
        <c:crosses val="autoZero"/>
        <c:auto val="1"/>
        <c:lblAlgn val="ctr"/>
        <c:lblOffset val="100"/>
        <c:noMultiLvlLbl val="0"/>
      </c:catAx>
      <c:valAx>
        <c:axId val="12562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622528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68022175255188788"/>
          <c:y val="0.1806172145148523"/>
          <c:w val="0.31131084694006816"/>
          <c:h val="0.458871529947645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7AC1A-DBF7-4093-8EF9-3DC676F9AE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F3EDFD-12FB-458D-A478-37FF56C08C9E}">
      <dgm:prSet phldrT="[Текст]"/>
      <dgm:spPr/>
      <dgm:t>
        <a:bodyPr/>
        <a:lstStyle/>
        <a:p>
          <a:r>
            <a:rPr lang="ru-RU" dirty="0" smtClean="0"/>
            <a:t>64 пациента </a:t>
          </a:r>
          <a:br>
            <a:rPr lang="ru-RU" dirty="0" smtClean="0"/>
          </a:br>
          <a:r>
            <a:rPr lang="ru-RU" dirty="0" smtClean="0"/>
            <a:t>(в возрасте </a:t>
          </a:r>
          <a:br>
            <a:rPr lang="ru-RU" dirty="0" smtClean="0"/>
          </a:br>
          <a:r>
            <a:rPr lang="ru-RU" dirty="0" smtClean="0"/>
            <a:t>от 18 до 65 лет)</a:t>
          </a:r>
          <a:endParaRPr lang="ru-RU" dirty="0"/>
        </a:p>
      </dgm:t>
    </dgm:pt>
    <dgm:pt modelId="{A8D29958-E00B-4CF2-A9CA-637521FCFFA8}" type="parTrans" cxnId="{B6B7E336-F8DC-4F91-9043-FBD397604226}">
      <dgm:prSet/>
      <dgm:spPr/>
      <dgm:t>
        <a:bodyPr/>
        <a:lstStyle/>
        <a:p>
          <a:endParaRPr lang="ru-RU"/>
        </a:p>
      </dgm:t>
    </dgm:pt>
    <dgm:pt modelId="{D1858140-0A1A-4B65-A72E-4EA1F19AFF95}" type="sibTrans" cxnId="{B6B7E336-F8DC-4F91-9043-FBD397604226}">
      <dgm:prSet/>
      <dgm:spPr/>
      <dgm:t>
        <a:bodyPr/>
        <a:lstStyle/>
        <a:p>
          <a:endParaRPr lang="ru-RU"/>
        </a:p>
      </dgm:t>
    </dgm:pt>
    <dgm:pt modelId="{12362543-7126-46E7-BA26-5D801AE93E40}">
      <dgm:prSet phldrT="[Текст]"/>
      <dgm:spPr/>
      <dgm:t>
        <a:bodyPr/>
        <a:lstStyle/>
        <a:p>
          <a:r>
            <a:rPr lang="ru-RU" dirty="0" smtClean="0"/>
            <a:t>мужчин – 31 </a:t>
          </a:r>
          <a:endParaRPr lang="ru-RU" dirty="0"/>
        </a:p>
      </dgm:t>
    </dgm:pt>
    <dgm:pt modelId="{DAE80596-06AF-49FA-9B08-6102BAC49EA4}" type="parTrans" cxnId="{BD3D4490-7D74-4EF8-9E78-B4AC94956013}">
      <dgm:prSet/>
      <dgm:spPr/>
      <dgm:t>
        <a:bodyPr/>
        <a:lstStyle/>
        <a:p>
          <a:endParaRPr lang="ru-RU"/>
        </a:p>
      </dgm:t>
    </dgm:pt>
    <dgm:pt modelId="{5E91A026-8685-49C4-8D37-398159957DF0}" type="sibTrans" cxnId="{BD3D4490-7D74-4EF8-9E78-B4AC94956013}">
      <dgm:prSet/>
      <dgm:spPr/>
      <dgm:t>
        <a:bodyPr/>
        <a:lstStyle/>
        <a:p>
          <a:endParaRPr lang="ru-RU"/>
        </a:p>
      </dgm:t>
    </dgm:pt>
    <dgm:pt modelId="{39A15A39-DC1E-4C7E-BC38-76E0868C10D9}">
      <dgm:prSet phldrT="[Текст]"/>
      <dgm:spPr/>
      <dgm:t>
        <a:bodyPr/>
        <a:lstStyle/>
        <a:p>
          <a:r>
            <a:rPr lang="ru-RU" dirty="0" smtClean="0"/>
            <a:t>женщин – 33  </a:t>
          </a:r>
          <a:endParaRPr lang="ru-RU" dirty="0"/>
        </a:p>
      </dgm:t>
    </dgm:pt>
    <dgm:pt modelId="{48AE7C88-5736-4CE6-8E07-433EE0D694BE}" type="parTrans" cxnId="{42131146-A251-4C1B-8774-DF718BB9E2D6}">
      <dgm:prSet/>
      <dgm:spPr/>
      <dgm:t>
        <a:bodyPr/>
        <a:lstStyle/>
        <a:p>
          <a:endParaRPr lang="ru-RU"/>
        </a:p>
      </dgm:t>
    </dgm:pt>
    <dgm:pt modelId="{9BFE7A0D-3B99-49F4-B34E-B0D64AA8CCCE}" type="sibTrans" cxnId="{42131146-A251-4C1B-8774-DF718BB9E2D6}">
      <dgm:prSet/>
      <dgm:spPr/>
      <dgm:t>
        <a:bodyPr/>
        <a:lstStyle/>
        <a:p>
          <a:endParaRPr lang="ru-RU"/>
        </a:p>
      </dgm:t>
    </dgm:pt>
    <dgm:pt modelId="{E33D7846-1B13-4923-8287-9AFAD49A4A33}" type="pres">
      <dgm:prSet presAssocID="{EEC7AC1A-DBF7-4093-8EF9-3DC676F9AE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BE345F6-B145-4940-9F1A-75AF9E44ED1F}" type="pres">
      <dgm:prSet presAssocID="{1BF3EDFD-12FB-458D-A478-37FF56C08C9E}" presName="hierRoot1" presStyleCnt="0">
        <dgm:presLayoutVars>
          <dgm:hierBranch val="init"/>
        </dgm:presLayoutVars>
      </dgm:prSet>
      <dgm:spPr/>
    </dgm:pt>
    <dgm:pt modelId="{06991076-D0E2-412D-9C1B-974A5BBF99AC}" type="pres">
      <dgm:prSet presAssocID="{1BF3EDFD-12FB-458D-A478-37FF56C08C9E}" presName="rootComposite1" presStyleCnt="0"/>
      <dgm:spPr/>
    </dgm:pt>
    <dgm:pt modelId="{DE3F5F69-34E6-45BB-87BC-759918DD87E4}" type="pres">
      <dgm:prSet presAssocID="{1BF3EDFD-12FB-458D-A478-37FF56C08C9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45F3AE-4DF9-4B38-9258-C58CD67CEF92}" type="pres">
      <dgm:prSet presAssocID="{1BF3EDFD-12FB-458D-A478-37FF56C08C9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331C12F-2747-4625-9682-B77F7E3FBE19}" type="pres">
      <dgm:prSet presAssocID="{1BF3EDFD-12FB-458D-A478-37FF56C08C9E}" presName="hierChild2" presStyleCnt="0"/>
      <dgm:spPr/>
    </dgm:pt>
    <dgm:pt modelId="{962B77EA-6538-4623-B113-166D50401A53}" type="pres">
      <dgm:prSet presAssocID="{DAE80596-06AF-49FA-9B08-6102BAC49EA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CB383FFC-189D-49A7-98D7-A564E48C3304}" type="pres">
      <dgm:prSet presAssocID="{12362543-7126-46E7-BA26-5D801AE93E40}" presName="hierRoot2" presStyleCnt="0">
        <dgm:presLayoutVars>
          <dgm:hierBranch val="init"/>
        </dgm:presLayoutVars>
      </dgm:prSet>
      <dgm:spPr/>
    </dgm:pt>
    <dgm:pt modelId="{68D5D63F-1A9B-4030-8D77-7B44175C49B0}" type="pres">
      <dgm:prSet presAssocID="{12362543-7126-46E7-BA26-5D801AE93E40}" presName="rootComposite" presStyleCnt="0"/>
      <dgm:spPr/>
    </dgm:pt>
    <dgm:pt modelId="{2A3D5D1F-B792-48EE-99FE-AD14F5FF4BD5}" type="pres">
      <dgm:prSet presAssocID="{12362543-7126-46E7-BA26-5D801AE93E4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714876-910B-4AB6-8AAE-6407E3B14762}" type="pres">
      <dgm:prSet presAssocID="{12362543-7126-46E7-BA26-5D801AE93E40}" presName="rootConnector" presStyleLbl="node2" presStyleIdx="0" presStyleCnt="2"/>
      <dgm:spPr/>
      <dgm:t>
        <a:bodyPr/>
        <a:lstStyle/>
        <a:p>
          <a:endParaRPr lang="ru-RU"/>
        </a:p>
      </dgm:t>
    </dgm:pt>
    <dgm:pt modelId="{52F49B3C-99A7-4628-9BC2-7239139E3C48}" type="pres">
      <dgm:prSet presAssocID="{12362543-7126-46E7-BA26-5D801AE93E40}" presName="hierChild4" presStyleCnt="0"/>
      <dgm:spPr/>
    </dgm:pt>
    <dgm:pt modelId="{27118A7C-7452-42F4-8614-7F7E0E5E925C}" type="pres">
      <dgm:prSet presAssocID="{12362543-7126-46E7-BA26-5D801AE93E40}" presName="hierChild5" presStyleCnt="0"/>
      <dgm:spPr/>
    </dgm:pt>
    <dgm:pt modelId="{5EBB6262-1C80-4EEB-914A-76997EF2F5A2}" type="pres">
      <dgm:prSet presAssocID="{48AE7C88-5736-4CE6-8E07-433EE0D694B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86E5321-0DD5-4366-8707-05B731C6A2EA}" type="pres">
      <dgm:prSet presAssocID="{39A15A39-DC1E-4C7E-BC38-76E0868C10D9}" presName="hierRoot2" presStyleCnt="0">
        <dgm:presLayoutVars>
          <dgm:hierBranch val="init"/>
        </dgm:presLayoutVars>
      </dgm:prSet>
      <dgm:spPr/>
    </dgm:pt>
    <dgm:pt modelId="{547491F2-3C54-4367-95F1-06A306502290}" type="pres">
      <dgm:prSet presAssocID="{39A15A39-DC1E-4C7E-BC38-76E0868C10D9}" presName="rootComposite" presStyleCnt="0"/>
      <dgm:spPr/>
    </dgm:pt>
    <dgm:pt modelId="{31354570-742D-4661-B6AE-ECA8406550D7}" type="pres">
      <dgm:prSet presAssocID="{39A15A39-DC1E-4C7E-BC38-76E0868C10D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C178CC-6548-4F15-B516-97BF14C56922}" type="pres">
      <dgm:prSet presAssocID="{39A15A39-DC1E-4C7E-BC38-76E0868C10D9}" presName="rootConnector" presStyleLbl="node2" presStyleIdx="1" presStyleCnt="2"/>
      <dgm:spPr/>
      <dgm:t>
        <a:bodyPr/>
        <a:lstStyle/>
        <a:p>
          <a:endParaRPr lang="ru-RU"/>
        </a:p>
      </dgm:t>
    </dgm:pt>
    <dgm:pt modelId="{5AD8F2F1-1A70-4258-B24E-471877DFC310}" type="pres">
      <dgm:prSet presAssocID="{39A15A39-DC1E-4C7E-BC38-76E0868C10D9}" presName="hierChild4" presStyleCnt="0"/>
      <dgm:spPr/>
    </dgm:pt>
    <dgm:pt modelId="{E8588A3F-52C9-4690-B230-52565FFE587D}" type="pres">
      <dgm:prSet presAssocID="{39A15A39-DC1E-4C7E-BC38-76E0868C10D9}" presName="hierChild5" presStyleCnt="0"/>
      <dgm:spPr/>
    </dgm:pt>
    <dgm:pt modelId="{36DE7743-4024-461B-BF74-F4328C21E6B9}" type="pres">
      <dgm:prSet presAssocID="{1BF3EDFD-12FB-458D-A478-37FF56C08C9E}" presName="hierChild3" presStyleCnt="0"/>
      <dgm:spPr/>
    </dgm:pt>
  </dgm:ptLst>
  <dgm:cxnLst>
    <dgm:cxn modelId="{518DC3CB-0AB2-4968-B6D3-74E862DDDEEE}" type="presOf" srcId="{12362543-7126-46E7-BA26-5D801AE93E40}" destId="{08714876-910B-4AB6-8AAE-6407E3B14762}" srcOrd="1" destOrd="0" presId="urn:microsoft.com/office/officeart/2005/8/layout/orgChart1"/>
    <dgm:cxn modelId="{4BAB73D1-5894-450D-B7D6-274CF699B699}" type="presOf" srcId="{39A15A39-DC1E-4C7E-BC38-76E0868C10D9}" destId="{31354570-742D-4661-B6AE-ECA8406550D7}" srcOrd="0" destOrd="0" presId="urn:microsoft.com/office/officeart/2005/8/layout/orgChart1"/>
    <dgm:cxn modelId="{C9F3BE32-29B8-4B02-B4D1-AA5AE1831CD6}" type="presOf" srcId="{12362543-7126-46E7-BA26-5D801AE93E40}" destId="{2A3D5D1F-B792-48EE-99FE-AD14F5FF4BD5}" srcOrd="0" destOrd="0" presId="urn:microsoft.com/office/officeart/2005/8/layout/orgChart1"/>
    <dgm:cxn modelId="{9DA1A598-7517-4D33-B1A9-67A02327D200}" type="presOf" srcId="{DAE80596-06AF-49FA-9B08-6102BAC49EA4}" destId="{962B77EA-6538-4623-B113-166D50401A53}" srcOrd="0" destOrd="0" presId="urn:microsoft.com/office/officeart/2005/8/layout/orgChart1"/>
    <dgm:cxn modelId="{6D857124-4F66-464C-ABF9-91B50DB355E8}" type="presOf" srcId="{1BF3EDFD-12FB-458D-A478-37FF56C08C9E}" destId="{EB45F3AE-4DF9-4B38-9258-C58CD67CEF92}" srcOrd="1" destOrd="0" presId="urn:microsoft.com/office/officeart/2005/8/layout/orgChart1"/>
    <dgm:cxn modelId="{5A089C60-93D5-4AF0-A4F3-0B06E01DD9F4}" type="presOf" srcId="{39A15A39-DC1E-4C7E-BC38-76E0868C10D9}" destId="{07C178CC-6548-4F15-B516-97BF14C56922}" srcOrd="1" destOrd="0" presId="urn:microsoft.com/office/officeart/2005/8/layout/orgChart1"/>
    <dgm:cxn modelId="{42131146-A251-4C1B-8774-DF718BB9E2D6}" srcId="{1BF3EDFD-12FB-458D-A478-37FF56C08C9E}" destId="{39A15A39-DC1E-4C7E-BC38-76E0868C10D9}" srcOrd="1" destOrd="0" parTransId="{48AE7C88-5736-4CE6-8E07-433EE0D694BE}" sibTransId="{9BFE7A0D-3B99-49F4-B34E-B0D64AA8CCCE}"/>
    <dgm:cxn modelId="{F67B17E2-5086-459C-A53D-9E85A52EB0CE}" type="presOf" srcId="{48AE7C88-5736-4CE6-8E07-433EE0D694BE}" destId="{5EBB6262-1C80-4EEB-914A-76997EF2F5A2}" srcOrd="0" destOrd="0" presId="urn:microsoft.com/office/officeart/2005/8/layout/orgChart1"/>
    <dgm:cxn modelId="{BD3D4490-7D74-4EF8-9E78-B4AC94956013}" srcId="{1BF3EDFD-12FB-458D-A478-37FF56C08C9E}" destId="{12362543-7126-46E7-BA26-5D801AE93E40}" srcOrd="0" destOrd="0" parTransId="{DAE80596-06AF-49FA-9B08-6102BAC49EA4}" sibTransId="{5E91A026-8685-49C4-8D37-398159957DF0}"/>
    <dgm:cxn modelId="{6B9D64BC-D34D-4161-B7EB-3531F38719D0}" type="presOf" srcId="{1BF3EDFD-12FB-458D-A478-37FF56C08C9E}" destId="{DE3F5F69-34E6-45BB-87BC-759918DD87E4}" srcOrd="0" destOrd="0" presId="urn:microsoft.com/office/officeart/2005/8/layout/orgChart1"/>
    <dgm:cxn modelId="{2DA66150-5649-453E-8F6E-48B5A0D5D0D5}" type="presOf" srcId="{EEC7AC1A-DBF7-4093-8EF9-3DC676F9AEE3}" destId="{E33D7846-1B13-4923-8287-9AFAD49A4A33}" srcOrd="0" destOrd="0" presId="urn:microsoft.com/office/officeart/2005/8/layout/orgChart1"/>
    <dgm:cxn modelId="{B6B7E336-F8DC-4F91-9043-FBD397604226}" srcId="{EEC7AC1A-DBF7-4093-8EF9-3DC676F9AEE3}" destId="{1BF3EDFD-12FB-458D-A478-37FF56C08C9E}" srcOrd="0" destOrd="0" parTransId="{A8D29958-E00B-4CF2-A9CA-637521FCFFA8}" sibTransId="{D1858140-0A1A-4B65-A72E-4EA1F19AFF95}"/>
    <dgm:cxn modelId="{4D7932A4-6263-4E57-B743-C5ADC3931EEE}" type="presParOf" srcId="{E33D7846-1B13-4923-8287-9AFAD49A4A33}" destId="{6BE345F6-B145-4940-9F1A-75AF9E44ED1F}" srcOrd="0" destOrd="0" presId="urn:microsoft.com/office/officeart/2005/8/layout/orgChart1"/>
    <dgm:cxn modelId="{556FC492-695F-4472-A66A-66DA24000BF2}" type="presParOf" srcId="{6BE345F6-B145-4940-9F1A-75AF9E44ED1F}" destId="{06991076-D0E2-412D-9C1B-974A5BBF99AC}" srcOrd="0" destOrd="0" presId="urn:microsoft.com/office/officeart/2005/8/layout/orgChart1"/>
    <dgm:cxn modelId="{1587744B-B041-4CFD-8A36-DC0C4B3C6407}" type="presParOf" srcId="{06991076-D0E2-412D-9C1B-974A5BBF99AC}" destId="{DE3F5F69-34E6-45BB-87BC-759918DD87E4}" srcOrd="0" destOrd="0" presId="urn:microsoft.com/office/officeart/2005/8/layout/orgChart1"/>
    <dgm:cxn modelId="{FE6DAA4C-BAEE-497D-BA3C-43EB462ED449}" type="presParOf" srcId="{06991076-D0E2-412D-9C1B-974A5BBF99AC}" destId="{EB45F3AE-4DF9-4B38-9258-C58CD67CEF92}" srcOrd="1" destOrd="0" presId="urn:microsoft.com/office/officeart/2005/8/layout/orgChart1"/>
    <dgm:cxn modelId="{1D56AD8D-C628-4260-B07E-D878A1BFFB39}" type="presParOf" srcId="{6BE345F6-B145-4940-9F1A-75AF9E44ED1F}" destId="{8331C12F-2747-4625-9682-B77F7E3FBE19}" srcOrd="1" destOrd="0" presId="urn:microsoft.com/office/officeart/2005/8/layout/orgChart1"/>
    <dgm:cxn modelId="{6EAD93B2-94EA-413E-9C68-01D84DE5301D}" type="presParOf" srcId="{8331C12F-2747-4625-9682-B77F7E3FBE19}" destId="{962B77EA-6538-4623-B113-166D50401A53}" srcOrd="0" destOrd="0" presId="urn:microsoft.com/office/officeart/2005/8/layout/orgChart1"/>
    <dgm:cxn modelId="{603E8724-D9A0-478D-A197-642BAD7FD17D}" type="presParOf" srcId="{8331C12F-2747-4625-9682-B77F7E3FBE19}" destId="{CB383FFC-189D-49A7-98D7-A564E48C3304}" srcOrd="1" destOrd="0" presId="urn:microsoft.com/office/officeart/2005/8/layout/orgChart1"/>
    <dgm:cxn modelId="{8510603E-6BA4-4FA7-82FB-07320F934D61}" type="presParOf" srcId="{CB383FFC-189D-49A7-98D7-A564E48C3304}" destId="{68D5D63F-1A9B-4030-8D77-7B44175C49B0}" srcOrd="0" destOrd="0" presId="urn:microsoft.com/office/officeart/2005/8/layout/orgChart1"/>
    <dgm:cxn modelId="{F2CA515F-1415-46B8-82AA-F15EBEC7F40B}" type="presParOf" srcId="{68D5D63F-1A9B-4030-8D77-7B44175C49B0}" destId="{2A3D5D1F-B792-48EE-99FE-AD14F5FF4BD5}" srcOrd="0" destOrd="0" presId="urn:microsoft.com/office/officeart/2005/8/layout/orgChart1"/>
    <dgm:cxn modelId="{0E1BA9F9-FA8B-47F8-BF71-42F079C8F9D2}" type="presParOf" srcId="{68D5D63F-1A9B-4030-8D77-7B44175C49B0}" destId="{08714876-910B-4AB6-8AAE-6407E3B14762}" srcOrd="1" destOrd="0" presId="urn:microsoft.com/office/officeart/2005/8/layout/orgChart1"/>
    <dgm:cxn modelId="{56985944-220F-4751-996B-40E4CB0E08B7}" type="presParOf" srcId="{CB383FFC-189D-49A7-98D7-A564E48C3304}" destId="{52F49B3C-99A7-4628-9BC2-7239139E3C48}" srcOrd="1" destOrd="0" presId="urn:microsoft.com/office/officeart/2005/8/layout/orgChart1"/>
    <dgm:cxn modelId="{E7CD08A3-4DD3-4831-8839-658934822C5C}" type="presParOf" srcId="{CB383FFC-189D-49A7-98D7-A564E48C3304}" destId="{27118A7C-7452-42F4-8614-7F7E0E5E925C}" srcOrd="2" destOrd="0" presId="urn:microsoft.com/office/officeart/2005/8/layout/orgChart1"/>
    <dgm:cxn modelId="{41CF519A-E658-4988-8C48-301F138EC2A2}" type="presParOf" srcId="{8331C12F-2747-4625-9682-B77F7E3FBE19}" destId="{5EBB6262-1C80-4EEB-914A-76997EF2F5A2}" srcOrd="2" destOrd="0" presId="urn:microsoft.com/office/officeart/2005/8/layout/orgChart1"/>
    <dgm:cxn modelId="{E6083E7F-E44C-498B-8B69-D7C3CA91B1C3}" type="presParOf" srcId="{8331C12F-2747-4625-9682-B77F7E3FBE19}" destId="{686E5321-0DD5-4366-8707-05B731C6A2EA}" srcOrd="3" destOrd="0" presId="urn:microsoft.com/office/officeart/2005/8/layout/orgChart1"/>
    <dgm:cxn modelId="{FC6CC9B9-2E42-4A0A-ABB5-7643C8D60810}" type="presParOf" srcId="{686E5321-0DD5-4366-8707-05B731C6A2EA}" destId="{547491F2-3C54-4367-95F1-06A306502290}" srcOrd="0" destOrd="0" presId="urn:microsoft.com/office/officeart/2005/8/layout/orgChart1"/>
    <dgm:cxn modelId="{79BBBDF5-0ADD-4F30-A9DC-51DB15C4A9F5}" type="presParOf" srcId="{547491F2-3C54-4367-95F1-06A306502290}" destId="{31354570-742D-4661-B6AE-ECA8406550D7}" srcOrd="0" destOrd="0" presId="urn:microsoft.com/office/officeart/2005/8/layout/orgChart1"/>
    <dgm:cxn modelId="{5F72E7BB-8CB0-443A-BE4D-9113BBDEBB3E}" type="presParOf" srcId="{547491F2-3C54-4367-95F1-06A306502290}" destId="{07C178CC-6548-4F15-B516-97BF14C56922}" srcOrd="1" destOrd="0" presId="urn:microsoft.com/office/officeart/2005/8/layout/orgChart1"/>
    <dgm:cxn modelId="{F09A82CD-9A46-475D-8F53-391F3EA0D39F}" type="presParOf" srcId="{686E5321-0DD5-4366-8707-05B731C6A2EA}" destId="{5AD8F2F1-1A70-4258-B24E-471877DFC310}" srcOrd="1" destOrd="0" presId="urn:microsoft.com/office/officeart/2005/8/layout/orgChart1"/>
    <dgm:cxn modelId="{89B7E585-368F-45BB-BB2F-110BE47FF4CD}" type="presParOf" srcId="{686E5321-0DD5-4366-8707-05B731C6A2EA}" destId="{E8588A3F-52C9-4690-B230-52565FFE587D}" srcOrd="2" destOrd="0" presId="urn:microsoft.com/office/officeart/2005/8/layout/orgChart1"/>
    <dgm:cxn modelId="{DED5AF5D-0542-4827-A1A7-D6402C23AE70}" type="presParOf" srcId="{6BE345F6-B145-4940-9F1A-75AF9E44ED1F}" destId="{36DE7743-4024-461B-BF74-F4328C21E6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C7AC1A-DBF7-4093-8EF9-3DC676F9AE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F3EDFD-12FB-458D-A478-37FF56C08C9E}">
      <dgm:prSet phldrT="[Текст]"/>
      <dgm:spPr/>
      <dgm:t>
        <a:bodyPr/>
        <a:lstStyle/>
        <a:p>
          <a:r>
            <a:rPr lang="ru-RU" dirty="0" smtClean="0"/>
            <a:t>64 пациента </a:t>
          </a:r>
          <a:br>
            <a:rPr lang="ru-RU" dirty="0" smtClean="0"/>
          </a:br>
          <a:endParaRPr lang="ru-RU" dirty="0"/>
        </a:p>
      </dgm:t>
    </dgm:pt>
    <dgm:pt modelId="{A8D29958-E00B-4CF2-A9CA-637521FCFFA8}" type="parTrans" cxnId="{B6B7E336-F8DC-4F91-9043-FBD397604226}">
      <dgm:prSet/>
      <dgm:spPr/>
      <dgm:t>
        <a:bodyPr/>
        <a:lstStyle/>
        <a:p>
          <a:endParaRPr lang="ru-RU"/>
        </a:p>
      </dgm:t>
    </dgm:pt>
    <dgm:pt modelId="{D1858140-0A1A-4B65-A72E-4EA1F19AFF95}" type="sibTrans" cxnId="{B6B7E336-F8DC-4F91-9043-FBD397604226}">
      <dgm:prSet/>
      <dgm:spPr/>
      <dgm:t>
        <a:bodyPr/>
        <a:lstStyle/>
        <a:p>
          <a:endParaRPr lang="ru-RU"/>
        </a:p>
      </dgm:t>
    </dgm:pt>
    <dgm:pt modelId="{12362543-7126-46E7-BA26-5D801AE93E40}">
      <dgm:prSet phldrT="[Текст]"/>
      <dgm:spPr/>
      <dgm:t>
        <a:bodyPr/>
        <a:lstStyle/>
        <a:p>
          <a:r>
            <a:rPr lang="ru-RU" dirty="0" smtClean="0"/>
            <a:t>Доброкачественные новообразования – 44 </a:t>
          </a:r>
          <a:endParaRPr lang="ru-RU" dirty="0"/>
        </a:p>
      </dgm:t>
    </dgm:pt>
    <dgm:pt modelId="{DAE80596-06AF-49FA-9B08-6102BAC49EA4}" type="parTrans" cxnId="{BD3D4490-7D74-4EF8-9E78-B4AC94956013}">
      <dgm:prSet/>
      <dgm:spPr/>
      <dgm:t>
        <a:bodyPr/>
        <a:lstStyle/>
        <a:p>
          <a:endParaRPr lang="ru-RU"/>
        </a:p>
      </dgm:t>
    </dgm:pt>
    <dgm:pt modelId="{5E91A026-8685-49C4-8D37-398159957DF0}" type="sibTrans" cxnId="{BD3D4490-7D74-4EF8-9E78-B4AC94956013}">
      <dgm:prSet/>
      <dgm:spPr/>
      <dgm:t>
        <a:bodyPr/>
        <a:lstStyle/>
        <a:p>
          <a:endParaRPr lang="ru-RU"/>
        </a:p>
      </dgm:t>
    </dgm:pt>
    <dgm:pt modelId="{39A15A39-DC1E-4C7E-BC38-76E0868C10D9}">
      <dgm:prSet phldrT="[Текст]"/>
      <dgm:spPr/>
      <dgm:t>
        <a:bodyPr/>
        <a:lstStyle/>
        <a:p>
          <a:r>
            <a:rPr lang="ru-RU" dirty="0" smtClean="0"/>
            <a:t>Злокачественные новообразования – 20  </a:t>
          </a:r>
          <a:endParaRPr lang="ru-RU" dirty="0"/>
        </a:p>
      </dgm:t>
    </dgm:pt>
    <dgm:pt modelId="{48AE7C88-5736-4CE6-8E07-433EE0D694BE}" type="parTrans" cxnId="{42131146-A251-4C1B-8774-DF718BB9E2D6}">
      <dgm:prSet/>
      <dgm:spPr/>
      <dgm:t>
        <a:bodyPr/>
        <a:lstStyle/>
        <a:p>
          <a:endParaRPr lang="ru-RU"/>
        </a:p>
      </dgm:t>
    </dgm:pt>
    <dgm:pt modelId="{9BFE7A0D-3B99-49F4-B34E-B0D64AA8CCCE}" type="sibTrans" cxnId="{42131146-A251-4C1B-8774-DF718BB9E2D6}">
      <dgm:prSet/>
      <dgm:spPr/>
      <dgm:t>
        <a:bodyPr/>
        <a:lstStyle/>
        <a:p>
          <a:endParaRPr lang="ru-RU"/>
        </a:p>
      </dgm:t>
    </dgm:pt>
    <dgm:pt modelId="{E33D7846-1B13-4923-8287-9AFAD49A4A33}" type="pres">
      <dgm:prSet presAssocID="{EEC7AC1A-DBF7-4093-8EF9-3DC676F9AE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BE345F6-B145-4940-9F1A-75AF9E44ED1F}" type="pres">
      <dgm:prSet presAssocID="{1BF3EDFD-12FB-458D-A478-37FF56C08C9E}" presName="hierRoot1" presStyleCnt="0">
        <dgm:presLayoutVars>
          <dgm:hierBranch val="init"/>
        </dgm:presLayoutVars>
      </dgm:prSet>
      <dgm:spPr/>
    </dgm:pt>
    <dgm:pt modelId="{06991076-D0E2-412D-9C1B-974A5BBF99AC}" type="pres">
      <dgm:prSet presAssocID="{1BF3EDFD-12FB-458D-A478-37FF56C08C9E}" presName="rootComposite1" presStyleCnt="0"/>
      <dgm:spPr/>
    </dgm:pt>
    <dgm:pt modelId="{DE3F5F69-34E6-45BB-87BC-759918DD87E4}" type="pres">
      <dgm:prSet presAssocID="{1BF3EDFD-12FB-458D-A478-37FF56C08C9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45F3AE-4DF9-4B38-9258-C58CD67CEF92}" type="pres">
      <dgm:prSet presAssocID="{1BF3EDFD-12FB-458D-A478-37FF56C08C9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331C12F-2747-4625-9682-B77F7E3FBE19}" type="pres">
      <dgm:prSet presAssocID="{1BF3EDFD-12FB-458D-A478-37FF56C08C9E}" presName="hierChild2" presStyleCnt="0"/>
      <dgm:spPr/>
    </dgm:pt>
    <dgm:pt modelId="{962B77EA-6538-4623-B113-166D50401A53}" type="pres">
      <dgm:prSet presAssocID="{DAE80596-06AF-49FA-9B08-6102BAC49EA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CB383FFC-189D-49A7-98D7-A564E48C3304}" type="pres">
      <dgm:prSet presAssocID="{12362543-7126-46E7-BA26-5D801AE93E40}" presName="hierRoot2" presStyleCnt="0">
        <dgm:presLayoutVars>
          <dgm:hierBranch val="init"/>
        </dgm:presLayoutVars>
      </dgm:prSet>
      <dgm:spPr/>
    </dgm:pt>
    <dgm:pt modelId="{68D5D63F-1A9B-4030-8D77-7B44175C49B0}" type="pres">
      <dgm:prSet presAssocID="{12362543-7126-46E7-BA26-5D801AE93E40}" presName="rootComposite" presStyleCnt="0"/>
      <dgm:spPr/>
    </dgm:pt>
    <dgm:pt modelId="{2A3D5D1F-B792-48EE-99FE-AD14F5FF4BD5}" type="pres">
      <dgm:prSet presAssocID="{12362543-7126-46E7-BA26-5D801AE93E4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714876-910B-4AB6-8AAE-6407E3B14762}" type="pres">
      <dgm:prSet presAssocID="{12362543-7126-46E7-BA26-5D801AE93E40}" presName="rootConnector" presStyleLbl="node2" presStyleIdx="0" presStyleCnt="2"/>
      <dgm:spPr/>
      <dgm:t>
        <a:bodyPr/>
        <a:lstStyle/>
        <a:p>
          <a:endParaRPr lang="ru-RU"/>
        </a:p>
      </dgm:t>
    </dgm:pt>
    <dgm:pt modelId="{52F49B3C-99A7-4628-9BC2-7239139E3C48}" type="pres">
      <dgm:prSet presAssocID="{12362543-7126-46E7-BA26-5D801AE93E40}" presName="hierChild4" presStyleCnt="0"/>
      <dgm:spPr/>
    </dgm:pt>
    <dgm:pt modelId="{27118A7C-7452-42F4-8614-7F7E0E5E925C}" type="pres">
      <dgm:prSet presAssocID="{12362543-7126-46E7-BA26-5D801AE93E40}" presName="hierChild5" presStyleCnt="0"/>
      <dgm:spPr/>
    </dgm:pt>
    <dgm:pt modelId="{5EBB6262-1C80-4EEB-914A-76997EF2F5A2}" type="pres">
      <dgm:prSet presAssocID="{48AE7C88-5736-4CE6-8E07-433EE0D694B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86E5321-0DD5-4366-8707-05B731C6A2EA}" type="pres">
      <dgm:prSet presAssocID="{39A15A39-DC1E-4C7E-BC38-76E0868C10D9}" presName="hierRoot2" presStyleCnt="0">
        <dgm:presLayoutVars>
          <dgm:hierBranch val="init"/>
        </dgm:presLayoutVars>
      </dgm:prSet>
      <dgm:spPr/>
    </dgm:pt>
    <dgm:pt modelId="{547491F2-3C54-4367-95F1-06A306502290}" type="pres">
      <dgm:prSet presAssocID="{39A15A39-DC1E-4C7E-BC38-76E0868C10D9}" presName="rootComposite" presStyleCnt="0"/>
      <dgm:spPr/>
    </dgm:pt>
    <dgm:pt modelId="{31354570-742D-4661-B6AE-ECA8406550D7}" type="pres">
      <dgm:prSet presAssocID="{39A15A39-DC1E-4C7E-BC38-76E0868C10D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C178CC-6548-4F15-B516-97BF14C56922}" type="pres">
      <dgm:prSet presAssocID="{39A15A39-DC1E-4C7E-BC38-76E0868C10D9}" presName="rootConnector" presStyleLbl="node2" presStyleIdx="1" presStyleCnt="2"/>
      <dgm:spPr/>
      <dgm:t>
        <a:bodyPr/>
        <a:lstStyle/>
        <a:p>
          <a:endParaRPr lang="ru-RU"/>
        </a:p>
      </dgm:t>
    </dgm:pt>
    <dgm:pt modelId="{5AD8F2F1-1A70-4258-B24E-471877DFC310}" type="pres">
      <dgm:prSet presAssocID="{39A15A39-DC1E-4C7E-BC38-76E0868C10D9}" presName="hierChild4" presStyleCnt="0"/>
      <dgm:spPr/>
    </dgm:pt>
    <dgm:pt modelId="{E8588A3F-52C9-4690-B230-52565FFE587D}" type="pres">
      <dgm:prSet presAssocID="{39A15A39-DC1E-4C7E-BC38-76E0868C10D9}" presName="hierChild5" presStyleCnt="0"/>
      <dgm:spPr/>
    </dgm:pt>
    <dgm:pt modelId="{36DE7743-4024-461B-BF74-F4328C21E6B9}" type="pres">
      <dgm:prSet presAssocID="{1BF3EDFD-12FB-458D-A478-37FF56C08C9E}" presName="hierChild3" presStyleCnt="0"/>
      <dgm:spPr/>
    </dgm:pt>
  </dgm:ptLst>
  <dgm:cxnLst>
    <dgm:cxn modelId="{F08F1AA5-12B0-4478-88B5-85CB99A45618}" type="presOf" srcId="{1BF3EDFD-12FB-458D-A478-37FF56C08C9E}" destId="{DE3F5F69-34E6-45BB-87BC-759918DD87E4}" srcOrd="0" destOrd="0" presId="urn:microsoft.com/office/officeart/2005/8/layout/orgChart1"/>
    <dgm:cxn modelId="{42131146-A251-4C1B-8774-DF718BB9E2D6}" srcId="{1BF3EDFD-12FB-458D-A478-37FF56C08C9E}" destId="{39A15A39-DC1E-4C7E-BC38-76E0868C10D9}" srcOrd="1" destOrd="0" parTransId="{48AE7C88-5736-4CE6-8E07-433EE0D694BE}" sibTransId="{9BFE7A0D-3B99-49F4-B34E-B0D64AA8CCCE}"/>
    <dgm:cxn modelId="{0A844F1B-5261-420E-B318-53FE4C8661A6}" type="presOf" srcId="{39A15A39-DC1E-4C7E-BC38-76E0868C10D9}" destId="{31354570-742D-4661-B6AE-ECA8406550D7}" srcOrd="0" destOrd="0" presId="urn:microsoft.com/office/officeart/2005/8/layout/orgChart1"/>
    <dgm:cxn modelId="{3BC0EDF3-4FA2-4028-B744-2ADD99743576}" type="presOf" srcId="{12362543-7126-46E7-BA26-5D801AE93E40}" destId="{2A3D5D1F-B792-48EE-99FE-AD14F5FF4BD5}" srcOrd="0" destOrd="0" presId="urn:microsoft.com/office/officeart/2005/8/layout/orgChart1"/>
    <dgm:cxn modelId="{2100DE85-1AA3-4420-8CC5-1B8ADE3D4EC9}" type="presOf" srcId="{39A15A39-DC1E-4C7E-BC38-76E0868C10D9}" destId="{07C178CC-6548-4F15-B516-97BF14C56922}" srcOrd="1" destOrd="0" presId="urn:microsoft.com/office/officeart/2005/8/layout/orgChart1"/>
    <dgm:cxn modelId="{2E407E04-6187-4E99-835E-F0F67E9CC341}" type="presOf" srcId="{48AE7C88-5736-4CE6-8E07-433EE0D694BE}" destId="{5EBB6262-1C80-4EEB-914A-76997EF2F5A2}" srcOrd="0" destOrd="0" presId="urn:microsoft.com/office/officeart/2005/8/layout/orgChart1"/>
    <dgm:cxn modelId="{EA4D937B-BCEF-420D-9E55-0BD32ABA32DA}" type="presOf" srcId="{DAE80596-06AF-49FA-9B08-6102BAC49EA4}" destId="{962B77EA-6538-4623-B113-166D50401A53}" srcOrd="0" destOrd="0" presId="urn:microsoft.com/office/officeart/2005/8/layout/orgChart1"/>
    <dgm:cxn modelId="{9DBF6421-F522-4AB0-A9DC-3F2BABBC4AE2}" type="presOf" srcId="{1BF3EDFD-12FB-458D-A478-37FF56C08C9E}" destId="{EB45F3AE-4DF9-4B38-9258-C58CD67CEF92}" srcOrd="1" destOrd="0" presId="urn:microsoft.com/office/officeart/2005/8/layout/orgChart1"/>
    <dgm:cxn modelId="{BD3D4490-7D74-4EF8-9E78-B4AC94956013}" srcId="{1BF3EDFD-12FB-458D-A478-37FF56C08C9E}" destId="{12362543-7126-46E7-BA26-5D801AE93E40}" srcOrd="0" destOrd="0" parTransId="{DAE80596-06AF-49FA-9B08-6102BAC49EA4}" sibTransId="{5E91A026-8685-49C4-8D37-398159957DF0}"/>
    <dgm:cxn modelId="{92869E79-EA28-4C4D-9456-3B24BA2363F5}" type="presOf" srcId="{12362543-7126-46E7-BA26-5D801AE93E40}" destId="{08714876-910B-4AB6-8AAE-6407E3B14762}" srcOrd="1" destOrd="0" presId="urn:microsoft.com/office/officeart/2005/8/layout/orgChart1"/>
    <dgm:cxn modelId="{B6B7E336-F8DC-4F91-9043-FBD397604226}" srcId="{EEC7AC1A-DBF7-4093-8EF9-3DC676F9AEE3}" destId="{1BF3EDFD-12FB-458D-A478-37FF56C08C9E}" srcOrd="0" destOrd="0" parTransId="{A8D29958-E00B-4CF2-A9CA-637521FCFFA8}" sibTransId="{D1858140-0A1A-4B65-A72E-4EA1F19AFF95}"/>
    <dgm:cxn modelId="{EA3507FD-A072-4466-A6CB-D8EBC743273D}" type="presOf" srcId="{EEC7AC1A-DBF7-4093-8EF9-3DC676F9AEE3}" destId="{E33D7846-1B13-4923-8287-9AFAD49A4A33}" srcOrd="0" destOrd="0" presId="urn:microsoft.com/office/officeart/2005/8/layout/orgChart1"/>
    <dgm:cxn modelId="{B13E2E00-80E3-4BEC-A2D6-DB0943331A38}" type="presParOf" srcId="{E33D7846-1B13-4923-8287-9AFAD49A4A33}" destId="{6BE345F6-B145-4940-9F1A-75AF9E44ED1F}" srcOrd="0" destOrd="0" presId="urn:microsoft.com/office/officeart/2005/8/layout/orgChart1"/>
    <dgm:cxn modelId="{B3C3C009-FC0B-4AEB-A255-229715811749}" type="presParOf" srcId="{6BE345F6-B145-4940-9F1A-75AF9E44ED1F}" destId="{06991076-D0E2-412D-9C1B-974A5BBF99AC}" srcOrd="0" destOrd="0" presId="urn:microsoft.com/office/officeart/2005/8/layout/orgChart1"/>
    <dgm:cxn modelId="{755120D7-FECA-4067-9001-2F04E31A9761}" type="presParOf" srcId="{06991076-D0E2-412D-9C1B-974A5BBF99AC}" destId="{DE3F5F69-34E6-45BB-87BC-759918DD87E4}" srcOrd="0" destOrd="0" presId="urn:microsoft.com/office/officeart/2005/8/layout/orgChart1"/>
    <dgm:cxn modelId="{05200B13-7FBE-4D74-81F9-F9EAC4B930D4}" type="presParOf" srcId="{06991076-D0E2-412D-9C1B-974A5BBF99AC}" destId="{EB45F3AE-4DF9-4B38-9258-C58CD67CEF92}" srcOrd="1" destOrd="0" presId="urn:microsoft.com/office/officeart/2005/8/layout/orgChart1"/>
    <dgm:cxn modelId="{F6254B61-7EE4-4660-93D1-8114BA6D20CB}" type="presParOf" srcId="{6BE345F6-B145-4940-9F1A-75AF9E44ED1F}" destId="{8331C12F-2747-4625-9682-B77F7E3FBE19}" srcOrd="1" destOrd="0" presId="urn:microsoft.com/office/officeart/2005/8/layout/orgChart1"/>
    <dgm:cxn modelId="{CA6269E0-B662-414A-8E79-1ABF224A907C}" type="presParOf" srcId="{8331C12F-2747-4625-9682-B77F7E3FBE19}" destId="{962B77EA-6538-4623-B113-166D50401A53}" srcOrd="0" destOrd="0" presId="urn:microsoft.com/office/officeart/2005/8/layout/orgChart1"/>
    <dgm:cxn modelId="{CC5151DD-1E01-45A5-BD6D-E9511A161C6F}" type="presParOf" srcId="{8331C12F-2747-4625-9682-B77F7E3FBE19}" destId="{CB383FFC-189D-49A7-98D7-A564E48C3304}" srcOrd="1" destOrd="0" presId="urn:microsoft.com/office/officeart/2005/8/layout/orgChart1"/>
    <dgm:cxn modelId="{DCAE3658-26E0-474B-8FDA-38FEC0888CC1}" type="presParOf" srcId="{CB383FFC-189D-49A7-98D7-A564E48C3304}" destId="{68D5D63F-1A9B-4030-8D77-7B44175C49B0}" srcOrd="0" destOrd="0" presId="urn:microsoft.com/office/officeart/2005/8/layout/orgChart1"/>
    <dgm:cxn modelId="{455B773B-5322-4632-B779-5E251F83732E}" type="presParOf" srcId="{68D5D63F-1A9B-4030-8D77-7B44175C49B0}" destId="{2A3D5D1F-B792-48EE-99FE-AD14F5FF4BD5}" srcOrd="0" destOrd="0" presId="urn:microsoft.com/office/officeart/2005/8/layout/orgChart1"/>
    <dgm:cxn modelId="{84040FEE-41DC-4B7B-9F5A-1A34255B1220}" type="presParOf" srcId="{68D5D63F-1A9B-4030-8D77-7B44175C49B0}" destId="{08714876-910B-4AB6-8AAE-6407E3B14762}" srcOrd="1" destOrd="0" presId="urn:microsoft.com/office/officeart/2005/8/layout/orgChart1"/>
    <dgm:cxn modelId="{48C3FB64-E9A1-45BF-B12B-84E3FB434323}" type="presParOf" srcId="{CB383FFC-189D-49A7-98D7-A564E48C3304}" destId="{52F49B3C-99A7-4628-9BC2-7239139E3C48}" srcOrd="1" destOrd="0" presId="urn:microsoft.com/office/officeart/2005/8/layout/orgChart1"/>
    <dgm:cxn modelId="{4F8A1782-2F1B-445A-86B3-F9C898C1E006}" type="presParOf" srcId="{CB383FFC-189D-49A7-98D7-A564E48C3304}" destId="{27118A7C-7452-42F4-8614-7F7E0E5E925C}" srcOrd="2" destOrd="0" presId="urn:microsoft.com/office/officeart/2005/8/layout/orgChart1"/>
    <dgm:cxn modelId="{0BA5DE9B-A071-489A-84AA-08299318666D}" type="presParOf" srcId="{8331C12F-2747-4625-9682-B77F7E3FBE19}" destId="{5EBB6262-1C80-4EEB-914A-76997EF2F5A2}" srcOrd="2" destOrd="0" presId="urn:microsoft.com/office/officeart/2005/8/layout/orgChart1"/>
    <dgm:cxn modelId="{1D3C11D3-83EF-4442-917D-6659CBB23BC4}" type="presParOf" srcId="{8331C12F-2747-4625-9682-B77F7E3FBE19}" destId="{686E5321-0DD5-4366-8707-05B731C6A2EA}" srcOrd="3" destOrd="0" presId="urn:microsoft.com/office/officeart/2005/8/layout/orgChart1"/>
    <dgm:cxn modelId="{B50712B3-965D-40F6-9DFF-D81353E07949}" type="presParOf" srcId="{686E5321-0DD5-4366-8707-05B731C6A2EA}" destId="{547491F2-3C54-4367-95F1-06A306502290}" srcOrd="0" destOrd="0" presId="urn:microsoft.com/office/officeart/2005/8/layout/orgChart1"/>
    <dgm:cxn modelId="{81A4B020-A2DF-4304-A10A-835576965269}" type="presParOf" srcId="{547491F2-3C54-4367-95F1-06A306502290}" destId="{31354570-742D-4661-B6AE-ECA8406550D7}" srcOrd="0" destOrd="0" presId="urn:microsoft.com/office/officeart/2005/8/layout/orgChart1"/>
    <dgm:cxn modelId="{9F90B061-84C7-49B6-909D-AA5F0AC453D2}" type="presParOf" srcId="{547491F2-3C54-4367-95F1-06A306502290}" destId="{07C178CC-6548-4F15-B516-97BF14C56922}" srcOrd="1" destOrd="0" presId="urn:microsoft.com/office/officeart/2005/8/layout/orgChart1"/>
    <dgm:cxn modelId="{651D98AE-60F4-44CB-8D38-4F8B047C635F}" type="presParOf" srcId="{686E5321-0DD5-4366-8707-05B731C6A2EA}" destId="{5AD8F2F1-1A70-4258-B24E-471877DFC310}" srcOrd="1" destOrd="0" presId="urn:microsoft.com/office/officeart/2005/8/layout/orgChart1"/>
    <dgm:cxn modelId="{B0424E6F-1C59-4E3C-BA39-E0F7105258A4}" type="presParOf" srcId="{686E5321-0DD5-4366-8707-05B731C6A2EA}" destId="{E8588A3F-52C9-4690-B230-52565FFE587D}" srcOrd="2" destOrd="0" presId="urn:microsoft.com/office/officeart/2005/8/layout/orgChart1"/>
    <dgm:cxn modelId="{6BA5109B-87D6-4C69-B137-B4DDC4A55AE4}" type="presParOf" srcId="{6BE345F6-B145-4940-9F1A-75AF9E44ED1F}" destId="{36DE7743-4024-461B-BF74-F4328C21E6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B6262-1C80-4EEB-914A-76997EF2F5A2}">
      <dsp:nvSpPr>
        <dsp:cNvPr id="0" name=""/>
        <dsp:cNvSpPr/>
      </dsp:nvSpPr>
      <dsp:spPr>
        <a:xfrm>
          <a:off x="3749675" y="1487828"/>
          <a:ext cx="1799999" cy="624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396"/>
              </a:lnTo>
              <a:lnTo>
                <a:pt x="1799999" y="312396"/>
              </a:lnTo>
              <a:lnTo>
                <a:pt x="1799999" y="624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B77EA-6538-4623-B113-166D50401A53}">
      <dsp:nvSpPr>
        <dsp:cNvPr id="0" name=""/>
        <dsp:cNvSpPr/>
      </dsp:nvSpPr>
      <dsp:spPr>
        <a:xfrm>
          <a:off x="1949675" y="1487828"/>
          <a:ext cx="1799999" cy="624793"/>
        </a:xfrm>
        <a:custGeom>
          <a:avLst/>
          <a:gdLst/>
          <a:ahLst/>
          <a:cxnLst/>
          <a:rect l="0" t="0" r="0" b="0"/>
          <a:pathLst>
            <a:path>
              <a:moveTo>
                <a:pt x="1799999" y="0"/>
              </a:moveTo>
              <a:lnTo>
                <a:pt x="1799999" y="312396"/>
              </a:lnTo>
              <a:lnTo>
                <a:pt x="0" y="312396"/>
              </a:lnTo>
              <a:lnTo>
                <a:pt x="0" y="624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F5F69-34E6-45BB-87BC-759918DD87E4}">
      <dsp:nvSpPr>
        <dsp:cNvPr id="0" name=""/>
        <dsp:cNvSpPr/>
      </dsp:nvSpPr>
      <dsp:spPr>
        <a:xfrm>
          <a:off x="2262072" y="225"/>
          <a:ext cx="2975205" cy="1487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64 пациента </a:t>
          </a:r>
          <a:br>
            <a:rPr lang="ru-RU" sz="3400" kern="1200" dirty="0" smtClean="0"/>
          </a:br>
          <a:r>
            <a:rPr lang="ru-RU" sz="3400" kern="1200" dirty="0" smtClean="0"/>
            <a:t>(в возрасте </a:t>
          </a:r>
          <a:br>
            <a:rPr lang="ru-RU" sz="3400" kern="1200" dirty="0" smtClean="0"/>
          </a:br>
          <a:r>
            <a:rPr lang="ru-RU" sz="3400" kern="1200" dirty="0" smtClean="0"/>
            <a:t>от 18 до 65 лет)</a:t>
          </a:r>
          <a:endParaRPr lang="ru-RU" sz="3400" kern="1200" dirty="0"/>
        </a:p>
      </dsp:txBody>
      <dsp:txXfrm>
        <a:off x="2262072" y="225"/>
        <a:ext cx="2975205" cy="1487602"/>
      </dsp:txXfrm>
    </dsp:sp>
    <dsp:sp modelId="{2A3D5D1F-B792-48EE-99FE-AD14F5FF4BD5}">
      <dsp:nvSpPr>
        <dsp:cNvPr id="0" name=""/>
        <dsp:cNvSpPr/>
      </dsp:nvSpPr>
      <dsp:spPr>
        <a:xfrm>
          <a:off x="462072" y="2112621"/>
          <a:ext cx="2975205" cy="1487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мужчин – 31 </a:t>
          </a:r>
          <a:endParaRPr lang="ru-RU" sz="3400" kern="1200" dirty="0"/>
        </a:p>
      </dsp:txBody>
      <dsp:txXfrm>
        <a:off x="462072" y="2112621"/>
        <a:ext cx="2975205" cy="1487602"/>
      </dsp:txXfrm>
    </dsp:sp>
    <dsp:sp modelId="{31354570-742D-4661-B6AE-ECA8406550D7}">
      <dsp:nvSpPr>
        <dsp:cNvPr id="0" name=""/>
        <dsp:cNvSpPr/>
      </dsp:nvSpPr>
      <dsp:spPr>
        <a:xfrm>
          <a:off x="4062071" y="2112621"/>
          <a:ext cx="2975205" cy="1487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женщин – 33  </a:t>
          </a:r>
          <a:endParaRPr lang="ru-RU" sz="3400" kern="1200" dirty="0"/>
        </a:p>
      </dsp:txBody>
      <dsp:txXfrm>
        <a:off x="4062071" y="2112621"/>
        <a:ext cx="2975205" cy="1487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B6262-1C80-4EEB-914A-76997EF2F5A2}">
      <dsp:nvSpPr>
        <dsp:cNvPr id="0" name=""/>
        <dsp:cNvSpPr/>
      </dsp:nvSpPr>
      <dsp:spPr>
        <a:xfrm>
          <a:off x="3749675" y="1487828"/>
          <a:ext cx="1799999" cy="624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396"/>
              </a:lnTo>
              <a:lnTo>
                <a:pt x="1799999" y="312396"/>
              </a:lnTo>
              <a:lnTo>
                <a:pt x="1799999" y="624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B77EA-6538-4623-B113-166D50401A53}">
      <dsp:nvSpPr>
        <dsp:cNvPr id="0" name=""/>
        <dsp:cNvSpPr/>
      </dsp:nvSpPr>
      <dsp:spPr>
        <a:xfrm>
          <a:off x="1949675" y="1487828"/>
          <a:ext cx="1799999" cy="624793"/>
        </a:xfrm>
        <a:custGeom>
          <a:avLst/>
          <a:gdLst/>
          <a:ahLst/>
          <a:cxnLst/>
          <a:rect l="0" t="0" r="0" b="0"/>
          <a:pathLst>
            <a:path>
              <a:moveTo>
                <a:pt x="1799999" y="0"/>
              </a:moveTo>
              <a:lnTo>
                <a:pt x="1799999" y="312396"/>
              </a:lnTo>
              <a:lnTo>
                <a:pt x="0" y="312396"/>
              </a:lnTo>
              <a:lnTo>
                <a:pt x="0" y="624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F5F69-34E6-45BB-87BC-759918DD87E4}">
      <dsp:nvSpPr>
        <dsp:cNvPr id="0" name=""/>
        <dsp:cNvSpPr/>
      </dsp:nvSpPr>
      <dsp:spPr>
        <a:xfrm>
          <a:off x="2262072" y="225"/>
          <a:ext cx="2975205" cy="1487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64 пациента </a:t>
          </a:r>
          <a:br>
            <a:rPr lang="ru-RU" sz="2600" kern="1200" dirty="0" smtClean="0"/>
          </a:br>
          <a:endParaRPr lang="ru-RU" sz="2600" kern="1200" dirty="0"/>
        </a:p>
      </dsp:txBody>
      <dsp:txXfrm>
        <a:off x="2262072" y="225"/>
        <a:ext cx="2975205" cy="1487602"/>
      </dsp:txXfrm>
    </dsp:sp>
    <dsp:sp modelId="{2A3D5D1F-B792-48EE-99FE-AD14F5FF4BD5}">
      <dsp:nvSpPr>
        <dsp:cNvPr id="0" name=""/>
        <dsp:cNvSpPr/>
      </dsp:nvSpPr>
      <dsp:spPr>
        <a:xfrm>
          <a:off x="462072" y="2112621"/>
          <a:ext cx="2975205" cy="1487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Доброкачественные новообразования – 44 </a:t>
          </a:r>
          <a:endParaRPr lang="ru-RU" sz="2600" kern="1200" dirty="0"/>
        </a:p>
      </dsp:txBody>
      <dsp:txXfrm>
        <a:off x="462072" y="2112621"/>
        <a:ext cx="2975205" cy="1487602"/>
      </dsp:txXfrm>
    </dsp:sp>
    <dsp:sp modelId="{31354570-742D-4661-B6AE-ECA8406550D7}">
      <dsp:nvSpPr>
        <dsp:cNvPr id="0" name=""/>
        <dsp:cNvSpPr/>
      </dsp:nvSpPr>
      <dsp:spPr>
        <a:xfrm>
          <a:off x="4062071" y="2112621"/>
          <a:ext cx="2975205" cy="1487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Злокачественные новообразования – 20  </a:t>
          </a:r>
          <a:endParaRPr lang="ru-RU" sz="2600" kern="1200" dirty="0"/>
        </a:p>
      </dsp:txBody>
      <dsp:txXfrm>
        <a:off x="4062071" y="2112621"/>
        <a:ext cx="2975205" cy="1487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0.75436</cdr:x>
      <cdr:y>0.84769</cdr:y>
    </cdr:from>
    <cdr:to>
      <cdr:x>0.88878</cdr:x>
      <cdr:y>0.92269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57180" y="406943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0.34567</cdr:x>
      <cdr:y>0.46499</cdr:y>
    </cdr:from>
    <cdr:to>
      <cdr:x>0.37448</cdr:x>
      <cdr:y>0.50999</cdr:y>
    </cdr:to>
    <cdr:sp macro="" textlink="">
      <cdr:nvSpPr>
        <cdr:cNvPr id="2" name="5-конечная звезда 1"/>
        <cdr:cNvSpPr/>
      </cdr:nvSpPr>
      <cdr:spPr>
        <a:xfrm xmlns:a="http://schemas.openxmlformats.org/drawingml/2006/main">
          <a:off x="2592288" y="2232248"/>
          <a:ext cx="216056" cy="216027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0.50704</cdr:x>
      <cdr:y>0.02289</cdr:y>
    </cdr:from>
    <cdr:to>
      <cdr:x>0.54545</cdr:x>
      <cdr:y>0.09354</cdr:y>
    </cdr:to>
    <cdr:sp macro="" textlink="">
      <cdr:nvSpPr>
        <cdr:cNvPr id="5" name="5-конечная звезда 4"/>
        <cdr:cNvSpPr/>
      </cdr:nvSpPr>
      <cdr:spPr>
        <a:xfrm xmlns:a="http://schemas.openxmlformats.org/drawingml/2006/main">
          <a:off x="3802480" y="82432"/>
          <a:ext cx="288032" cy="254351"/>
        </a:xfrm>
        <a:prstGeom xmlns:a="http://schemas.openxmlformats.org/drawingml/2006/main" prst="star5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0.45903</cdr:x>
      <cdr:y>0.02289</cdr:y>
    </cdr:from>
    <cdr:to>
      <cdr:x>0.49744</cdr:x>
      <cdr:y>0.0916</cdr:y>
    </cdr:to>
    <cdr:sp macro="" textlink="">
      <cdr:nvSpPr>
        <cdr:cNvPr id="6" name="5-конечная звезда 5"/>
        <cdr:cNvSpPr/>
      </cdr:nvSpPr>
      <cdr:spPr>
        <a:xfrm xmlns:a="http://schemas.openxmlformats.org/drawingml/2006/main">
          <a:off x="3442440" y="82432"/>
          <a:ext cx="288032" cy="247383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0.75436</cdr:x>
      <cdr:y>0.84769</cdr:y>
    </cdr:from>
    <cdr:to>
      <cdr:x>0.88878</cdr:x>
      <cdr:y>0.92269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57180" y="406943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0.35527</cdr:x>
      <cdr:y>0.195</cdr:y>
    </cdr:from>
    <cdr:to>
      <cdr:x>0.38408</cdr:x>
      <cdr:y>0.24</cdr:y>
    </cdr:to>
    <cdr:sp macro="" textlink="">
      <cdr:nvSpPr>
        <cdr:cNvPr id="2" name="5-конечная звезда 1"/>
        <cdr:cNvSpPr/>
      </cdr:nvSpPr>
      <cdr:spPr>
        <a:xfrm xmlns:a="http://schemas.openxmlformats.org/drawingml/2006/main">
          <a:off x="2664296" y="936104"/>
          <a:ext cx="216024" cy="216024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0.5089</cdr:x>
      <cdr:y>0.07597</cdr:y>
    </cdr:from>
    <cdr:to>
      <cdr:x>0.53771</cdr:x>
      <cdr:y>0.12097</cdr:y>
    </cdr:to>
    <cdr:sp macro="" textlink="">
      <cdr:nvSpPr>
        <cdr:cNvPr id="5" name="5-конечная звезда 4"/>
        <cdr:cNvSpPr/>
      </cdr:nvSpPr>
      <cdr:spPr>
        <a:xfrm xmlns:a="http://schemas.openxmlformats.org/drawingml/2006/main">
          <a:off x="3816424" y="364686"/>
          <a:ext cx="216024" cy="216024"/>
        </a:xfrm>
        <a:prstGeom xmlns:a="http://schemas.openxmlformats.org/drawingml/2006/main" prst="star5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0.46089</cdr:x>
      <cdr:y>0.08048</cdr:y>
    </cdr:from>
    <cdr:to>
      <cdr:x>0.4897</cdr:x>
      <cdr:y>0.12548</cdr:y>
    </cdr:to>
    <cdr:sp macro="" textlink="">
      <cdr:nvSpPr>
        <cdr:cNvPr id="6" name="5-конечная звезда 5"/>
        <cdr:cNvSpPr/>
      </cdr:nvSpPr>
      <cdr:spPr>
        <a:xfrm xmlns:a="http://schemas.openxmlformats.org/drawingml/2006/main">
          <a:off x="3456384" y="386343"/>
          <a:ext cx="216024" cy="216024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0.73115</cdr:x>
      <cdr:y>0.81769</cdr:y>
    </cdr:from>
    <cdr:to>
      <cdr:x>1</cdr:x>
      <cdr:y>0.92269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83126" y="3925416"/>
          <a:ext cx="201622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0.75436</cdr:x>
      <cdr:y>0.84769</cdr:y>
    </cdr:from>
    <cdr:to>
      <cdr:x>0.88878</cdr:x>
      <cdr:y>0.92269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57180" y="406943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0.4663</cdr:x>
      <cdr:y>0.06867</cdr:y>
    </cdr:from>
    <cdr:to>
      <cdr:x>0.4855</cdr:x>
      <cdr:y>0.11367</cdr:y>
    </cdr:to>
    <cdr:sp macro="" textlink="">
      <cdr:nvSpPr>
        <cdr:cNvPr id="2" name="5-конечная звезда 1"/>
        <cdr:cNvSpPr/>
      </cdr:nvSpPr>
      <cdr:spPr>
        <a:xfrm xmlns:a="http://schemas.openxmlformats.org/drawingml/2006/main">
          <a:off x="3496940" y="329662"/>
          <a:ext cx="144016" cy="216024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0.50471</cdr:x>
      <cdr:y>0.0677</cdr:y>
    </cdr:from>
    <cdr:to>
      <cdr:x>0.52391</cdr:x>
      <cdr:y>0.1127</cdr:y>
    </cdr:to>
    <cdr:sp macro="" textlink="">
      <cdr:nvSpPr>
        <cdr:cNvPr id="3" name="5-конечная звезда 2"/>
        <cdr:cNvSpPr/>
      </cdr:nvSpPr>
      <cdr:spPr>
        <a:xfrm xmlns:a="http://schemas.openxmlformats.org/drawingml/2006/main">
          <a:off x="3784972" y="325016"/>
          <a:ext cx="144016" cy="216024"/>
        </a:xfrm>
        <a:prstGeom xmlns:a="http://schemas.openxmlformats.org/drawingml/2006/main" prst="star5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0.73115</cdr:x>
      <cdr:y>0.81769</cdr:y>
    </cdr:from>
    <cdr:to>
      <cdr:x>1</cdr:x>
      <cdr:y>0.92269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83126" y="3925416"/>
          <a:ext cx="201622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0.68714</cdr:x>
      <cdr:y>0.72769</cdr:y>
    </cdr:from>
    <cdr:to>
      <cdr:x>0.71595</cdr:x>
      <cdr:y>0.77269</cdr:y>
    </cdr:to>
    <cdr:sp macro="" textlink="">
      <cdr:nvSpPr>
        <cdr:cNvPr id="6" name="5-конечная звезда 5"/>
        <cdr:cNvSpPr/>
      </cdr:nvSpPr>
      <cdr:spPr>
        <a:xfrm xmlns:a="http://schemas.openxmlformats.org/drawingml/2006/main">
          <a:off x="5153124" y="3493368"/>
          <a:ext cx="216024" cy="216024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0.73976</cdr:x>
      <cdr:y>0.71269</cdr:y>
    </cdr:from>
    <cdr:to>
      <cdr:x>0.995</cdr:x>
      <cdr:y>0.80269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547699" y="3421360"/>
          <a:ext cx="191417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P &lt; 0,05 </a:t>
          </a:r>
          <a:r>
            <a:rPr lang="ru-RU" sz="1100" dirty="0" smtClean="0"/>
            <a:t>по отношению </a:t>
          </a:r>
          <a:br>
            <a:rPr lang="ru-RU" sz="1100" dirty="0" smtClean="0"/>
          </a:br>
          <a:r>
            <a:rPr lang="ru-RU" sz="1100" dirty="0" smtClean="0"/>
            <a:t>к  группе контроля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0.68714</cdr:x>
      <cdr:y>0.81769</cdr:y>
    </cdr:from>
    <cdr:to>
      <cdr:x>0.72974</cdr:x>
      <cdr:y>0.88627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153124" y="3925416"/>
          <a:ext cx="319484" cy="3292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0.75436</cdr:x>
      <cdr:y>0.84769</cdr:y>
    </cdr:from>
    <cdr:to>
      <cdr:x>0.88878</cdr:x>
      <cdr:y>0.92269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57180" y="406943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0.73935</cdr:x>
      <cdr:y>0.82499</cdr:y>
    </cdr:from>
    <cdr:to>
      <cdr:x>0.9986</cdr:x>
      <cdr:y>0.98999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544616" y="3960440"/>
          <a:ext cx="194421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P &lt; 0,05 </a:t>
          </a:r>
          <a:r>
            <a:rPr lang="ru-RU" dirty="0"/>
            <a:t>по отношению 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к  </a:t>
          </a:r>
          <a:r>
            <a:rPr lang="ru-RU" dirty="0"/>
            <a:t>группе </a:t>
          </a:r>
          <a:r>
            <a:rPr lang="ru-RU" dirty="0" smtClean="0"/>
            <a:t>пациентов с доброкачественными опухолями</a:t>
          </a:r>
          <a:endParaRPr lang="ru-RU" dirty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0.73115</cdr:x>
      <cdr:y>0.81769</cdr:y>
    </cdr:from>
    <cdr:to>
      <cdr:x>1</cdr:x>
      <cdr:y>0.92269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83126" y="3925416"/>
          <a:ext cx="201622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0.75436</cdr:x>
      <cdr:y>0.84769</cdr:y>
    </cdr:from>
    <cdr:to>
      <cdr:x>0.88878</cdr:x>
      <cdr:y>0.92269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57180" y="406943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0.5089</cdr:x>
      <cdr:y>0.09943</cdr:y>
    </cdr:from>
    <cdr:to>
      <cdr:x>0.53771</cdr:x>
      <cdr:y>0.14443</cdr:y>
    </cdr:to>
    <cdr:sp macro="" textlink="">
      <cdr:nvSpPr>
        <cdr:cNvPr id="5" name="5-конечная звезда 4"/>
        <cdr:cNvSpPr/>
      </cdr:nvSpPr>
      <cdr:spPr>
        <a:xfrm xmlns:a="http://schemas.openxmlformats.org/drawingml/2006/main">
          <a:off x="3816424" y="477342"/>
          <a:ext cx="216056" cy="216027"/>
        </a:xfrm>
        <a:prstGeom xmlns:a="http://schemas.openxmlformats.org/drawingml/2006/main" prst="star5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0.46089</cdr:x>
      <cdr:y>0.09943</cdr:y>
    </cdr:from>
    <cdr:to>
      <cdr:x>0.4897</cdr:x>
      <cdr:y>0.14443</cdr:y>
    </cdr:to>
    <cdr:sp macro="" textlink="">
      <cdr:nvSpPr>
        <cdr:cNvPr id="6" name="5-конечная звезда 5"/>
        <cdr:cNvSpPr/>
      </cdr:nvSpPr>
      <cdr:spPr>
        <a:xfrm xmlns:a="http://schemas.openxmlformats.org/drawingml/2006/main">
          <a:off x="3456384" y="477342"/>
          <a:ext cx="216057" cy="216027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0.73115</cdr:x>
      <cdr:y>0.81769</cdr:y>
    </cdr:from>
    <cdr:to>
      <cdr:x>1</cdr:x>
      <cdr:y>0.92269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83126" y="3925416"/>
          <a:ext cx="201622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0.75436</cdr:x>
      <cdr:y>0.84769</cdr:y>
    </cdr:from>
    <cdr:to>
      <cdr:x>0.88878</cdr:x>
      <cdr:y>0.92269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57180" y="406943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0.5089</cdr:x>
      <cdr:y>0.11443</cdr:y>
    </cdr:from>
    <cdr:to>
      <cdr:x>0.53771</cdr:x>
      <cdr:y>0.15943</cdr:y>
    </cdr:to>
    <cdr:sp macro="" textlink="">
      <cdr:nvSpPr>
        <cdr:cNvPr id="5" name="5-конечная звезда 4"/>
        <cdr:cNvSpPr/>
      </cdr:nvSpPr>
      <cdr:spPr>
        <a:xfrm xmlns:a="http://schemas.openxmlformats.org/drawingml/2006/main">
          <a:off x="3816424" y="549350"/>
          <a:ext cx="216056" cy="216027"/>
        </a:xfrm>
        <a:prstGeom xmlns:a="http://schemas.openxmlformats.org/drawingml/2006/main" prst="star5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0.46089</cdr:x>
      <cdr:y>0.11443</cdr:y>
    </cdr:from>
    <cdr:to>
      <cdr:x>0.4897</cdr:x>
      <cdr:y>0.15943</cdr:y>
    </cdr:to>
    <cdr:sp macro="" textlink="">
      <cdr:nvSpPr>
        <cdr:cNvPr id="6" name="5-конечная звезда 5"/>
        <cdr:cNvSpPr/>
      </cdr:nvSpPr>
      <cdr:spPr>
        <a:xfrm xmlns:a="http://schemas.openxmlformats.org/drawingml/2006/main">
          <a:off x="3456384" y="549350"/>
          <a:ext cx="216057" cy="216027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0.73115</cdr:x>
      <cdr:y>0.81769</cdr:y>
    </cdr:from>
    <cdr:to>
      <cdr:x>1</cdr:x>
      <cdr:y>0.92269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83126" y="3925416"/>
          <a:ext cx="201622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0.75436</cdr:x>
      <cdr:y>0.84769</cdr:y>
    </cdr:from>
    <cdr:to>
      <cdr:x>0.88878</cdr:x>
      <cdr:y>0.92269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57180" y="406943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0.47824</cdr:x>
      <cdr:y>0.05129</cdr:y>
    </cdr:from>
    <cdr:to>
      <cdr:x>0.50705</cdr:x>
      <cdr:y>0.09629</cdr:y>
    </cdr:to>
    <cdr:sp macro="" textlink="">
      <cdr:nvSpPr>
        <cdr:cNvPr id="6" name="5-конечная звезда 5"/>
        <cdr:cNvSpPr/>
      </cdr:nvSpPr>
      <cdr:spPr>
        <a:xfrm xmlns:a="http://schemas.openxmlformats.org/drawingml/2006/main">
          <a:off x="3586456" y="184666"/>
          <a:ext cx="216057" cy="162020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0.35341</cdr:x>
      <cdr:y>0.16371</cdr:y>
    </cdr:from>
    <cdr:to>
      <cdr:x>0.38222</cdr:x>
      <cdr:y>0.20871</cdr:y>
    </cdr:to>
    <cdr:sp macro="" textlink="">
      <cdr:nvSpPr>
        <cdr:cNvPr id="7" name="5-конечная звезда 6"/>
        <cdr:cNvSpPr/>
      </cdr:nvSpPr>
      <cdr:spPr>
        <a:xfrm xmlns:a="http://schemas.openxmlformats.org/drawingml/2006/main">
          <a:off x="2650352" y="589420"/>
          <a:ext cx="216057" cy="162020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E1579-2A75-4EAA-9ACD-E02364875667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23E28-1AC2-4BAD-8A82-9284F8E46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92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/>
              <a:t>Злокачественные новообразования занимают второе место по причине смертности населения планеты после сердечно-сосудистых заболеваний. С каждым годом увеличивается количество больных онкологическими заболеваниями. В связи с этим, раннее выявление характера онкологического процесса представляет одну из важных проблем здравоохранения, так как своевременная диагностика злокачественных опухолей является залогом успешной их профилактики и лечения больных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/>
              <a:t>Одним</a:t>
            </a:r>
            <a:r>
              <a:rPr lang="ru-RU" baseline="0" dirty="0" smtClean="0"/>
              <a:t> из перспективных подходов к скрининг-диагностике при новообразованиях, в том числе и костной ткани, на наш взгляд, является исследование цитокинов, принимающих непосредственное участие в патогенезе неопластического процесса. По данным литературы, в этом отношении наиболее изучены </a:t>
            </a:r>
            <a:r>
              <a:rPr lang="ru-RU" baseline="0" dirty="0" err="1" smtClean="0"/>
              <a:t>неопетрин</a:t>
            </a:r>
            <a:r>
              <a:rPr lang="ru-RU" baseline="0" dirty="0" smtClean="0"/>
              <a:t>, молекулы адгезии, различные факторы роста, фактор некроза опухоли, </a:t>
            </a:r>
            <a:r>
              <a:rPr lang="ru-RU" baseline="0" dirty="0" err="1" smtClean="0"/>
              <a:t>интерлейкины</a:t>
            </a:r>
            <a:r>
              <a:rPr lang="ru-RU" baseline="0" dirty="0" smtClean="0"/>
              <a:t>, матриксные </a:t>
            </a:r>
            <a:r>
              <a:rPr lang="ru-RU" baseline="0" dirty="0" err="1" smtClean="0"/>
              <a:t>металлопротеиназы</a:t>
            </a:r>
            <a:r>
              <a:rPr lang="ru-RU" baseline="0" dirty="0" smtClean="0"/>
              <a:t>. В связи с этим, перед нами была поставлена цель: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18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Как видно из данных, практически отсутствуют различия между содержанием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IL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-6 в сыворотке крови здоровых людей и больных с доброкачественным опухолевым процессом (Р=0,6), в то же время уровень данного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интерлейкина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существенно выше при злокачественных новообразованиях скелета по сравнению с контрольными цифрами (Р=0,0008) и данными, полученными при обследовании лиц с доброкачественными новообразованиями (Р=0,000001). </a:t>
            </a:r>
            <a:endParaRPr lang="ru-RU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360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Результаты проведённого исследования по определению уровня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TNF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-α в сыворотке крови больных с опухолями ОДС показали, что при доброкачественных новообразованиях концентрации указанного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биомаркера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воспаления соответствует нормальным величинам (Р=0,8), а при злокачественных статистически значимо превышают уровни цитокина у здоровых лиц (Р=0,001) и больных с доброкачественными новообразованиями (Р=0,02).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38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представленном слайде, четко прослеживается закономерность увеличения содержания </a:t>
            </a:r>
            <a:r>
              <a:rPr lang="en-US" dirty="0" smtClean="0"/>
              <a:t>MMP-9 </a:t>
            </a:r>
            <a:r>
              <a:rPr lang="ru-RU" dirty="0" smtClean="0"/>
              <a:t>сыворотке крови по мере </a:t>
            </a:r>
            <a:r>
              <a:rPr lang="ru-RU" dirty="0" err="1" smtClean="0"/>
              <a:t>озлокачествления</a:t>
            </a:r>
            <a:r>
              <a:rPr lang="ru-RU" dirty="0" smtClean="0"/>
              <a:t> опухоли опорно-двигательной системы. Так, статистически значимое повышение уровня фактора роста наблюдается у больных с доброкачественными и злокачественными новообразования по сравнению с контрольными значениями (P&lt;0,05). Между группами пациентов существенной разницы в уровнях данного цитокина не было обнаружено.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38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Таким образом, в сыворотке крови больных со злокачественными опухолями статистически значимо по сравнению с таковыми у пациентов с доброкачественными новообразованиями были повышены концентрации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неоптерина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VEGF,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sICAM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IL-6, TNF-α, при этом наиболее существенные изменения касались трёх исследуемых маркёров –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неоптерина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sICAM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IL-6.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38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Проведённый ROC-анализ также показал, что высокой информативностью обладают методы определения уровня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неоптерина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sICAM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и IL-6: площадь под их ROC-кривыми составила соответственно 0,913±0,036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усл.ед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., 0,948±0,025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усл.ед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 и 0,913±0,036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усл.ед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38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 данным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ROC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-анализа именно эти методы обладали наиболее высокой чувствительностью и специфичностью. Были определены пороговые значения для каждого параметра путем расчета индекса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Юдена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 Точка отсечения для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неоптерина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соответствовала величине 24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нмоль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/л, для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sICAM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– 234 </a:t>
            </a:r>
            <a:r>
              <a:rPr lang="ru-RU" sz="1200" baseline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нг</a:t>
            </a:r>
            <a:r>
              <a:rPr lang="ru-RU" sz="1200" baseline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/мл и для </a:t>
            </a:r>
            <a:r>
              <a:rPr lang="en-US" sz="1200" baseline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IL-6 –</a:t>
            </a:r>
            <a:r>
              <a:rPr lang="ru-RU" sz="1200" baseline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9,5 </a:t>
            </a:r>
            <a:r>
              <a:rPr lang="ru-RU" sz="1200" baseline="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пг</a:t>
            </a:r>
            <a:r>
              <a:rPr lang="ru-RU" sz="1200" baseline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/мл.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В дальнейшем статистическая обработка была проведена в отношении этих цитокинов методом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дискриминтантного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анализа.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38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Были вычислены коэффициенты канонической дискриминантной функции: для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неоптерина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он равнялся 1,605, для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sICAM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– 1,638, IL-6 – 1,654, что свидетельствует о равном вкладе этих цитокинов в патогенезе канцерогенеза при опухолях костной ткани. 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Преобразование этих коэффициентов в баллы с последующим расчетом риска неблагоприятного течения онкологического процесса позволило установить, что при повышении порогового значения одного из этих цитокинов абсолютный риск неблагоприятного течения онкологического</a:t>
            </a:r>
            <a:r>
              <a:rPr lang="ru-RU" sz="1200" baseline="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процесса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составляет 14,3%, двух – 66,7% и трех – 100,0%.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3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 исследования: оценить прогностическую значимость </a:t>
            </a:r>
            <a:r>
              <a:rPr lang="ru-RU" dirty="0" err="1" smtClean="0"/>
              <a:t>неоптерина</a:t>
            </a:r>
            <a:r>
              <a:rPr lang="ru-RU" dirty="0" smtClean="0"/>
              <a:t>, VEGF, </a:t>
            </a:r>
            <a:r>
              <a:rPr lang="ru-RU" dirty="0" err="1" smtClean="0"/>
              <a:t>sICAM</a:t>
            </a:r>
            <a:r>
              <a:rPr lang="ru-RU" dirty="0" smtClean="0"/>
              <a:t>, </a:t>
            </a:r>
            <a:r>
              <a:rPr lang="ru-RU" dirty="0" err="1" smtClean="0"/>
              <a:t>sVCAM</a:t>
            </a:r>
            <a:r>
              <a:rPr lang="ru-RU" dirty="0" smtClean="0"/>
              <a:t>, IL-6, TNF-α и MMP-9 в определении характера опухолевого процесса при новообразованиях опорно-двигательной системы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2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Под нашим наблюдением находились 64 пациента с доброкачественными (гигантоклеточной опухолью, костными кистами, фиброзной дисплазией, хондромой, костно-хрящевыми экзостозами) и злокачественными (метастатическими поражениями костей,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солитарной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миеломой, остеогенной саркомой,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хондросаркомой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) опухолями опорно-двигательной системы в возрасте от 18 до 65 лет. Среди больных были 31 мужчина и 33 женщины.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0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Среди пациентов было 44 с доброкачественными и 20 – со злокачественными опухолями опорно-двигательной системы. В контрольную группу были включены 10 практически здоровых добровольцев (6 мужчин и 4 женщины) в возрасте 24-60 лет.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0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Исследовали содержание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неоптерина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,  растворимых молекул межклеточной адгезии (sICAM-1,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нг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/мл) и молекул адгезии сосудистого эндотелия (sVCAM-1,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нг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/мл), </a:t>
            </a:r>
            <a:r>
              <a:rPr lang="en-US" sz="1200" dirty="0" smtClean="0">
                <a:effectLst/>
                <a:latin typeface="Times New Roman"/>
                <a:ea typeface="Calibri"/>
                <a:cs typeface="Times New Roman"/>
              </a:rPr>
              <a:t>IL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-6 и </a:t>
            </a:r>
            <a:r>
              <a:rPr lang="en-US" sz="1200" dirty="0" smtClean="0">
                <a:effectLst/>
                <a:latin typeface="Times New Roman"/>
                <a:ea typeface="Calibri"/>
                <a:cs typeface="Times New Roman"/>
              </a:rPr>
              <a:t>TNF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-</a:t>
            </a:r>
            <a:r>
              <a:rPr lang="en-US" sz="1200" dirty="0" smtClean="0">
                <a:effectLst/>
                <a:latin typeface="Times New Roman"/>
                <a:ea typeface="Calibri"/>
                <a:cs typeface="Times New Roman"/>
              </a:rPr>
              <a:t>A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в сыворотке крови методом иммуноферментного твердофазного анализа.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Верифицикация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новообразований была осуществлена по последней гистологической классификации опухолей костей, принятой ВОЗ (Лион, 2005).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Полученные результаты обработаны статистически непараметрическим методами. Для определения порогового значения изучаемых маркеров определяли их чувствительность и специфичность методом ROC-анализа с последующим вычислением отношения шансов с использованием индекса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Юдена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(чувствительность+специфичность-1). Кроме того, применяли дискриминантный анализ для расчета коэффициента канонической дискриминантной функции с целью оценки вклада отдельных цитокинов в прогноз заболевания.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820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 пациентов с доброкачественными опухолями ОДС содержание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неоптерина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, отражающего функциональное состояние клеточного иммунитета, было статистически значимо выше, чем у практически здоровых людей (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=0,0004), а у больных со злокачественными новообразованиями скелета – выше, чем у пациентов с доброкачественными опухолями (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=0,000000026). </a:t>
            </a:r>
            <a:endParaRPr lang="ru-RU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94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 представленном слайде, четко прослеживается закономерность увеличения содержания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VEGF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-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 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 сыворотке крови по мере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озлокачествления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опухоли опорно-двигательной системы. </a:t>
            </a:r>
          </a:p>
          <a:p>
            <a:endParaRPr lang="ru-RU" sz="12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endParaRPr lang="ru-RU" sz="12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Так, статистически значимое повышение уровня фактора роста наблюдается у больных с доброкачественными новообразования по сравнению с контрольными значениями (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P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&lt;0,05), а у пациентов со злокачественными существенно выше, чем у больных с доброкачественными (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P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&lt;0,02). Данный факт подтверждает роль </a:t>
            </a:r>
            <a:r>
              <a:rPr lang="ru-RU" sz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ангиогенеза</a:t>
            </a: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в прогрессировании опухолевого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826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Содержание молекул адгезии сосудистого эндотелия sVCAM-1 в сыворотке крови больных с доброкачественными (738,5±178,7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нг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/мл) и злокачественными костными опухолями (749,2±173,8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нг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/мл) не отличалось от контрольных цифр (849,5±189,4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нг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/мл; P &gt; 0,05).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В работах Николая Евгеньевича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Кушлинского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и сотрудников его лаборатории.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112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effectLst/>
                <a:latin typeface="Times New Roman"/>
                <a:ea typeface="Calibri"/>
              </a:rPr>
              <a:t>Результаты исследования показали, что содержание растворимой формы молекулы межклеточной адгезии sICAM-1 у больных с доброкачественными новообразованиями (220,3 </a:t>
            </a:r>
            <a:r>
              <a:rPr lang="ru-RU" sz="1200" dirty="0" err="1" smtClean="0">
                <a:effectLst/>
                <a:latin typeface="Times New Roman"/>
                <a:ea typeface="Calibri"/>
              </a:rPr>
              <a:t>нг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/мл) сопоставимо с показателями контрольной группы (189,7±44,5 </a:t>
            </a:r>
            <a:r>
              <a:rPr lang="ru-RU" sz="1200" dirty="0" err="1" smtClean="0">
                <a:effectLst/>
                <a:latin typeface="Times New Roman"/>
                <a:ea typeface="Calibri"/>
              </a:rPr>
              <a:t>нг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/мл; P &lt; 0,05); у больных со злокачественными новообразованиями уровень данных молекул (253,7 </a:t>
            </a:r>
            <a:r>
              <a:rPr lang="ru-RU" sz="1200" dirty="0" err="1" smtClean="0">
                <a:effectLst/>
                <a:latin typeface="Times New Roman"/>
                <a:ea typeface="Calibri"/>
              </a:rPr>
              <a:t>нг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/мл) был статистически значимо выше как по сравнению с данными контрольной группы (189,7±44,5 </a:t>
            </a:r>
            <a:r>
              <a:rPr lang="ru-RU" sz="1200" dirty="0" err="1" smtClean="0">
                <a:effectLst/>
                <a:latin typeface="Times New Roman"/>
                <a:ea typeface="Calibri"/>
              </a:rPr>
              <a:t>нг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/мл; P&lt;0,05), так и данными, полученными у больных с доброкачественными опухолями.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3E28-1AC2-4BAD-8A82-9284F8E468C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500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79"/>
            <a:ext cx="1828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87AD6D-0B6A-4BFC-AD02-95B13573693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805689-399B-455A-8400-D9D85E75999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923678"/>
            <a:ext cx="7776864" cy="162018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ЦИТОКИНОВ ПРИ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ОПУХОЛЯХ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ОПОРНО-ДВИГАТЕЛЬНОЙ СИСТЕМЫ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49588"/>
            <a:ext cx="7406640" cy="936408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3900" u="sng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И.Р. Понамарев, Д.М. </a:t>
            </a:r>
            <a:r>
              <a:rPr lang="ru-RU" sz="3900" u="sng" dirty="0" err="1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Пучиньян</a:t>
            </a:r>
            <a:r>
              <a:rPr lang="ru-RU" sz="3900" u="sng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С.Г. </a:t>
            </a:r>
            <a:r>
              <a:rPr lang="ru-RU" sz="3900" u="sng" dirty="0" err="1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Шахмартова</a:t>
            </a:r>
            <a:endParaRPr lang="ru-RU" sz="3900" dirty="0" smtClean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sz="3900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39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Саратов, 30 января 2020 г.</a:t>
            </a:r>
            <a:r>
              <a:rPr lang="ru-RU" sz="39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49492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Научно-исследовательский институт травматологии, ортопедии и нейрохирургии </a:t>
            </a:r>
          </a:p>
          <a:p>
            <a:pPr algn="ctr"/>
            <a:r>
              <a:rPr lang="ru-RU" b="1" dirty="0" smtClean="0"/>
              <a:t>Саратовского ГМУ </a:t>
            </a:r>
            <a:br>
              <a:rPr lang="ru-RU" b="1" dirty="0" smtClean="0"/>
            </a:br>
            <a:r>
              <a:rPr lang="ru-RU" b="1" dirty="0" smtClean="0"/>
              <a:t>им. </a:t>
            </a:r>
            <a:r>
              <a:rPr lang="ru-RU" b="1" dirty="0" err="1" smtClean="0"/>
              <a:t>В.И.Разумовского</a:t>
            </a:r>
            <a:r>
              <a:rPr lang="ru-RU" b="1" dirty="0" smtClean="0"/>
              <a:t>  Минздрава </a:t>
            </a:r>
            <a:r>
              <a:rPr lang="ru-RU" b="1" dirty="0" smtClean="0"/>
              <a:t>России</a:t>
            </a:r>
          </a:p>
          <a:p>
            <a:pPr algn="ctr"/>
            <a:endParaRPr lang="ru-RU" b="1" dirty="0"/>
          </a:p>
        </p:txBody>
      </p:sp>
      <p:pic>
        <p:nvPicPr>
          <p:cNvPr id="1026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97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sICAM</a:t>
            </a: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сыворотки крови лиц </a:t>
            </a:r>
            <a:b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контроля и больных с доброкачественными и злокачественными новообразованиями ОДС</a:t>
            </a:r>
            <a:endParaRPr lang="ru-RU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175391"/>
              </p:ext>
            </p:extLst>
          </p:nvPr>
        </p:nvGraphicFramePr>
        <p:xfrm>
          <a:off x="1345584" y="1483534"/>
          <a:ext cx="749935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12756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н</a:t>
            </a:r>
            <a:r>
              <a:rPr lang="ru-RU" dirty="0" err="1" smtClean="0"/>
              <a:t>г</a:t>
            </a:r>
            <a:r>
              <a:rPr lang="ru-RU" dirty="0" smtClean="0"/>
              <a:t>/мл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7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en-US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IL-6</a:t>
            </a: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сыворотке крови лиц </a:t>
            </a:r>
            <a:b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контроля и больных с доброкачественными и злокачественными новообразованиями ОДС</a:t>
            </a:r>
            <a:endParaRPr lang="ru-RU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788324"/>
              </p:ext>
            </p:extLst>
          </p:nvPr>
        </p:nvGraphicFramePr>
        <p:xfrm>
          <a:off x="1326152" y="1383178"/>
          <a:ext cx="749935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2756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пг</a:t>
            </a:r>
            <a:r>
              <a:rPr lang="ru-RU" dirty="0" smtClean="0"/>
              <a:t>/мл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en-US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TNF-A</a:t>
            </a: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сыворотке крови лиц </a:t>
            </a:r>
            <a:b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контроля и больных с доброкачественными и злокачественными новообразованиями ОДС</a:t>
            </a:r>
            <a:endParaRPr lang="ru-RU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980091"/>
              </p:ext>
            </p:extLst>
          </p:nvPr>
        </p:nvGraphicFramePr>
        <p:xfrm>
          <a:off x="1379616" y="1460272"/>
          <a:ext cx="749935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2756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пг</a:t>
            </a:r>
            <a:r>
              <a:rPr lang="ru-RU" dirty="0" smtClean="0"/>
              <a:t>/мл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MMP-9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сыворотке крови лиц 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контроля и больных с доброкачественными и злокачественными новообразованиями ОДС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873161"/>
              </p:ext>
            </p:extLst>
          </p:nvPr>
        </p:nvGraphicFramePr>
        <p:xfrm>
          <a:off x="1345584" y="1406266"/>
          <a:ext cx="749935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2756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пг</a:t>
            </a:r>
            <a:r>
              <a:rPr lang="ru-RU" dirty="0" smtClean="0"/>
              <a:t>/мл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9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неоптерина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VEGF-A,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sVCАM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sICAM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IL-6, TNF-α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MMP-9 цитокинов в сыворотке крови пациентов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доброкачественными и злокачественными новообразованиями опорно-двигательной системы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576909"/>
              </p:ext>
            </p:extLst>
          </p:nvPr>
        </p:nvGraphicFramePr>
        <p:xfrm>
          <a:off x="1043608" y="1347614"/>
          <a:ext cx="7776864" cy="3362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9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Arial Black" panose="020B0A04020102020204" pitchFamily="34" charset="0"/>
                        </a:rPr>
                        <a:t>Биомаркеры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Пациенты с доброкачественными опухолями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Пациенты со злокачественными опухолями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Неоптерин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нмоль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/л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12,9 (9,9; 19,8)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28,2 (26,3; 30,6)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</a:rPr>
                        <a:t>&lt; 0,0001</a:t>
                      </a:r>
                      <a:endParaRPr lang="ru-RU" sz="1600" b="1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VEGF-A,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пг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/мл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Black" panose="020B0A04020102020204" pitchFamily="34" charset="0"/>
                        </a:rPr>
                        <a:t>222</a:t>
                      </a: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,5 (1452; 295,5)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266,4 (236,4; 336,4)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u="none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</a:rPr>
                        <a:t>= 0,02 </a:t>
                      </a:r>
                      <a:endParaRPr lang="ru-RU" sz="1600" b="0" i="0" u="none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 Black" panose="020B0A04020102020204" pitchFamily="34" charset="0"/>
                        </a:rPr>
                        <a:t>sVC</a:t>
                      </a: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  <a:r>
                        <a:rPr lang="en-US" sz="1600" dirty="0">
                          <a:effectLst/>
                          <a:latin typeface="Arial Black" panose="020B0A04020102020204" pitchFamily="34" charset="0"/>
                        </a:rPr>
                        <a:t>M</a:t>
                      </a: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Arial Black" panose="020B0A04020102020204" pitchFamily="34" charset="0"/>
                        </a:rPr>
                        <a:t>нг</a:t>
                      </a: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/мл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763,5 (591,5; 853,0)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686,0 (604,5; 732,0)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 Black" panose="020B0A04020102020204" pitchFamily="34" charset="0"/>
                        </a:rPr>
                        <a:t>= 0</a:t>
                      </a:r>
                      <a:r>
                        <a:rPr lang="en-US" sz="1600" b="0" dirty="0">
                          <a:effectLst/>
                          <a:latin typeface="Arial Black" panose="020B0A04020102020204" pitchFamily="34" charset="0"/>
                        </a:rPr>
                        <a:t>,14</a:t>
                      </a:r>
                      <a:endParaRPr lang="ru-RU" sz="1600" b="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sICAM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нг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/мл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220,3 (142,9; 232,2)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253,7 (236,4; 311,0)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</a:rPr>
                        <a:t>&lt; 0,0001</a:t>
                      </a:r>
                      <a:endParaRPr lang="ru-RU" sz="1600" b="1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IL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-6,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пг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/мл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1,8 (0,9; 3,3)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13,8 (8,6; 56,5)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</a:rPr>
                        <a:t>&lt; 0,0001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TNF-α,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пг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мл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1,8 (0,95; 3,4)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</a:rPr>
                        <a:t>2,9 (2,5; 4,4)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</a:rPr>
                        <a:t>= 0,02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Black" panose="020B0A04020102020204" pitchFamily="34" charset="0"/>
                        </a:rPr>
                        <a:t>MMP-9, </a:t>
                      </a:r>
                      <a:r>
                        <a:rPr lang="ru-RU" sz="1600" dirty="0" err="1">
                          <a:effectLst/>
                          <a:latin typeface="Arial Black" panose="020B0A04020102020204" pitchFamily="34" charset="0"/>
                        </a:rPr>
                        <a:t>нг</a:t>
                      </a:r>
                      <a:r>
                        <a:rPr lang="en-US" sz="1600" dirty="0">
                          <a:effectLst/>
                          <a:latin typeface="Arial Black" panose="020B0A04020102020204" pitchFamily="34" charset="0"/>
                        </a:rPr>
                        <a:t>/</a:t>
                      </a: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мл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6,1 (1,7; 9,0)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</a:rPr>
                        <a:t>7,3 (3,5; 14,9) 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Black" panose="020B0A04020102020204" pitchFamily="34" charset="0"/>
                        </a:rPr>
                        <a:t>= 0,07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472269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Примечание:  в таблице представлены </a:t>
            </a:r>
            <a:r>
              <a:rPr lang="en-US" dirty="0" smtClean="0"/>
              <a:t>Me</a:t>
            </a:r>
            <a:r>
              <a:rPr lang="ru-RU" dirty="0" err="1" smtClean="0"/>
              <a:t>диана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25% и 75% квартили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8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под кривыми графиков ROC-анализа методов определения содержания сывороточных цитокинов у больных с опухолями опорно-двигательной системы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223218"/>
              </p:ext>
            </p:extLst>
          </p:nvPr>
        </p:nvGraphicFramePr>
        <p:xfrm>
          <a:off x="994683" y="1221600"/>
          <a:ext cx="7825789" cy="3473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46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Маркеры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Площадь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под кривой, </a:t>
                      </a:r>
                      <a:r>
                        <a:rPr lang="ru-RU" sz="1600" dirty="0" err="1">
                          <a:effectLst/>
                        </a:rPr>
                        <a:t>усл.ед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Стандартная ошибка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Асимптотическая ошибка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Асимптотический 95% доверительный интервал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Нижняя граница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Верхняя граница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lbertus Extra Bold" panose="020E0802040304020204" pitchFamily="34" charset="0"/>
                          <a:ea typeface="+mn-ea"/>
                          <a:cs typeface="+mn-cs"/>
                        </a:rPr>
                        <a:t>Неоптерин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lbertus Extra Bold" panose="020E0802040304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0,913</a:t>
                      </a:r>
                      <a:endParaRPr lang="ru-RU" sz="1800" b="1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lbertus Extra Bold" panose="020E0802040304020204" pitchFamily="34" charset="0"/>
                        </a:rPr>
                        <a:t>VEGF-A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0,724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lbertus Extra Bold" panose="020E0802040304020204" pitchFamily="34" charset="0"/>
                        </a:rPr>
                        <a:t>sVCAM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0,542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lbertus Extra Bold" panose="020E0802040304020204" pitchFamily="34" charset="0"/>
                        </a:rPr>
                        <a:t>sICAM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0,948</a:t>
                      </a:r>
                      <a:endParaRPr lang="ru-RU" sz="1800" b="1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lbertus Extra Bold" panose="020E0802040304020204" pitchFamily="34" charset="0"/>
                        </a:rPr>
                        <a:t>IL-6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0,913</a:t>
                      </a:r>
                      <a:endParaRPr lang="ru-RU" sz="1800" b="1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lbertus Extra Bold" panose="020E0802040304020204" pitchFamily="34" charset="0"/>
                        </a:rPr>
                        <a:t>TNF-α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0,724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lbertus Extra Bold" panose="020E0802040304020204" pitchFamily="34" charset="0"/>
                        </a:rPr>
                        <a:t>MMP-9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0,648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3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1470"/>
            <a:ext cx="8250120" cy="857250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методов определения сывороточных цитокинов (ROC-анализ) и оценка их отношения шансов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с опухолями опорно-двигательной системы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37619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94112"/>
              </p:ext>
            </p:extLst>
          </p:nvPr>
        </p:nvGraphicFramePr>
        <p:xfrm>
          <a:off x="35495" y="1059582"/>
          <a:ext cx="9108505" cy="399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3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Биомаркеры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Пороговые значения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Чувствительность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шансов,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 95%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Неоптерин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нмоль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93,5%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84,1%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3125" algn="l"/>
                        </a:tabLst>
                      </a:pPr>
                      <a:r>
                        <a:rPr lang="ru-RU" sz="1400" dirty="0" smtClean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2,4-196,6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600" b="1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b="1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007</a:t>
                      </a:r>
                      <a:endParaRPr lang="ru-RU" sz="1600" b="1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lbertus Extra Bold" panose="020E0802040304020204" pitchFamily="34" charset="0"/>
                          <a:cs typeface="Times New Roman" panose="02020603050405020304" pitchFamily="18" charset="0"/>
                        </a:rPr>
                        <a:t>VEGF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>
                          <a:effectLst/>
                          <a:latin typeface="Albertus Extra Bold" panose="020E0802040304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90,3%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61,4%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303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lbertus Extra Bold" panose="020E0802040304020204" pitchFamily="34" charset="0"/>
                          <a:cs typeface="Times New Roman" panose="02020603050405020304" pitchFamily="18" charset="0"/>
                        </a:rPr>
                        <a:t>sVC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sz="1600" dirty="0">
                          <a:effectLst/>
                          <a:latin typeface="Albertus Extra Bold" panose="020E080204030402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548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93,5%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20,5%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0,036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0,850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lbertus Extra Bold" panose="020E0802040304020204" pitchFamily="34" charset="0"/>
                          <a:cs typeface="Times New Roman" panose="02020603050405020304" pitchFamily="18" charset="0"/>
                        </a:rPr>
                        <a:t>sICAM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/мл,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93,5%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84,1%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3,2-468,5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0,004</a:t>
                      </a:r>
                      <a:endParaRPr lang="ru-RU" sz="1600" b="1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lbertus Extra Bold" panose="020E0802040304020204" pitchFamily="34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80,6%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93,2%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24,2</a:t>
                      </a:r>
                      <a:endParaRPr lang="ru-RU" sz="1600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2,0-285,6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3"/>
                          </a:solidFill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0,012</a:t>
                      </a:r>
                      <a:endParaRPr lang="ru-RU" sz="1600" b="1" dirty="0">
                        <a:solidFill>
                          <a:schemeClr val="accent3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lbertus Extra Bold" panose="020E0802040304020204" pitchFamily="34" charset="0"/>
                          <a:cs typeface="Times New Roman" panose="02020603050405020304" pitchFamily="18" charset="0"/>
                        </a:rPr>
                        <a:t>TNF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>
                          <a:effectLst/>
                          <a:latin typeface="Albertus Extra Bold" panose="020E0802040304020204" pitchFamily="34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90,0%</a:t>
                      </a:r>
                      <a:endParaRPr lang="ru-RU" sz="160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63,6%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0,740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lbertus Extra Bold" panose="020E0802040304020204" pitchFamily="34" charset="0"/>
                          <a:cs typeface="Times New Roman" panose="02020603050405020304" pitchFamily="18" charset="0"/>
                        </a:rPr>
                        <a:t>MMP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61,3%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65,9%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0,099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cs typeface="Times New Roman" panose="02020603050405020304" pitchFamily="18" charset="0"/>
                        </a:rPr>
                        <a:t>0,753</a:t>
                      </a:r>
                      <a:endParaRPr lang="ru-RU" sz="1600" dirty="0">
                        <a:effectLst/>
                        <a:latin typeface="Arial Black" panose="020B0A0402010202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1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ценность определения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неоптерина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sICAM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IL-6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951570"/>
            <a:ext cx="8064896" cy="3734730"/>
          </a:xfrm>
        </p:spPr>
        <p:txBody>
          <a:bodyPr>
            <a:normAutofit fontScale="40000" lnSpcReduction="20000"/>
          </a:bodyPr>
          <a:lstStyle/>
          <a:p>
            <a:pPr marL="82296" indent="0">
              <a:buNone/>
            </a:pPr>
            <a:endParaRPr lang="en-US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45000"/>
              </a:lnSpc>
              <a:spcBef>
                <a:spcPts val="0"/>
              </a:spcBef>
            </a:pPr>
            <a:r>
              <a:rPr lang="ru-RU" sz="5000" b="1" dirty="0" smtClean="0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Методом </a:t>
            </a:r>
            <a:r>
              <a:rPr lang="ru-RU" sz="5000" b="1" dirty="0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дискриминантного анализа были вычислены коэффициенты канонической дискриминантной функции: для </a:t>
            </a:r>
            <a:r>
              <a:rPr lang="ru-RU" sz="5000" b="1" dirty="0" err="1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неоптерина</a:t>
            </a:r>
            <a:r>
              <a:rPr lang="ru-RU" sz="5000" b="1" dirty="0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 он равнялся 1,605, для </a:t>
            </a:r>
            <a:r>
              <a:rPr lang="ru-RU" sz="5000" b="1" dirty="0" err="1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sICAM</a:t>
            </a:r>
            <a:r>
              <a:rPr lang="ru-RU" sz="5000" b="1" dirty="0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 – 1,638</a:t>
            </a:r>
            <a:r>
              <a:rPr lang="ru-RU" sz="5000" b="1" dirty="0" smtClean="0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,</a:t>
            </a:r>
            <a:br>
              <a:rPr lang="ru-RU" sz="5000" b="1" dirty="0" smtClean="0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</a:br>
            <a:r>
              <a:rPr lang="ru-RU" sz="5000" b="1" dirty="0" smtClean="0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5000" b="1" dirty="0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IL-6 – 1,654. Преобразование этих коэффициентов в баллы с последующим расчетом риска неблагоприятного течения онкологического процесса позволило установить, что при повышении порогового значения одного из этих цитокинов абсолютный риск неблагоприятного исхода составляет 14,3%, двух – 66,7% и </a:t>
            </a:r>
            <a:r>
              <a:rPr lang="ru-RU" sz="5000" b="1" dirty="0" smtClean="0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трёх </a:t>
            </a:r>
            <a:r>
              <a:rPr lang="ru-RU" sz="5000" b="1" dirty="0">
                <a:solidFill>
                  <a:srgbClr val="000000"/>
                </a:solidFill>
                <a:latin typeface="+mj-lt"/>
                <a:ea typeface="Times New Roman"/>
                <a:cs typeface="Times New Roman" panose="02020603050405020304" pitchFamily="18" charset="0"/>
              </a:rPr>
              <a:t>– 100,0%. </a:t>
            </a:r>
            <a:endParaRPr lang="ru-RU" sz="50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5835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681540"/>
            <a:ext cx="7874121" cy="426647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Цитокины </a:t>
            </a:r>
            <a:r>
              <a:rPr lang="ru-RU" sz="2400" b="1" dirty="0" err="1" smtClean="0"/>
              <a:t>неоптерин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sICAM</a:t>
            </a:r>
            <a:r>
              <a:rPr lang="ru-RU" sz="2400" b="1" dirty="0" smtClean="0"/>
              <a:t> и </a:t>
            </a:r>
            <a:r>
              <a:rPr lang="ru-RU" sz="2400" b="1" dirty="0"/>
              <a:t>IL-6 </a:t>
            </a:r>
            <a:r>
              <a:rPr lang="ru-RU" sz="2400" b="1" dirty="0" smtClean="0"/>
              <a:t>имеют </a:t>
            </a:r>
            <a:r>
              <a:rPr lang="ru-RU" sz="2400" b="1" dirty="0"/>
              <a:t>высокий прогностический потенциал для оценки течения злокачественных новообразований опорно-двигательной системы: при достижении </a:t>
            </a:r>
            <a:r>
              <a:rPr lang="ru-RU" sz="2400" b="1" dirty="0" smtClean="0"/>
              <a:t>ими порогового </a:t>
            </a:r>
            <a:r>
              <a:rPr lang="ru-RU" sz="2400" b="1" dirty="0"/>
              <a:t>значения и его </a:t>
            </a:r>
            <a:r>
              <a:rPr lang="ru-RU" sz="2400" b="1" dirty="0" smtClean="0"/>
              <a:t>превышении </a:t>
            </a:r>
            <a:r>
              <a:rPr lang="ru-RU" sz="2400" b="1" dirty="0"/>
              <a:t>высока вероятность неблагоприятного течения заболевания. 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Применение </a:t>
            </a:r>
            <a:r>
              <a:rPr lang="ru-RU" sz="2400" b="1" dirty="0"/>
              <a:t>данных цитокинов целесообразно для оценки эффективности хирургического лечения, </a:t>
            </a:r>
            <a:r>
              <a:rPr lang="ru-RU" sz="2400" b="1" dirty="0" err="1"/>
              <a:t>химио</a:t>
            </a:r>
            <a:r>
              <a:rPr lang="ru-RU" sz="2400" b="1" dirty="0"/>
              <a:t>- и </a:t>
            </a:r>
            <a:r>
              <a:rPr lang="ru-RU" sz="2400" b="1" dirty="0" smtClean="0"/>
              <a:t>радиотерапии.</a:t>
            </a:r>
            <a:endParaRPr lang="ru-RU" sz="2400" b="1" dirty="0"/>
          </a:p>
        </p:txBody>
      </p:sp>
      <p:pic>
        <p:nvPicPr>
          <p:cNvPr id="5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0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29612"/>
            <a:ext cx="6696744" cy="329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3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Arial Black" panose="020B0A04020102020204" pitchFamily="34" charset="0"/>
              </a:rPr>
              <a:t> </a:t>
            </a:r>
            <a:r>
              <a:rPr lang="ru-RU" sz="3200" b="1" dirty="0" smtClean="0">
                <a:effectLst/>
                <a:latin typeface="+mn-lt"/>
              </a:rPr>
              <a:t>Актуальность</a:t>
            </a:r>
            <a:endParaRPr lang="ru-RU" sz="3200" b="1" dirty="0">
              <a:effectLst/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3623" y="1653648"/>
            <a:ext cx="7498080" cy="21062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4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156971"/>
            <a:ext cx="804800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Calibri"/>
              </a:rPr>
              <a:t>Цель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Calibri"/>
              </a:rPr>
              <a:t>исследования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1491630"/>
            <a:ext cx="8161366" cy="319467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Arial Black" panose="020B0A04020102020204" pitchFamily="34" charset="0"/>
              </a:rPr>
              <a:t>Оценить диагностическую </a:t>
            </a:r>
            <a:r>
              <a:rPr lang="ru-RU" sz="2400" dirty="0">
                <a:latin typeface="Arial Black" panose="020B0A04020102020204" pitchFamily="34" charset="0"/>
              </a:rPr>
              <a:t>значимость </a:t>
            </a:r>
            <a:r>
              <a:rPr lang="ru-RU" sz="2400" dirty="0" err="1">
                <a:latin typeface="Arial Black" panose="020B0A04020102020204" pitchFamily="34" charset="0"/>
              </a:rPr>
              <a:t>неоптерина</a:t>
            </a:r>
            <a:r>
              <a:rPr lang="ru-RU" sz="2400" dirty="0">
                <a:latin typeface="Arial Black" panose="020B0A04020102020204" pitchFamily="34" charset="0"/>
              </a:rPr>
              <a:t>, VEGF, </a:t>
            </a:r>
            <a:r>
              <a:rPr lang="ru-RU" sz="2400" dirty="0" err="1">
                <a:latin typeface="Arial Black" panose="020B0A04020102020204" pitchFamily="34" charset="0"/>
              </a:rPr>
              <a:t>sICAM</a:t>
            </a:r>
            <a:r>
              <a:rPr lang="ru-RU" sz="2400" dirty="0">
                <a:latin typeface="Arial Black" panose="020B0A04020102020204" pitchFamily="34" charset="0"/>
              </a:rPr>
              <a:t>, </a:t>
            </a:r>
            <a:r>
              <a:rPr lang="ru-RU" sz="2400" dirty="0" err="1">
                <a:latin typeface="Arial Black" panose="020B0A04020102020204" pitchFamily="34" charset="0"/>
              </a:rPr>
              <a:t>sVCAM</a:t>
            </a:r>
            <a:r>
              <a:rPr lang="ru-RU" sz="2400" dirty="0">
                <a:latin typeface="Arial Black" panose="020B0A04020102020204" pitchFamily="34" charset="0"/>
              </a:rPr>
              <a:t>, IL-6, </a:t>
            </a:r>
            <a:r>
              <a:rPr lang="ru-RU" sz="2400" dirty="0" smtClean="0">
                <a:latin typeface="Arial Black" panose="020B0A04020102020204" pitchFamily="34" charset="0"/>
              </a:rPr>
              <a:t/>
            </a:r>
            <a:br>
              <a:rPr lang="ru-RU" sz="2400" dirty="0" smtClean="0">
                <a:latin typeface="Arial Black" panose="020B0A04020102020204" pitchFamily="34" charset="0"/>
              </a:rPr>
            </a:br>
            <a:r>
              <a:rPr lang="ru-RU" sz="2400" dirty="0" smtClean="0">
                <a:latin typeface="Arial Black" panose="020B0A04020102020204" pitchFamily="34" charset="0"/>
              </a:rPr>
              <a:t>TNF-α </a:t>
            </a:r>
            <a:r>
              <a:rPr lang="ru-RU" sz="2400" dirty="0">
                <a:latin typeface="Arial Black" panose="020B0A04020102020204" pitchFamily="34" charset="0"/>
              </a:rPr>
              <a:t>и MMP-9 в определении характера опухолевого процесса при новообразованиях опорно-двигательной системы</a:t>
            </a:r>
            <a:r>
              <a:rPr lang="ru-RU" sz="2400" dirty="0" smtClean="0">
                <a:latin typeface="Arial Black" panose="020B0A04020102020204" pitchFamily="34" charset="0"/>
              </a:rPr>
              <a:t>.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pic>
        <p:nvPicPr>
          <p:cNvPr id="5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4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+mn-lt"/>
                <a:cs typeface="Times New Roman" panose="02020603050405020304" pitchFamily="18" charset="0"/>
              </a:rPr>
              <a:t>Объект исследования</a:t>
            </a:r>
            <a:endParaRPr lang="ru-RU" b="1" dirty="0">
              <a:effectLst/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338413"/>
              </p:ext>
            </p:extLst>
          </p:nvPr>
        </p:nvGraphicFramePr>
        <p:xfrm>
          <a:off x="1435100" y="1085850"/>
          <a:ext cx="749935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73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+mn-lt"/>
                <a:cs typeface="Times New Roman" panose="02020603050405020304" pitchFamily="18" charset="0"/>
              </a:rPr>
              <a:t>Объект исследования</a:t>
            </a:r>
            <a:endParaRPr lang="ru-RU" b="1" dirty="0">
              <a:effectLst/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686938"/>
              </p:ext>
            </p:extLst>
          </p:nvPr>
        </p:nvGraphicFramePr>
        <p:xfrm>
          <a:off x="1435100" y="1085850"/>
          <a:ext cx="749935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8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20538"/>
            <a:ext cx="749808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Методы исследования</a:t>
            </a:r>
            <a:endParaRPr lang="ru-RU" dirty="0">
              <a:solidFill>
                <a:schemeClr val="accent3">
                  <a:lumMod val="50000"/>
                </a:schemeClr>
              </a:solidFill>
              <a:effectLst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771550"/>
            <a:ext cx="267049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11960" y="627534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Микропланшетный</a:t>
            </a:r>
            <a:r>
              <a:rPr lang="ru-RU" sz="2400" dirty="0" smtClean="0"/>
              <a:t> фотометр для проведения иммуноферментного анализа  «</a:t>
            </a:r>
            <a:r>
              <a:rPr lang="en-US" sz="2400" dirty="0" smtClean="0"/>
              <a:t>Anthos 2020</a:t>
            </a:r>
            <a:r>
              <a:rPr lang="ru-RU" sz="2400" dirty="0" smtClean="0"/>
              <a:t>»</a:t>
            </a:r>
            <a:r>
              <a:rPr lang="en-US" sz="2400" dirty="0" smtClean="0"/>
              <a:t> (</a:t>
            </a:r>
            <a:r>
              <a:rPr lang="ru-RU" sz="2400" dirty="0"/>
              <a:t>Великобритания)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2198350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Наборы </a:t>
            </a:r>
            <a:r>
              <a:rPr lang="ru-RU" sz="2400" dirty="0"/>
              <a:t>для иммуноферментного определения </a:t>
            </a:r>
            <a:r>
              <a:rPr lang="ru-RU" sz="2400" dirty="0" smtClean="0"/>
              <a:t>уровня в сыворотке крови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неоптерина</a:t>
            </a:r>
            <a:r>
              <a:rPr lang="ru-RU" sz="2400" dirty="0" smtClean="0"/>
              <a:t>, растворимых </a:t>
            </a:r>
            <a:r>
              <a:rPr lang="ru-RU" sz="2400" dirty="0"/>
              <a:t>молекул межклеточной адгезии </a:t>
            </a:r>
            <a:r>
              <a:rPr lang="ru-RU" sz="2400" dirty="0" smtClean="0"/>
              <a:t>(</a:t>
            </a:r>
            <a:r>
              <a:rPr lang="en-US" sz="2400" dirty="0" smtClean="0"/>
              <a:t>sICAM-1</a:t>
            </a:r>
            <a:r>
              <a:rPr lang="ru-RU" sz="2400" dirty="0" smtClean="0"/>
              <a:t>) </a:t>
            </a:r>
            <a:r>
              <a:rPr lang="ru-RU" sz="2400" dirty="0"/>
              <a:t>и </a:t>
            </a:r>
            <a:r>
              <a:rPr lang="ru-RU" sz="2400" dirty="0" smtClean="0"/>
              <a:t>растворимых молекул </a:t>
            </a:r>
            <a:r>
              <a:rPr lang="ru-RU" sz="2400" dirty="0"/>
              <a:t>адгезии сосудистого эндотелия </a:t>
            </a:r>
            <a:r>
              <a:rPr lang="ru-RU" sz="2400" dirty="0" smtClean="0"/>
              <a:t>(</a:t>
            </a:r>
            <a:r>
              <a:rPr lang="en-US" sz="2400" dirty="0" smtClean="0"/>
              <a:t>sVCAM-1</a:t>
            </a:r>
            <a:r>
              <a:rPr lang="ru-RU" sz="2400" dirty="0" smtClean="0"/>
              <a:t>), фактора роста эндотелия сосудов (</a:t>
            </a:r>
            <a:r>
              <a:rPr lang="en-US" sz="2400" dirty="0" smtClean="0"/>
              <a:t>VEGF-A)</a:t>
            </a:r>
            <a:r>
              <a:rPr lang="ru-RU" sz="2400" dirty="0"/>
              <a:t> фирмы «</a:t>
            </a:r>
            <a:r>
              <a:rPr lang="ru-RU" sz="2400" dirty="0" err="1"/>
              <a:t>Bender</a:t>
            </a:r>
            <a:r>
              <a:rPr lang="ru-RU" sz="2400" dirty="0"/>
              <a:t> </a:t>
            </a:r>
            <a:r>
              <a:rPr lang="ru-RU" sz="2400" dirty="0" err="1"/>
              <a:t>MedSystems</a:t>
            </a:r>
            <a:r>
              <a:rPr lang="ru-RU" sz="2400" dirty="0"/>
              <a:t>» (</a:t>
            </a:r>
            <a:r>
              <a:rPr lang="ru-RU" sz="2400" dirty="0" smtClean="0"/>
              <a:t>Австрия)</a:t>
            </a:r>
            <a:r>
              <a:rPr lang="en-US" sz="2400" dirty="0" smtClean="0"/>
              <a:t>, </a:t>
            </a:r>
            <a:r>
              <a:rPr lang="ru-RU" sz="2400" dirty="0" smtClean="0"/>
              <a:t>интерлейкина-6 (</a:t>
            </a:r>
            <a:r>
              <a:rPr lang="en-US" sz="2400" dirty="0" smtClean="0"/>
              <a:t>IL-6) </a:t>
            </a:r>
            <a:r>
              <a:rPr lang="ru-RU" sz="2400" dirty="0" smtClean="0"/>
              <a:t>и альфа-фактора некроза (</a:t>
            </a:r>
            <a:r>
              <a:rPr lang="en-US" sz="2400" dirty="0" smtClean="0"/>
              <a:t>TNF-</a:t>
            </a:r>
            <a:r>
              <a:rPr lang="el-GR" sz="2400" dirty="0" smtClean="0"/>
              <a:t>α</a:t>
            </a:r>
            <a:r>
              <a:rPr lang="en-US" sz="2400" dirty="0" smtClean="0"/>
              <a:t>)</a:t>
            </a:r>
            <a:r>
              <a:rPr lang="ru-RU" sz="2400" dirty="0"/>
              <a:t> </a:t>
            </a:r>
            <a:r>
              <a:rPr lang="ru-RU" sz="2400" dirty="0" smtClean="0"/>
              <a:t>ЗАО </a:t>
            </a:r>
            <a:r>
              <a:rPr lang="ru-RU" sz="2400" dirty="0"/>
              <a:t>«Вектор-БЕСТ» (Россия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1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832"/>
            <a:ext cx="8568952" cy="85725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неоптерина</a:t>
            </a: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сыворотке крови лиц </a:t>
            </a:r>
            <a:b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контроля и больных с </a:t>
            </a:r>
            <a:r>
              <a:rPr lang="ru-RU" sz="26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доброкачественными</a:t>
            </a: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злокачественными новообразованиями ОДС</a:t>
            </a:r>
            <a:endParaRPr lang="ru-RU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719157"/>
              </p:ext>
            </p:extLst>
          </p:nvPr>
        </p:nvGraphicFramePr>
        <p:xfrm>
          <a:off x="1362064" y="1399544"/>
          <a:ext cx="749935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2756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нмоль</a:t>
            </a:r>
            <a:r>
              <a:rPr lang="ru-RU" dirty="0" smtClean="0"/>
              <a:t>/л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0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05978"/>
            <a:ext cx="8106104" cy="85725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en-US" sz="2600" dirty="0">
                <a:solidFill>
                  <a:srgbClr val="4F271C">
                    <a:satMod val="13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VEGF-A</a:t>
            </a: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сыворотки крови лиц </a:t>
            </a:r>
            <a:b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контроля и больных с доброкачественными и злокачественными новообразованиями ОДС</a:t>
            </a:r>
            <a:endParaRPr lang="ru-RU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248982"/>
              </p:ext>
            </p:extLst>
          </p:nvPr>
        </p:nvGraphicFramePr>
        <p:xfrm>
          <a:off x="1345584" y="1431846"/>
          <a:ext cx="749935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2756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</a:t>
            </a:r>
            <a:r>
              <a:rPr lang="ru-RU" dirty="0" err="1" smtClean="0"/>
              <a:t>г</a:t>
            </a:r>
            <a:r>
              <a:rPr lang="ru-RU" dirty="0" smtClean="0"/>
              <a:t>/мл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7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5978"/>
            <a:ext cx="8322128" cy="85725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CAM</a:t>
            </a: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сыворотки крови лиц </a:t>
            </a:r>
            <a:b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контроля и больных с доброкачественными и злокачественными новообразованиями ОДС</a:t>
            </a:r>
            <a:endParaRPr lang="ru-RU" sz="2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524390"/>
              </p:ext>
            </p:extLst>
          </p:nvPr>
        </p:nvGraphicFramePr>
        <p:xfrm>
          <a:off x="1363240" y="1493694"/>
          <a:ext cx="749935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2756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н</a:t>
            </a:r>
            <a:r>
              <a:rPr lang="ru-RU" dirty="0" err="1" smtClean="0"/>
              <a:t>г</a:t>
            </a:r>
            <a:r>
              <a:rPr lang="ru-RU" dirty="0" smtClean="0"/>
              <a:t>/мл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12216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user\Desktop\Логотип НИИТ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64" y="16155"/>
            <a:ext cx="527140" cy="3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4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902</TotalTime>
  <Words>1636</Words>
  <Application>Microsoft Office PowerPoint</Application>
  <PresentationFormat>Экран (16:9)</PresentationFormat>
  <Paragraphs>228</Paragraphs>
  <Slides>19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Albertus Extra Bold</vt:lpstr>
      <vt:lpstr>Arial Black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   ДИАГНОСТИЧЕСКОЕ ЗНАЧЕНИЕ ЦИТОКИНОВ ПРИ ОПУХОЛЯХ  ОПОРНО-ДВИГАТЕЛЬНОЙ СИСТЕМЫ  </vt:lpstr>
      <vt:lpstr> Актуальность</vt:lpstr>
      <vt:lpstr>Цель исследования</vt:lpstr>
      <vt:lpstr>Объект исследования</vt:lpstr>
      <vt:lpstr>Объект исследования</vt:lpstr>
      <vt:lpstr>Методы исследования</vt:lpstr>
      <vt:lpstr>Содержание неоптерина в сыворотке крови лиц  группы контроля и больных с доброкачественными и злокачественными новообразованиями ОДС</vt:lpstr>
      <vt:lpstr>Содержание VEGF-A в сыворотки крови лиц  группы контроля и больных с доброкачественными и злокачественными новообразованиями ОДС</vt:lpstr>
      <vt:lpstr>Содержание sVCAM в сыворотки крови лиц  группы контроля и больных с доброкачественными и злокачественными новообразованиями ОДС</vt:lpstr>
      <vt:lpstr>Содержание sICAM в сыворотки крови лиц  группы контроля и больных с доброкачественными и злокачественными новообразованиями ОДС</vt:lpstr>
      <vt:lpstr>Содержание IL-6 в сыворотке крови лиц  группы контроля и больных с доброкачественными и злокачественными новообразованиями ОДС</vt:lpstr>
      <vt:lpstr>Содержание TNF-A в сыворотке крови лиц  группы контроля и больных с доброкачественными и злокачественными новообразованиями ОДС</vt:lpstr>
      <vt:lpstr>Содержание MMP-9 в сыворотке крови лиц  группы контроля и больных с доброкачественными и злокачественными новообразованиями ОДС</vt:lpstr>
      <vt:lpstr>Уровни неоптерина, VEGF-A, sVCАM, sICAM, IL-6, TNF-α  и MMP-9 цитокинов в сыворотке крови пациентов  с доброкачественными и злокачественными новообразованиями опорно-двигательной системы</vt:lpstr>
      <vt:lpstr>Площадь под кривыми графиков ROC-анализа методов определения содержания сывороточных цитокинов у больных с опухолями опорно-двигательной системы </vt:lpstr>
      <vt:lpstr>Характеристики методов определения сывороточных цитокинов (ROC-анализ) и оценка их отношения шансов  у больных с опухолями опорно-двигательной системы</vt:lpstr>
      <vt:lpstr>Диагностическая ценность определения неоптерина, sICAM, IL-6 </vt:lpstr>
      <vt:lpstr>Выводы</vt:lpstr>
      <vt:lpstr>Благодарю за внимание!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ПРОГНОСТИЧЕСКОЕ ЗНАЧЕНИЕ МОЛЕКУЛ АДГЕЗИИ В ОЦЕНКЕ ХАРАКТЕРА АГРЕССИВНОСТИ КАНЦЕРОГЕНЕЗА  У ПАЦИЕНТОВ С  ОПУХОЛЯМИ  ОПОРНО-ДВИГАТЕЛЬНОЙ СИСТЕМЫ</dc:title>
  <dc:creator>user</dc:creator>
  <cp:lastModifiedBy>User145</cp:lastModifiedBy>
  <cp:revision>77</cp:revision>
  <dcterms:created xsi:type="dcterms:W3CDTF">2019-04-16T07:49:23Z</dcterms:created>
  <dcterms:modified xsi:type="dcterms:W3CDTF">2020-02-03T10:53:14Z</dcterms:modified>
</cp:coreProperties>
</file>