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63" r:id="rId5"/>
    <p:sldId id="268" r:id="rId6"/>
    <p:sldId id="264" r:id="rId7"/>
    <p:sldId id="265" r:id="rId8"/>
    <p:sldId id="267" r:id="rId9"/>
    <p:sldId id="259" r:id="rId10"/>
    <p:sldId id="260" r:id="rId11"/>
    <p:sldId id="269" r:id="rId12"/>
    <p:sldId id="271" r:id="rId13"/>
    <p:sldId id="270" r:id="rId14"/>
    <p:sldId id="261" r:id="rId15"/>
    <p:sldId id="272" r:id="rId16"/>
    <p:sldId id="266" r:id="rId17"/>
    <p:sldId id="273" r:id="rId18"/>
    <p:sldId id="258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" initials="Я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94" d="100"/>
          <a:sy n="94" d="100"/>
        </p:scale>
        <p:origin x="20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Иммунорегуляторный</a:t>
            </a:r>
            <a:r>
              <a:rPr lang="ru-RU" sz="1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CD4+/CD8+</a:t>
            </a:r>
            <a:r>
              <a:rPr lang="ru-RU" sz="1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пациентов</a:t>
            </a:r>
          </a:p>
          <a:p>
            <a:pPr>
              <a:defRPr b="1"/>
            </a:pPr>
            <a:r>
              <a:rPr lang="ru-RU" sz="1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b="1" baseline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остеоартрозом</a:t>
            </a:r>
            <a:r>
              <a:rPr lang="ru-RU" sz="1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коленного сустава</a:t>
            </a:r>
            <a:endPara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4073334116817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0-46EE-8E54-ACA0B9AEE7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baseline="0" dirty="0" smtClean="0"/>
                      <a:t>*</a:t>
                    </a:r>
                    <a:endParaRPr lang="en-US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0-46EE-8E54-ACA0B9AEE78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Лист1!$C$2:$D$2</c:f>
              <c:strCache>
                <c:ptCount val="2"/>
                <c:pt idx="0">
                  <c:v>контрольная группа</c:v>
                </c:pt>
                <c:pt idx="1">
                  <c:v>группа пациентов с остеоартрозом</c:v>
                </c:pt>
              </c:strCache>
            </c:strRef>
          </c:cat>
          <c:val>
            <c:numRef>
              <c:f>Лист1!$C$3:$D$3</c:f>
              <c:numCache>
                <c:formatCode>General</c:formatCode>
                <c:ptCount val="2"/>
                <c:pt idx="0">
                  <c:v>1.5</c:v>
                </c:pt>
                <c:pt idx="1">
                  <c:v>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0-46EE-8E54-ACA0B9AEE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694016"/>
        <c:axId val="48695552"/>
        <c:axId val="0"/>
      </c:bar3DChart>
      <c:catAx>
        <c:axId val="486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695552"/>
        <c:crosses val="autoZero"/>
        <c:auto val="1"/>
        <c:lblAlgn val="ctr"/>
        <c:lblOffset val="100"/>
        <c:noMultiLvlLbl val="0"/>
      </c:catAx>
      <c:valAx>
        <c:axId val="4869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6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7265966754156"/>
          <c:y val="0.11856719253422121"/>
          <c:w val="0.54012379702537183"/>
          <c:h val="0.8105452287235019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Лист1!$A$7:$A$11</c:f>
              <c:strCache>
                <c:ptCount val="5"/>
                <c:pt idx="0">
                  <c:v>CD3+</c:v>
                </c:pt>
                <c:pt idx="1">
                  <c:v>CD3+CD8+</c:v>
                </c:pt>
                <c:pt idx="2">
                  <c:v>CD3+CD4+</c:v>
                </c:pt>
                <c:pt idx="3">
                  <c:v>CD16+CD56+</c:v>
                </c:pt>
                <c:pt idx="4">
                  <c:v>CD19+</c:v>
                </c:pt>
              </c:strCache>
            </c:strRef>
          </c:cat>
          <c:val>
            <c:numRef>
              <c:f>Лист1!$B$7:$B$11</c:f>
              <c:numCache>
                <c:formatCode>General</c:formatCode>
                <c:ptCount val="5"/>
                <c:pt idx="0">
                  <c:v>1757.92</c:v>
                </c:pt>
                <c:pt idx="1">
                  <c:v>679.43</c:v>
                </c:pt>
                <c:pt idx="2">
                  <c:v>973.86</c:v>
                </c:pt>
                <c:pt idx="3">
                  <c:v>166.18</c:v>
                </c:pt>
                <c:pt idx="4">
                  <c:v>322.12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F-4D8F-9BE6-E939CDF721AF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группа пациентов с остеоартрозом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Лист1!$A$7:$A$11</c:f>
              <c:strCache>
                <c:ptCount val="5"/>
                <c:pt idx="0">
                  <c:v>CD3+</c:v>
                </c:pt>
                <c:pt idx="1">
                  <c:v>CD3+CD8+</c:v>
                </c:pt>
                <c:pt idx="2">
                  <c:v>CD3+CD4+</c:v>
                </c:pt>
                <c:pt idx="3">
                  <c:v>CD16+CD56+</c:v>
                </c:pt>
                <c:pt idx="4">
                  <c:v>CD19+</c:v>
                </c:pt>
              </c:strCache>
            </c:strRef>
          </c:cat>
          <c:val>
            <c:numRef>
              <c:f>Лист1!$C$7:$C$11</c:f>
              <c:numCache>
                <c:formatCode>General</c:formatCode>
                <c:ptCount val="5"/>
                <c:pt idx="0">
                  <c:v>1185.6300000000001</c:v>
                </c:pt>
                <c:pt idx="1">
                  <c:v>345.02</c:v>
                </c:pt>
                <c:pt idx="2">
                  <c:v>820.81</c:v>
                </c:pt>
                <c:pt idx="3">
                  <c:v>241.54</c:v>
                </c:pt>
                <c:pt idx="4">
                  <c:v>186.98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F-4D8F-9BE6-E939CDF72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88992"/>
        <c:axId val="48790528"/>
      </c:radarChart>
      <c:catAx>
        <c:axId val="487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790528"/>
        <c:crosses val="autoZero"/>
        <c:auto val="1"/>
        <c:lblAlgn val="ctr"/>
        <c:lblOffset val="100"/>
        <c:noMultiLvlLbl val="0"/>
      </c:catAx>
      <c:valAx>
        <c:axId val="48790528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78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00688976377968"/>
          <c:y val="0.75698932072231517"/>
          <c:w val="0.2876042213473316"/>
          <c:h val="0.1759107057986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2715512323083"/>
          <c:y val="0.1270614788786581"/>
          <c:w val="0.52799366908363565"/>
          <c:h val="0.73548943835895042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Лист1!$S$1</c:f>
              <c:strCache>
                <c:ptCount val="1"/>
                <c:pt idx="0">
                  <c:v>до проведения оперативного вмешательства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Лист1!$R$2:$R$6</c:f>
              <c:strCache>
                <c:ptCount val="5"/>
                <c:pt idx="0">
                  <c:v>CD3+</c:v>
                </c:pt>
                <c:pt idx="1">
                  <c:v>CD3+CD8+</c:v>
                </c:pt>
                <c:pt idx="2">
                  <c:v>CD3+CD4+</c:v>
                </c:pt>
                <c:pt idx="3">
                  <c:v>CD16+CD56+</c:v>
                </c:pt>
                <c:pt idx="4">
                  <c:v>CD19+</c:v>
                </c:pt>
              </c:strCache>
            </c:strRef>
          </c:cat>
          <c:val>
            <c:numRef>
              <c:f>Лист1!$S$2:$S$6</c:f>
              <c:numCache>
                <c:formatCode>General</c:formatCode>
                <c:ptCount val="5"/>
                <c:pt idx="0">
                  <c:v>1185.6300000000001</c:v>
                </c:pt>
                <c:pt idx="1">
                  <c:v>345.02</c:v>
                </c:pt>
                <c:pt idx="2">
                  <c:v>820.81</c:v>
                </c:pt>
                <c:pt idx="3">
                  <c:v>241.54</c:v>
                </c:pt>
                <c:pt idx="4">
                  <c:v>186.98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9-47F0-8FF1-0985C37FEB5C}"/>
            </c:ext>
          </c:extLst>
        </c:ser>
        <c:ser>
          <c:idx val="1"/>
          <c:order val="1"/>
          <c:tx>
            <c:strRef>
              <c:f>Лист1!$T$1</c:f>
              <c:strCache>
                <c:ptCount val="1"/>
                <c:pt idx="0">
                  <c:v>3-7 сутки после проведения оперативного вмешательства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Лист1!$R$2:$R$6</c:f>
              <c:strCache>
                <c:ptCount val="5"/>
                <c:pt idx="0">
                  <c:v>CD3+</c:v>
                </c:pt>
                <c:pt idx="1">
                  <c:v>CD3+CD8+</c:v>
                </c:pt>
                <c:pt idx="2">
                  <c:v>CD3+CD4+</c:v>
                </c:pt>
                <c:pt idx="3">
                  <c:v>CD16+CD56+</c:v>
                </c:pt>
                <c:pt idx="4">
                  <c:v>CD19+</c:v>
                </c:pt>
              </c:strCache>
            </c:strRef>
          </c:cat>
          <c:val>
            <c:numRef>
              <c:f>Лист1!$T$2:$T$6</c:f>
              <c:numCache>
                <c:formatCode>General</c:formatCode>
                <c:ptCount val="5"/>
                <c:pt idx="0">
                  <c:v>810.37</c:v>
                </c:pt>
                <c:pt idx="1">
                  <c:v>252.44</c:v>
                </c:pt>
                <c:pt idx="2">
                  <c:v>580.99</c:v>
                </c:pt>
                <c:pt idx="3">
                  <c:v>103.13</c:v>
                </c:pt>
                <c:pt idx="4">
                  <c:v>192.75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9-47F0-8FF1-0985C37FEB5C}"/>
            </c:ext>
          </c:extLst>
        </c:ser>
        <c:ser>
          <c:idx val="2"/>
          <c:order val="2"/>
          <c:tx>
            <c:strRef>
              <c:f>Лист1!$U$1</c:f>
              <c:strCache>
                <c:ptCount val="1"/>
                <c:pt idx="0">
                  <c:v>20 сутки после оперативного вмешательства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Лист1!$R$2:$R$6</c:f>
              <c:strCache>
                <c:ptCount val="5"/>
                <c:pt idx="0">
                  <c:v>CD3+</c:v>
                </c:pt>
                <c:pt idx="1">
                  <c:v>CD3+CD8+</c:v>
                </c:pt>
                <c:pt idx="2">
                  <c:v>CD3+CD4+</c:v>
                </c:pt>
                <c:pt idx="3">
                  <c:v>CD16+CD56+</c:v>
                </c:pt>
                <c:pt idx="4">
                  <c:v>CD19+</c:v>
                </c:pt>
              </c:strCache>
            </c:strRef>
          </c:cat>
          <c:val>
            <c:numRef>
              <c:f>Лист1!$U$2:$U$6</c:f>
              <c:numCache>
                <c:formatCode>General</c:formatCode>
                <c:ptCount val="5"/>
                <c:pt idx="0">
                  <c:v>1026.6199999999999</c:v>
                </c:pt>
                <c:pt idx="1">
                  <c:v>370.82</c:v>
                </c:pt>
                <c:pt idx="2">
                  <c:v>643.66</c:v>
                </c:pt>
                <c:pt idx="3">
                  <c:v>186.43</c:v>
                </c:pt>
                <c:pt idx="4">
                  <c:v>215.88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D9-47F0-8FF1-0985C37FE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75520"/>
        <c:axId val="50089984"/>
      </c:radarChart>
      <c:catAx>
        <c:axId val="500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089984"/>
        <c:crosses val="autoZero"/>
        <c:auto val="1"/>
        <c:lblAlgn val="ctr"/>
        <c:lblOffset val="100"/>
        <c:noMultiLvlLbl val="0"/>
      </c:catAx>
      <c:valAx>
        <c:axId val="5008998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0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220742177853026"/>
          <c:y val="0.80143107572808026"/>
          <c:w val="0.37811998705115685"/>
          <c:h val="0.1971312626512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клеточного</a:t>
            </a:r>
            <a:r>
              <a:rPr lang="ru-RU" sz="20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иммунитета у пациентов с гнойными осложнениями и с нормальным течением послеоперационного периода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61214117883821"/>
          <c:y val="6.89655172413793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886250070750622"/>
          <c:y val="0.21238139198117473"/>
          <c:w val="0.40685528279649069"/>
          <c:h val="0.5738063173137840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Лист1!$P$44</c:f>
              <c:strCache>
                <c:ptCount val="1"/>
                <c:pt idx="0">
                  <c:v>контрольная группа пациентов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Лист1!$O$45:$O$49</c:f>
              <c:strCache>
                <c:ptCount val="5"/>
                <c:pt idx="0">
                  <c:v>СD3+</c:v>
                </c:pt>
                <c:pt idx="1">
                  <c:v>СD3+СD8+</c:v>
                </c:pt>
                <c:pt idx="2">
                  <c:v>СD3+СD4+</c:v>
                </c:pt>
                <c:pt idx="3">
                  <c:v>СD16+СD56+</c:v>
                </c:pt>
                <c:pt idx="4">
                  <c:v>СD19+</c:v>
                </c:pt>
              </c:strCache>
            </c:strRef>
          </c:cat>
          <c:val>
            <c:numRef>
              <c:f>Лист1!$P$45:$P$49</c:f>
              <c:numCache>
                <c:formatCode>General</c:formatCode>
                <c:ptCount val="5"/>
                <c:pt idx="0">
                  <c:v>1757.92</c:v>
                </c:pt>
                <c:pt idx="1">
                  <c:v>679.43</c:v>
                </c:pt>
                <c:pt idx="2">
                  <c:v>973.86</c:v>
                </c:pt>
                <c:pt idx="3">
                  <c:v>166.18</c:v>
                </c:pt>
                <c:pt idx="4">
                  <c:v>321.55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B-4CF5-AD71-6F822F51ED47}"/>
            </c:ext>
          </c:extLst>
        </c:ser>
        <c:ser>
          <c:idx val="1"/>
          <c:order val="1"/>
          <c:tx>
            <c:strRef>
              <c:f>Лист1!$Q$44</c:f>
              <c:strCache>
                <c:ptCount val="1"/>
                <c:pt idx="0">
                  <c:v>группа пациентови без гнойных осложнений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Лист1!$O$45:$O$49</c:f>
              <c:strCache>
                <c:ptCount val="5"/>
                <c:pt idx="0">
                  <c:v>СD3+</c:v>
                </c:pt>
                <c:pt idx="1">
                  <c:v>СD3+СD8+</c:v>
                </c:pt>
                <c:pt idx="2">
                  <c:v>СD3+СD4+</c:v>
                </c:pt>
                <c:pt idx="3">
                  <c:v>СD16+СD56+</c:v>
                </c:pt>
                <c:pt idx="4">
                  <c:v>СD19+</c:v>
                </c:pt>
              </c:strCache>
            </c:strRef>
          </c:cat>
          <c:val>
            <c:numRef>
              <c:f>Лист1!$Q$45:$Q$49</c:f>
              <c:numCache>
                <c:formatCode>General</c:formatCode>
                <c:ptCount val="5"/>
                <c:pt idx="0">
                  <c:v>1264.45</c:v>
                </c:pt>
                <c:pt idx="1">
                  <c:v>387.76</c:v>
                </c:pt>
                <c:pt idx="2">
                  <c:v>777.41</c:v>
                </c:pt>
                <c:pt idx="3">
                  <c:v>223.61</c:v>
                </c:pt>
                <c:pt idx="4">
                  <c:v>231.98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B-4CF5-AD71-6F822F51ED47}"/>
            </c:ext>
          </c:extLst>
        </c:ser>
        <c:ser>
          <c:idx val="2"/>
          <c:order val="2"/>
          <c:tx>
            <c:strRef>
              <c:f>Лист1!$R$44</c:f>
              <c:strCache>
                <c:ptCount val="1"/>
                <c:pt idx="0">
                  <c:v>группа пациентов с инфекционными осложнениями после оперативного вмешательства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Лист1!$O$45:$O$49</c:f>
              <c:strCache>
                <c:ptCount val="5"/>
                <c:pt idx="0">
                  <c:v>СD3+</c:v>
                </c:pt>
                <c:pt idx="1">
                  <c:v>СD3+СD8+</c:v>
                </c:pt>
                <c:pt idx="2">
                  <c:v>СD3+СD4+</c:v>
                </c:pt>
                <c:pt idx="3">
                  <c:v>СD16+СD56+</c:v>
                </c:pt>
                <c:pt idx="4">
                  <c:v>СD19+</c:v>
                </c:pt>
              </c:strCache>
            </c:strRef>
          </c:cat>
          <c:val>
            <c:numRef>
              <c:f>Лист1!$R$45:$R$49</c:f>
              <c:numCache>
                <c:formatCode>General</c:formatCode>
                <c:ptCount val="5"/>
                <c:pt idx="0">
                  <c:v>1145.04</c:v>
                </c:pt>
                <c:pt idx="1">
                  <c:v>289.24</c:v>
                </c:pt>
                <c:pt idx="2">
                  <c:v>623.15</c:v>
                </c:pt>
                <c:pt idx="3">
                  <c:v>289.33</c:v>
                </c:pt>
                <c:pt idx="4">
                  <c:v>221.67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B-4CF5-AD71-6F822F51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12160"/>
        <c:axId val="50434432"/>
      </c:radarChart>
      <c:catAx>
        <c:axId val="504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434432"/>
        <c:crosses val="autoZero"/>
        <c:auto val="1"/>
        <c:lblAlgn val="ctr"/>
        <c:lblOffset val="100"/>
        <c:noMultiLvlLbl val="0"/>
      </c:catAx>
      <c:valAx>
        <c:axId val="5043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41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011304441240062E-4"/>
          <c:y val="0.78411494252873548"/>
          <c:w val="0.60156664015470274"/>
          <c:h val="0.14921839080459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4BF4B-FCCC-4278-A64E-E3FC3E0D5E04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0A18E-018C-413D-B86D-94D703431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18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8C9F-7A88-4D58-B2CC-BFD02CD8A32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679C3-43A4-48F1-B983-D427B68C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5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Преимущественно за счет Т-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супрессоров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(CD3+CD8+).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0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подтверждено увеличением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иммуннорегуляторного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индекса (СD4+/СD8+) (р˂0,001). Полученные изменения расценивали как пролонгированную иммунологическую реакцию на последствия разрушения тканей сустава.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6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Следующим очень важным показателем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иммунограммы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содержание в периферической крови натуральных киллеров. Наиболее типичный фенотип натуральных киллеров является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CD16CD56.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Естественные киллеры принимают активное участие в аутоиммунном процессе, при этом в периферической крови может наблюдаться как увеличение, так и снижение данного показателя , в последнем случае обусловленного миграцией естественных киллеров в патологический очаг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Установлено статистически значимое повышение относительного числа лимфоцитов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киллерной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активностью 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больных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остеоартрозом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сравнению с контрольной группой пациентов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причинами чего могут быть продукты деградации хрящевой ткани, участвующие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этиопатогенезе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остеоартроза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Отмечено умеренное снижение абсолютного числа В-клеток (CD3-CD19+)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перефиричиской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крови у пациентов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остеоартрозом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посравнению с контрольной группой пациентов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3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3-7 сутки после проведения оперативного вмешательства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крупных суставов наблюдалось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доставерное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снижение значений абсолютного количества Т-лимфоцитов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посравнению с группой пациентов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остеоартрозом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оперативного вмешательства.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Установлено снижение абсолютного числа Т-хелперов (р˂0,001)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больных на 3 сутки после оперативного вмешательства,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что, вероятно, связано с их миграцией в зону имплантации. Иммунологическая динамика, регистрируемая в течение первых дней после проведения оперативного вмешательства, характеризовалась адекватной ответной реакцией организма на хирургическую агрессию.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18-20 суткам показатели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субпопуляционного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состава периферической крови возвращались к дооперационным значениям.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40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Проведено исследование показателей клеточного иммунитета у больных с гнойными осложнениями разувшимися после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коленного сустава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15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Установлено, уменьшение абсолютного (р&lt;0,001) содержания Т-лимфоцитов (СD3+) периферической крови у больных с гнойными осложнениями после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крупных суставов по сравнению с группой пациентов с нормальным течением послеоперационного периода, что было обусловлено  снижением абсолютного количества Т – хелперов (СD3+СD4+) (р&lt;0,01) и абсолютного содержания Т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супрессоров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(СD3+СD8+) (р&lt;0,001). Снижение абсолютного значения Т-лимфоцитов свидетельствует о недостаточности клеточно-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эффекторного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звена иммунитета. Недостаточность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хелперной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функции Т-лимфоцитов приводит к ослабеванию реакционной способности организма к антигенной стимуляции, что в свою очередь создает условия для распространения микроорганизмов и их токсинов. В свою очередь, Т-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супрессоры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играют важную роль в уничтожении бактериальных клеток. Таким образом,  подобные нарушения создают благоприятные условия для возникновения и развития инфекционных осложнений в области протезированного сустава.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Установлено достоверное увеличение (р&lt;0,001) относительного количества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-клеток по сравнению с контрольной группой пациентов. Однако эти значения оказались ниже значений пациентов с нормальным течением послеоперационного периода.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Отмечена четкая тенденция к снижению количества В-лимфоцитов периферической крови пациентов с гнойными осложнениями после протезирования крупных суставов.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81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гнойная инфицирование области протезированного сустава характеризовалась снижением количества В- и Т-лимфоцитов, а также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-клеток периферической крови, что может свидетельствовать о низкой функциональной активности клеток иммунной системы. Изучение иммунологических показателей может быть использовано в качестве дополнительных маркеров при диагностики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перипротезной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7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Инфекционные осложнения у пациентов после эндопротезирования крупных суставов развиваются в 1,5-2,5% случаях от общего количества проведенных операций. Своевременная диагностика инфекционных осложнений в области имплантируемого сустава затруднена, так как симптомы могут быть различными, а диагностические тесты во многом неспецифичны. Поздняя диагностика </a:t>
            </a:r>
            <a:r>
              <a:rPr lang="ru-RU" sz="45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перепротезной</a:t>
            </a:r>
            <a:r>
              <a:rPr lang="ru-RU" sz="45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инфекции может стать причиной значительного ограничения функции сустава, генерализации воспалительного процесса с тяжёлым поражением окружающих тканей. В итоге возникает потребность в более сложных хирургических вмешательствах, вплоть до ревизионного </a:t>
            </a:r>
            <a:r>
              <a:rPr lang="ru-RU" sz="450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эндопротезирования</a:t>
            </a:r>
            <a:r>
              <a:rPr lang="ru-RU" sz="45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2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причин возникновения инфекционных осложнений после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крупных суставов является развитие вторичной иммунодепрессии вследствие нарушения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иммунорегуляторных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процессов.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Развившаяся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иммуносупрессия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облегчает колонизацию имплантата сапрофитной и условно-патогенной микрофлорой. Микроорганизмы,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персистирующие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поверхности имплантата, контактируют с рецепторами макрофагов, окружающих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стимулируют выработку ими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провоспалительных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цитокинов, которые вызывают индукцию костной резорбции.  Имплантируемый протез с биологической точки зрения является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макроорганизма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чужеродным, включение каскада иммунных реакций способствует отторжению инородного тела.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Приведённые данные свидетельствуют о значительной роли иммунной системы в развитии гнойных осложнений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крупных суставов.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6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слайде представлены группы пациентов включенные в исследование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контрольную группу были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практически здоровые добровольцы, сопоставимые по возрасту с исследуемыми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группами пациентов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 имеющих указаний на патологию опорно-двигательной системы. Из обследования были исключены лица, имеющие сопутствующие аллергические, аутоиммунные, инфекционно-воспалительные заболевания, а также носители вирусов гепатита В и С, ВИЧ.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5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Типирование лимфоцитов периферической крови осуществляли методом лазерной проточной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цитофлюориметрии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6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типирования лимфоцитов применяли набор реагентов для прямой </a:t>
            </a:r>
            <a:r>
              <a:rPr lang="ru-RU" baseline="0" dirty="0" err="1" smtClean="0"/>
              <a:t>иммунофлюорисценции</a:t>
            </a:r>
            <a:r>
              <a:rPr lang="ru-RU" baseline="0" dirty="0" smtClean="0"/>
              <a:t>. Определяли абсолютное и относительное содержание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Т-лимфоциты (CD3+), Т-хелперы (CD3+CD4+), цитотоксические Т-лимфоциты (CD3+CD8+), В-лимфоциты (CD3-CD19+), естественные киллеры (CD3- CD16+CD56+). Кроме того были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определены значения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иммунорегуляторного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индекса.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Иммунорегуляторный индекс (ИРИ) представляет собой соотношение CD4/CD8. ИРИ показывает, какая именно разновидность T-клеток наиболее активна. Если преобладает активность T-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супрессоров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возникает снижение иммунитета. При повышенном функционировании T-хелперов появляются аутоиммунные реакции против собственных тканей организма.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8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иммунологических</a:t>
            </a:r>
            <a:r>
              <a:rPr lang="ru-RU" baseline="0" dirty="0" smtClean="0"/>
              <a:t> исследований пациентов не выходили за пределы нормальных значений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3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Проведено изучение показателей клеточного иммунитета до и после проведения тотального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коленного сустава. Полученные результаты представлены в таблице.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известно, клеточный иммунитет опосредован Т-хелперами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цитотаксическими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Т-лимфоцитами/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супрессорами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Т-хелперы являются индукторами иммунного ответа, основная роль которых является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выроботка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цитокино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являющихся медиаторами межклеточного взаимодействия.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Цитотаксические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Т-лимфоциты/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супрессоры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представляют популяцию Т-клеток играющие важную роль в уничтожение клеток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макроорганизма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5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проведенного исследования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статистически значимое снижение количества Т-клеток у больных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остеоартрозом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коленного сустава по сравнению с контрольной группой пациентов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878">
              <a:srgbClr val="FFD248"/>
            </a:gs>
            <a:gs pos="41880">
              <a:srgbClr val="FFECB2"/>
            </a:gs>
            <a:gs pos="0">
              <a:srgbClr val="FFC000"/>
            </a:gs>
            <a:gs pos="4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B80284-4B9B-4CC5-BB82-D09FF0573A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98" y="1844825"/>
            <a:ext cx="9112102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клеточного иммунитета у пациентов с имплантат-ассоциированными осложнениям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И.А., Бабушкина И.В., Шпиняк С.П.,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 В.Ю., Норкин И.А., Бондаренко А.С.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Саратов, 30 января 2020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4437113"/>
            <a:ext cx="911210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7" y="188640"/>
            <a:ext cx="1408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064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22368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НИИ травматологии, ортопедии и нейрохирургии 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ФГБОУ ВО «Саратовский ГМУ им. В.И. Разумовского» МЗ РФ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6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8640"/>
            <a:ext cx="7293380" cy="60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-7306"/>
            <a:ext cx="7560114" cy="56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7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606457"/>
              </p:ext>
            </p:extLst>
          </p:nvPr>
        </p:nvGraphicFramePr>
        <p:xfrm>
          <a:off x="539552" y="260648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861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063220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95290"/>
            <a:ext cx="90364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клеточного иммунитета у пациентов с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гонартрозом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6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1364208"/>
              </p:ext>
            </p:extLst>
          </p:nvPr>
        </p:nvGraphicFramePr>
        <p:xfrm>
          <a:off x="35496" y="507831"/>
          <a:ext cx="9108504" cy="5923370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701831423"/>
                    </a:ext>
                  </a:extLst>
                </a:gridCol>
                <a:gridCol w="1429418">
                  <a:extLst>
                    <a:ext uri="{9D8B030D-6E8A-4147-A177-3AD203B41FA5}">
                      <a16:colId xmlns:a16="http://schemas.microsoft.com/office/drawing/2014/main" val="4253012332"/>
                    </a:ext>
                  </a:extLst>
                </a:gridCol>
                <a:gridCol w="1193969">
                  <a:extLst>
                    <a:ext uri="{9D8B030D-6E8A-4147-A177-3AD203B41FA5}">
                      <a16:colId xmlns:a16="http://schemas.microsoft.com/office/drawing/2014/main" val="605348763"/>
                    </a:ext>
                  </a:extLst>
                </a:gridCol>
                <a:gridCol w="1417839">
                  <a:extLst>
                    <a:ext uri="{9D8B030D-6E8A-4147-A177-3AD203B41FA5}">
                      <a16:colId xmlns:a16="http://schemas.microsoft.com/office/drawing/2014/main" val="3532871818"/>
                    </a:ext>
                  </a:extLst>
                </a:gridCol>
                <a:gridCol w="1193969">
                  <a:extLst>
                    <a:ext uri="{9D8B030D-6E8A-4147-A177-3AD203B41FA5}">
                      <a16:colId xmlns:a16="http://schemas.microsoft.com/office/drawing/2014/main" val="723480884"/>
                    </a:ext>
                  </a:extLst>
                </a:gridCol>
                <a:gridCol w="1461550">
                  <a:extLst>
                    <a:ext uri="{9D8B030D-6E8A-4147-A177-3AD203B41FA5}">
                      <a16:colId xmlns:a16="http://schemas.microsoft.com/office/drawing/2014/main" val="859992193"/>
                    </a:ext>
                  </a:extLst>
                </a:gridCol>
                <a:gridCol w="1115615">
                  <a:extLst>
                    <a:ext uri="{9D8B030D-6E8A-4147-A177-3AD203B41FA5}">
                      <a16:colId xmlns:a16="http://schemas.microsoft.com/office/drawing/2014/main" val="2453520546"/>
                    </a:ext>
                  </a:extLst>
                </a:gridCol>
              </a:tblGrid>
              <a:tr h="29274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гонартрозом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545807"/>
                  </a:ext>
                </a:extLst>
              </a:tr>
              <a:tr h="498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проведения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оперативного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вмешательства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проведения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оперативного вмешательства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48766"/>
                  </a:ext>
                </a:extLst>
              </a:tr>
              <a:tr h="515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3-7 сутки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суток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699065"/>
                  </a:ext>
                </a:extLst>
              </a:tr>
              <a:tr h="292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611611"/>
                  </a:ext>
                </a:extLst>
              </a:tr>
              <a:tr h="630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Т-клетки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1185,63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1067,57;1376,59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67,18;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76,41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810,37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707,56;1048,68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-25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1=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70,64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(64,37;72,8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1026,62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1009,08;1187,12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74,42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66,45;79,4)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64044"/>
                  </a:ext>
                </a:extLst>
              </a:tr>
              <a:tr h="627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супрессоры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(СD3+СD8+)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345,02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271,62;502,64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18,4;27,1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252,44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140,74;324,33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8,64;31,01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370,82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302,47;509,59)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19,92;36,65)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286745"/>
                  </a:ext>
                </a:extLst>
              </a:tr>
              <a:tr h="627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Т-хелперы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(СD3+СD4+)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820,81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652,82;983,72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41,83;55,87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580,99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520,66;769,99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=0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,0425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(37,34;54,55)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643,66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(524,9;734,48)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41,55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(32,79;53,66)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627912"/>
                  </a:ext>
                </a:extLst>
              </a:tr>
              <a:tr h="627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NK-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(СD16+СD56+)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241,54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156,94;348,6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(8,58;19,53)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103,13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98,82;177,93)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11,13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(6,12;17,01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186,43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(106,48;284,5)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10,58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(7,78;18,73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1464"/>
                  </a:ext>
                </a:extLst>
              </a:tr>
              <a:tr h="696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В-клетки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(СD19+)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186,84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149,15;249,6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(9,77;14,88)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192,75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156,01;367,96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16,84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(14,04;20,24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215,88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153,97;233,41)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15,01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(9,71;16,79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361223"/>
                  </a:ext>
                </a:extLst>
              </a:tr>
              <a:tr h="1032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Иммунорегу-ляторный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+/СD8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(1,52;4,21)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2,61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1,13;6,31)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1,03;2,42)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03666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клеточного иммунитета у пациентов с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гонартрозом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52" y="6389292"/>
            <a:ext cx="9134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р – достоверность по отношению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 до проведения оперативного вмешательства 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742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405" y="2855926"/>
            <a:ext cx="6517189" cy="1146147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73193"/>
              </p:ext>
            </p:extLst>
          </p:nvPr>
        </p:nvGraphicFramePr>
        <p:xfrm>
          <a:off x="395536" y="504824"/>
          <a:ext cx="8640960" cy="630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315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клеточного иммунитета у пациентов с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гонартрозом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проведения оперативного вмешательства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3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2744808"/>
              </p:ext>
            </p:extLst>
          </p:nvPr>
        </p:nvGraphicFramePr>
        <p:xfrm>
          <a:off x="29934" y="764705"/>
          <a:ext cx="9114067" cy="6159144"/>
        </p:xfrm>
        <a:graphic>
          <a:graphicData uri="http://schemas.openxmlformats.org/drawingml/2006/table">
            <a:tbl>
              <a:tblPr firstRow="1" firstCol="1" bandRow="1"/>
              <a:tblGrid>
                <a:gridCol w="1733754">
                  <a:extLst>
                    <a:ext uri="{9D8B030D-6E8A-4147-A177-3AD203B41FA5}">
                      <a16:colId xmlns:a16="http://schemas.microsoft.com/office/drawing/2014/main" val="57110536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521560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9780172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3182418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1629793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58853961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55866661"/>
                    </a:ext>
                  </a:extLst>
                </a:gridCol>
              </a:tblGrid>
              <a:tr h="20139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 пациентов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пациентов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37776"/>
                  </a:ext>
                </a:extLst>
              </a:tr>
              <a:tr h="1049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гнойных осложнений через 6-12 месяцев после проведенного оперативного вмешательства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=20)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инфекционными осложнениями после оперативного вмешательства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=40)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669966"/>
                  </a:ext>
                </a:extLst>
              </a:tr>
              <a:tr h="201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086857"/>
                  </a:ext>
                </a:extLst>
              </a:tr>
              <a:tr h="632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Т-клетки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1757,92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(1423,59;1806,08)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(71,3;78,88)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1264,45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(1187,12;1635,84)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76,67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(71,82;79,4)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1145,04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(867,7;1229,43)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=0,011719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(62,69;76,61)</a:t>
                      </a: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769862"/>
                  </a:ext>
                </a:extLst>
              </a:tr>
              <a:tr h="815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супрессоры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(СD3+СD8+)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679,43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(472,37;745,7)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(23,5;31,88)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387,76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(303,41;502,86)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(15,84;28,79)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289,24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220,21;389,74)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=0,023678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=0,038561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(12,91;25,03)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=0,02861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=0,028654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837809"/>
                  </a:ext>
                </a:extLst>
              </a:tr>
              <a:tr h="93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Т-хелперы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(СD3+СD4+)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973,86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(955,31;1094,11)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(42,36;46,91)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777,41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(734,48;952,24)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49,32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(42,13;53,66)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(553,22;800,47)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=0,017291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=0,0464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39,47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(37,62;46,64)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0052"/>
                  </a:ext>
                </a:extLst>
              </a:tr>
              <a:tr h="632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NK-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(СD16+СD56+)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166,18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(149,25;288,66)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(6,37;13,46)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223,61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(106,48;252,46)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(7,78;13,65)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289,33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(155,91;310,77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=0,024291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(9,45;22,48)</a:t>
                      </a: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062190"/>
                  </a:ext>
                </a:extLst>
              </a:tr>
              <a:tr h="632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В-клетки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(СD19+)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321,55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(274,2;340,01)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(13,67;14,44)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231,98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(115,16;268,61)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12,47        (6,99;16,1)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221,67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(120,81;280,5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=0,038451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(8,24;19,03)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642055"/>
                  </a:ext>
                </a:extLst>
              </a:tr>
              <a:tr h="989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Иммунорегу-ляторный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+/СD8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1,39(1,34;2,13)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(1,46;4,02)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(1,13;2,9)</a:t>
                      </a: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10237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3" y="-29271"/>
            <a:ext cx="8892477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клеточного иммунитета у пациентов с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инфекционными осложнениями после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коленного сустава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766486"/>
              </p:ext>
            </p:extLst>
          </p:nvPr>
        </p:nvGraphicFramePr>
        <p:xfrm>
          <a:off x="251520" y="188640"/>
          <a:ext cx="8640960" cy="657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299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92/b1/16/92b116225d261013e0cb235f067301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782080" cy="571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24944"/>
            <a:ext cx="8856984" cy="13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  <a:spcAft>
                <a:spcPts val="1000"/>
              </a:spcAft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6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20162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осложнения у пациентов после эндопротезирования крупных суставов развиваются в 1,5 – 2,5 % случаях от общего количества проведенных операций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ostamed.ru/images/endoprotezirovaniekolennogosustavaoperat_B8E846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08912" cy="43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0" y="260648"/>
            <a:ext cx="8459952" cy="6336704"/>
          </a:xfrm>
        </p:spPr>
      </p:pic>
    </p:spTree>
    <p:extLst>
      <p:ext uri="{BB962C8B-B14F-4D97-AF65-F5344CB8AC3E}">
        <p14:creationId xmlns:p14="http://schemas.microsoft.com/office/powerpoint/2010/main" val="3703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основных показателей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клеточного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звена иммунитета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больных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остеоартрозом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коленного сустава до и после проведения оперативного вмешательства по эндопротезированию, а также у пациентов с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гнойными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осложнениями,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развившимися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имплантации сустава.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исследование включены: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- 25 пациентов с посттравматическим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остеоарторозом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до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в динамике на 3–7 - е и 21 - е сутки после проведения операции,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- 25 пациентов без гнойных осложнений через 6-12 месяцев после проведения оперативного вмешательства,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- 40 пациентов с гнойными осложнениями после протезирования коленного сустава.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контрольную группу входили 20 практически здоровых добровольцев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405" y="2855926"/>
            <a:ext cx="6517189" cy="1146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875" t="16799" r="5499" b="25451"/>
          <a:stretch/>
        </p:blipFill>
        <p:spPr>
          <a:xfrm>
            <a:off x="647564" y="2204864"/>
            <a:ext cx="7920880" cy="39604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6512" y="251063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Типирование лимфоцитов периферической крови осуществляли методом лазерной проточной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цитофлюориметрии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цитометре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FACS Canto II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США).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76872"/>
            <a:ext cx="8092328" cy="4248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480" y="260648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идентификации лимфоцитов и определения их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субпопуляционного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состава применялся набор реагентов для прямой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иммунофлюоресценции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BD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Multitest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6-Color TBNK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Reagent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США).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4488680"/>
              </p:ext>
            </p:extLst>
          </p:nvPr>
        </p:nvGraphicFramePr>
        <p:xfrm>
          <a:off x="827584" y="476672"/>
          <a:ext cx="7992888" cy="4806192"/>
        </p:xfrm>
        <a:graphic>
          <a:graphicData uri="http://schemas.openxmlformats.org/drawingml/2006/table">
            <a:tbl>
              <a:tblPr firstRow="1" firstCol="1" bandRow="1"/>
              <a:tblGrid>
                <a:gridCol w="2701632">
                  <a:extLst>
                    <a:ext uri="{9D8B030D-6E8A-4147-A177-3AD203B41FA5}">
                      <a16:colId xmlns:a16="http://schemas.microsoft.com/office/drawing/2014/main" val="3207606882"/>
                    </a:ext>
                  </a:extLst>
                </a:gridCol>
                <a:gridCol w="2258361">
                  <a:extLst>
                    <a:ext uri="{9D8B030D-6E8A-4147-A177-3AD203B41FA5}">
                      <a16:colId xmlns:a16="http://schemas.microsoft.com/office/drawing/2014/main" val="357253606"/>
                    </a:ext>
                  </a:extLst>
                </a:gridCol>
                <a:gridCol w="215510">
                  <a:extLst>
                    <a:ext uri="{9D8B030D-6E8A-4147-A177-3AD203B41FA5}">
                      <a16:colId xmlns:a16="http://schemas.microsoft.com/office/drawing/2014/main" val="3741093636"/>
                    </a:ext>
                  </a:extLst>
                </a:gridCol>
                <a:gridCol w="215510">
                  <a:extLst>
                    <a:ext uri="{9D8B030D-6E8A-4147-A177-3AD203B41FA5}">
                      <a16:colId xmlns:a16="http://schemas.microsoft.com/office/drawing/2014/main" val="3279276933"/>
                    </a:ext>
                  </a:extLst>
                </a:gridCol>
                <a:gridCol w="1955345">
                  <a:extLst>
                    <a:ext uri="{9D8B030D-6E8A-4147-A177-3AD203B41FA5}">
                      <a16:colId xmlns:a16="http://schemas.microsoft.com/office/drawing/2014/main" val="444953171"/>
                    </a:ext>
                  </a:extLst>
                </a:gridCol>
                <a:gridCol w="215510">
                  <a:extLst>
                    <a:ext uri="{9D8B030D-6E8A-4147-A177-3AD203B41FA5}">
                      <a16:colId xmlns:a16="http://schemas.microsoft.com/office/drawing/2014/main" val="3084647700"/>
                    </a:ext>
                  </a:extLst>
                </a:gridCol>
                <a:gridCol w="215510">
                  <a:extLst>
                    <a:ext uri="{9D8B030D-6E8A-4147-A177-3AD203B41FA5}">
                      <a16:colId xmlns:a16="http://schemas.microsoft.com/office/drawing/2014/main" val="4090984789"/>
                    </a:ext>
                  </a:extLst>
                </a:gridCol>
                <a:gridCol w="215510">
                  <a:extLst>
                    <a:ext uri="{9D8B030D-6E8A-4147-A177-3AD203B41FA5}">
                      <a16:colId xmlns:a16="http://schemas.microsoft.com/office/drawing/2014/main" val="2900765302"/>
                    </a:ext>
                  </a:extLst>
                </a:gridCol>
              </a:tblGrid>
              <a:tr h="29704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Типичные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диапазоны нормальных значений для BD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Multitest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6-color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13613"/>
                  </a:ext>
                </a:extLst>
              </a:tr>
              <a:tr h="30061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TBNK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Reagent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использованием пробирок BD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Trucount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07116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значение,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диапазон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375084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СD3+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28,2-78,3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954698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СD3+СD8+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10,2-40,1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919943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СD3+СD4+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49,1-83,6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821694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СD19+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4,2-25,2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36618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СD16+СD56+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6,5-27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764292"/>
                  </a:ext>
                </a:extLst>
              </a:tr>
              <a:tr h="60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(клеток/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мкл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95 %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579643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СD3+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441-2156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3168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СD3+СD8+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125-1312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82507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СD3+СD4+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603-2990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76625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СD19+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95-640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895705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СD16+СD56+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107-698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825568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020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8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38466"/>
              </p:ext>
            </p:extLst>
          </p:nvPr>
        </p:nvGraphicFramePr>
        <p:xfrm>
          <a:off x="125497" y="598442"/>
          <a:ext cx="9003151" cy="5953491"/>
        </p:xfrm>
        <a:graphic>
          <a:graphicData uri="http://schemas.openxmlformats.org/drawingml/2006/table">
            <a:tbl>
              <a:tblPr firstRow="1" firstCol="1" bandRow="1"/>
              <a:tblGrid>
                <a:gridCol w="1977937">
                  <a:extLst>
                    <a:ext uri="{9D8B030D-6E8A-4147-A177-3AD203B41FA5}">
                      <a16:colId xmlns:a16="http://schemas.microsoft.com/office/drawing/2014/main" val="3231399376"/>
                    </a:ext>
                  </a:extLst>
                </a:gridCol>
                <a:gridCol w="1977937">
                  <a:extLst>
                    <a:ext uri="{9D8B030D-6E8A-4147-A177-3AD203B41FA5}">
                      <a16:colId xmlns:a16="http://schemas.microsoft.com/office/drawing/2014/main" val="4280791843"/>
                    </a:ext>
                  </a:extLst>
                </a:gridCol>
                <a:gridCol w="1356431">
                  <a:extLst>
                    <a:ext uri="{9D8B030D-6E8A-4147-A177-3AD203B41FA5}">
                      <a16:colId xmlns:a16="http://schemas.microsoft.com/office/drawing/2014/main" val="1837271451"/>
                    </a:ext>
                  </a:extLst>
                </a:gridCol>
                <a:gridCol w="1977006">
                  <a:extLst>
                    <a:ext uri="{9D8B030D-6E8A-4147-A177-3AD203B41FA5}">
                      <a16:colId xmlns:a16="http://schemas.microsoft.com/office/drawing/2014/main" val="1705973983"/>
                    </a:ext>
                  </a:extLst>
                </a:gridCol>
                <a:gridCol w="1713840">
                  <a:extLst>
                    <a:ext uri="{9D8B030D-6E8A-4147-A177-3AD203B41FA5}">
                      <a16:colId xmlns:a16="http://schemas.microsoft.com/office/drawing/2014/main" val="3451284575"/>
                    </a:ext>
                  </a:extLst>
                </a:gridCol>
              </a:tblGrid>
              <a:tr h="8980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пациентов до проведения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оперативного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вмешательства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444343"/>
                  </a:ext>
                </a:extLst>
              </a:tr>
              <a:tr h="251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08138"/>
                  </a:ext>
                </a:extLst>
              </a:tr>
              <a:tr h="815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Т-лимфоциты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1757,92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1423,59;1806,08)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59,94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(58,14;62,08)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1185,63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1040,28;1267,68)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p=0,017291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(67,18;76,41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p=0,0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17961</a:t>
                      </a: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931692"/>
                  </a:ext>
                </a:extLst>
              </a:tr>
              <a:tr h="798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супрессоры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(СD3+СD8+)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679,43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(472,37;745,7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(23,5;31,88)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345,02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(271,62;502,64)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p=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0,049971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(18,4;27,1)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848302"/>
                  </a:ext>
                </a:extLst>
              </a:tr>
              <a:tr h="79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Т-хелперы (СD3+СD4+)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973,86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955,31;1094,11)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43,42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49,37;56,38)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820,81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(652,82;983,72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(41,83;55,87)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81100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NK-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клетки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СD16+СD56+)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149,25;288,66)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6,37;13,46)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241,54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(156,94;348,6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(8,58;19,53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p=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38461</a:t>
                      </a: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440682"/>
                  </a:ext>
                </a:extLst>
              </a:tr>
              <a:tr h="63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В-клетки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(СD19+)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322,12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(320,98;325,69)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13,94;14,42)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186,98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(149,15;249,6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p=0,035693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(9,77;14,88)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043524"/>
                  </a:ext>
                </a:extLst>
              </a:tr>
              <a:tr h="731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Иммунорегуляторный индекс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СD4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+/СD8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1,36;1,92)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1,52;4,21)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p=0,042283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45" marR="4724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01095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65892" y="6446918"/>
            <a:ext cx="92170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р – достоверность по отношению к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контрольной группе пациентов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3" y="61659"/>
            <a:ext cx="8319061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клеточного иммунитета у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гонартрозом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2741</TotalTime>
  <Words>1812</Words>
  <Application>Microsoft Office PowerPoint</Application>
  <PresentationFormat>Экран (4:3)</PresentationFormat>
  <Paragraphs>421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В исследование включены:  - 25 пациентов с посттравматическим остеоарторозом III степени до эндопротезирования и в динамике на 3–7 - е и 21 - е сутки после проведения операции,  - 25 пациентов без гнойных осложнений через 6-12 месяцев после проведения оперативного вмешательства,  - 40 пациентов с гнойными осложнениями после протезирования коленного сустава.   В контрольную группу входили 20 практически здоровых добровольцев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и ранняя диагностика  инфекционно-воспалительных осложнений  при эндопротезировании крупных суставов</dc:title>
  <dc:creator>USER</dc:creator>
  <cp:lastModifiedBy>User145</cp:lastModifiedBy>
  <cp:revision>95</cp:revision>
  <cp:lastPrinted>2020-02-03T11:00:13Z</cp:lastPrinted>
  <dcterms:created xsi:type="dcterms:W3CDTF">2020-01-21T05:50:59Z</dcterms:created>
  <dcterms:modified xsi:type="dcterms:W3CDTF">2020-02-03T11:00:24Z</dcterms:modified>
</cp:coreProperties>
</file>