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91" r:id="rId5"/>
    <p:sldId id="280" r:id="rId6"/>
    <p:sldId id="259" r:id="rId7"/>
    <p:sldId id="260" r:id="rId8"/>
    <p:sldId id="273" r:id="rId9"/>
    <p:sldId id="275" r:id="rId10"/>
    <p:sldId id="266" r:id="rId11"/>
    <p:sldId id="267" r:id="rId12"/>
    <p:sldId id="281" r:id="rId13"/>
    <p:sldId id="284" r:id="rId14"/>
    <p:sldId id="289" r:id="rId15"/>
    <p:sldId id="290" r:id="rId16"/>
    <p:sldId id="269" r:id="rId17"/>
    <p:sldId id="272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2133" autoAdjust="0"/>
  </p:normalViewPr>
  <p:slideViewPr>
    <p:cSldViewPr>
      <p:cViewPr varScale="1">
        <p:scale>
          <a:sx n="83" d="100"/>
          <a:sy n="83" d="100"/>
        </p:scale>
        <p:origin x="24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66285997082577"/>
          <c:y val="5.9973078364333354E-2"/>
          <c:w val="0.53060626741328887"/>
          <c:h val="0.4778425279929382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Окружность сустава до операции (мм)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 неделя)</c:v>
                </c:pt>
                <c:pt idx="4">
                  <c:v>(2 неделя)</c:v>
                </c:pt>
                <c:pt idx="8">
                  <c:v>(3 неделя)</c:v>
                </c:pt>
                <c:pt idx="12">
                  <c:v>(4 неделя)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  <c:pt idx="8">
                  <c:v>10</c:v>
                </c:pt>
                <c:pt idx="9">
                  <c:v>9</c:v>
                </c:pt>
                <c:pt idx="10">
                  <c:v>10</c:v>
                </c:pt>
                <c:pt idx="11">
                  <c:v>9</c:v>
                </c:pt>
                <c:pt idx="12">
                  <c:v>10</c:v>
                </c:pt>
                <c:pt idx="1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C-4D1F-BC50-17F22103AB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Окружность сустава после операции (мм)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 неделя)</c:v>
                </c:pt>
                <c:pt idx="4">
                  <c:v>(2 неделя)</c:v>
                </c:pt>
                <c:pt idx="8">
                  <c:v>(3 неделя)</c:v>
                </c:pt>
                <c:pt idx="12">
                  <c:v>(4 неделя)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12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14</c:v>
                </c:pt>
                <c:pt idx="5">
                  <c:v>13</c:v>
                </c:pt>
                <c:pt idx="6">
                  <c:v>11</c:v>
                </c:pt>
                <c:pt idx="7">
                  <c:v>12</c:v>
                </c:pt>
                <c:pt idx="8">
                  <c:v>12</c:v>
                </c:pt>
                <c:pt idx="9">
                  <c:v>11</c:v>
                </c:pt>
                <c:pt idx="10">
                  <c:v>12</c:v>
                </c:pt>
                <c:pt idx="11">
                  <c:v>12</c:v>
                </c:pt>
                <c:pt idx="12">
                  <c:v>11</c:v>
                </c:pt>
                <c:pt idx="1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CC-4D1F-BC50-17F22103A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09888"/>
        <c:axId val="181394048"/>
      </c:lineChart>
      <c:catAx>
        <c:axId val="275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81394048"/>
        <c:crosses val="autoZero"/>
        <c:auto val="1"/>
        <c:lblAlgn val="ctr"/>
        <c:lblOffset val="100"/>
        <c:noMultiLvlLbl val="0"/>
      </c:catAx>
      <c:valAx>
        <c:axId val="18139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750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2905102896214995E-3"/>
          <c:y val="0.62641798590220799"/>
          <c:w val="0.72539649274178775"/>
          <c:h val="9.0214071017123115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540719519324813E-2"/>
          <c:y val="6.3793148279032832E-2"/>
          <c:w val="0.84625797497910071"/>
          <c:h val="0.573774604240190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общего кальция 
ммоль/л
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2.62</c:v>
                </c:pt>
                <c:pt idx="1">
                  <c:v>2.64</c:v>
                </c:pt>
                <c:pt idx="2">
                  <c:v>2.62</c:v>
                </c:pt>
                <c:pt idx="3" formatCode="0.00">
                  <c:v>2.64</c:v>
                </c:pt>
                <c:pt idx="4">
                  <c:v>2.62</c:v>
                </c:pt>
                <c:pt idx="5">
                  <c:v>2.52</c:v>
                </c:pt>
                <c:pt idx="6">
                  <c:v>2.64</c:v>
                </c:pt>
                <c:pt idx="7">
                  <c:v>2.62</c:v>
                </c:pt>
                <c:pt idx="8">
                  <c:v>2.54</c:v>
                </c:pt>
                <c:pt idx="9">
                  <c:v>2.62</c:v>
                </c:pt>
                <c:pt idx="10">
                  <c:v>2.54</c:v>
                </c:pt>
                <c:pt idx="11">
                  <c:v>2.52</c:v>
                </c:pt>
                <c:pt idx="12">
                  <c:v>2.44</c:v>
                </c:pt>
                <c:pt idx="13">
                  <c:v>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C7-44C8-BF2A-3C8C7F2CF2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
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2.5</c:v>
                </c:pt>
                <c:pt idx="1">
                  <c:v>2.7</c:v>
                </c:pt>
                <c:pt idx="2">
                  <c:v>2.5</c:v>
                </c:pt>
                <c:pt idx="3" formatCode="0.00">
                  <c:v>2.7</c:v>
                </c:pt>
                <c:pt idx="4">
                  <c:v>2.5</c:v>
                </c:pt>
                <c:pt idx="5">
                  <c:v>2.7</c:v>
                </c:pt>
                <c:pt idx="6">
                  <c:v>2.5</c:v>
                </c:pt>
                <c:pt idx="7">
                  <c:v>2.7</c:v>
                </c:pt>
                <c:pt idx="8">
                  <c:v>2.5</c:v>
                </c:pt>
                <c:pt idx="9">
                  <c:v>2.7</c:v>
                </c:pt>
                <c:pt idx="10">
                  <c:v>2.5</c:v>
                </c:pt>
                <c:pt idx="11">
                  <c:v>2.7</c:v>
                </c:pt>
                <c:pt idx="12">
                  <c:v>2.5</c:v>
                </c:pt>
                <c:pt idx="13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C7-44C8-BF2A-3C8C7F2CF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30400"/>
        <c:axId val="30231936"/>
      </c:lineChart>
      <c:catAx>
        <c:axId val="3023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231936"/>
        <c:crosses val="autoZero"/>
        <c:auto val="1"/>
        <c:lblAlgn val="ctr"/>
        <c:lblOffset val="100"/>
        <c:noMultiLvlLbl val="0"/>
      </c:catAx>
      <c:valAx>
        <c:axId val="3023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230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268141442244948"/>
          <c:y val="0.73107455934003929"/>
          <c:w val="0.63279361864790462"/>
          <c:h val="0.1578662931814580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48127269013124E-2"/>
          <c:y val="6.6898697079634833E-2"/>
          <c:w val="0.85466055838836097"/>
          <c:h val="0.665761748794650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фосфора неорг. 
ммоль/л
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 formatCode="0.00">
                  <c:v>1.1200000000000001</c:v>
                </c:pt>
                <c:pt idx="1">
                  <c:v>1.04</c:v>
                </c:pt>
                <c:pt idx="2">
                  <c:v>1.1399999999999999</c:v>
                </c:pt>
                <c:pt idx="3" formatCode="0.00">
                  <c:v>0.84</c:v>
                </c:pt>
                <c:pt idx="4">
                  <c:v>0.82</c:v>
                </c:pt>
                <c:pt idx="5">
                  <c:v>1.02</c:v>
                </c:pt>
                <c:pt idx="6">
                  <c:v>0.74</c:v>
                </c:pt>
                <c:pt idx="7">
                  <c:v>0.72</c:v>
                </c:pt>
                <c:pt idx="8">
                  <c:v>0.76</c:v>
                </c:pt>
                <c:pt idx="9">
                  <c:v>0.72</c:v>
                </c:pt>
                <c:pt idx="10">
                  <c:v>0.74</c:v>
                </c:pt>
                <c:pt idx="11">
                  <c:v>0.78</c:v>
                </c:pt>
                <c:pt idx="12">
                  <c:v>0.74</c:v>
                </c:pt>
                <c:pt idx="13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D8-4043-B197-708D240707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
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 formatCode="0.00">
                  <c:v>1.3</c:v>
                </c:pt>
                <c:pt idx="1">
                  <c:v>1.5</c:v>
                </c:pt>
                <c:pt idx="2">
                  <c:v>1.3</c:v>
                </c:pt>
                <c:pt idx="3" formatCode="0.00">
                  <c:v>1.5</c:v>
                </c:pt>
                <c:pt idx="4">
                  <c:v>1.3</c:v>
                </c:pt>
                <c:pt idx="5">
                  <c:v>1.5</c:v>
                </c:pt>
                <c:pt idx="6">
                  <c:v>1.3</c:v>
                </c:pt>
                <c:pt idx="7">
                  <c:v>1.5</c:v>
                </c:pt>
                <c:pt idx="8">
                  <c:v>1.3</c:v>
                </c:pt>
                <c:pt idx="9">
                  <c:v>1.5</c:v>
                </c:pt>
                <c:pt idx="10">
                  <c:v>1.3</c:v>
                </c:pt>
                <c:pt idx="11">
                  <c:v>1.5</c:v>
                </c:pt>
                <c:pt idx="12">
                  <c:v>1.3</c:v>
                </c:pt>
                <c:pt idx="1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D8-4043-B197-708D24070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998528"/>
        <c:axId val="159000064"/>
      </c:lineChart>
      <c:catAx>
        <c:axId val="15899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9000064"/>
        <c:crosses val="autoZero"/>
        <c:auto val="1"/>
        <c:lblAlgn val="ctr"/>
        <c:lblOffset val="100"/>
        <c:noMultiLvlLbl val="0"/>
      </c:catAx>
      <c:valAx>
        <c:axId val="1590000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8998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443409136693812"/>
          <c:y val="0.83234724774578495"/>
          <c:w val="0.5129410779049669"/>
          <c:h val="0.1676527522542150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12892055943998E-2"/>
          <c:y val="8.2881556703909773E-2"/>
          <c:w val="0.51994076793556232"/>
          <c:h val="0.59397341736804021"/>
        </c:manualLayout>
      </c:layou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Локальная температура после операции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29.2</c:v>
                </c:pt>
                <c:pt idx="1">
                  <c:v>29.4</c:v>
                </c:pt>
                <c:pt idx="2">
                  <c:v>29.3</c:v>
                </c:pt>
                <c:pt idx="3">
                  <c:v>29.4</c:v>
                </c:pt>
                <c:pt idx="4">
                  <c:v>29.2</c:v>
                </c:pt>
                <c:pt idx="5">
                  <c:v>29.3</c:v>
                </c:pt>
                <c:pt idx="6">
                  <c:v>29</c:v>
                </c:pt>
                <c:pt idx="7">
                  <c:v>29.1</c:v>
                </c:pt>
                <c:pt idx="8">
                  <c:v>28.9</c:v>
                </c:pt>
                <c:pt idx="9">
                  <c:v>28.6</c:v>
                </c:pt>
                <c:pt idx="10">
                  <c:v>28.4</c:v>
                </c:pt>
                <c:pt idx="11">
                  <c:v>28.6</c:v>
                </c:pt>
                <c:pt idx="12">
                  <c:v>28.5</c:v>
                </c:pt>
                <c:pt idx="13">
                  <c:v>28.5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32-4A8D-90D3-257111022EBD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Локальная температура до операции</c:v>
                </c:pt>
              </c:strCache>
            </c:strRef>
          </c:tx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28</c:v>
                </c:pt>
                <c:pt idx="1">
                  <c:v>28.3</c:v>
                </c:pt>
                <c:pt idx="2">
                  <c:v>28.1</c:v>
                </c:pt>
                <c:pt idx="3">
                  <c:v>28.2</c:v>
                </c:pt>
                <c:pt idx="4">
                  <c:v>28.4</c:v>
                </c:pt>
                <c:pt idx="5">
                  <c:v>28.7</c:v>
                </c:pt>
                <c:pt idx="6">
                  <c:v>28.3</c:v>
                </c:pt>
                <c:pt idx="7">
                  <c:v>28.4</c:v>
                </c:pt>
                <c:pt idx="8">
                  <c:v>28.6</c:v>
                </c:pt>
                <c:pt idx="9">
                  <c:v>28.4</c:v>
                </c:pt>
                <c:pt idx="10">
                  <c:v>28.3</c:v>
                </c:pt>
                <c:pt idx="11">
                  <c:v>28.4</c:v>
                </c:pt>
                <c:pt idx="12">
                  <c:v>28.2</c:v>
                </c:pt>
                <c:pt idx="13">
                  <c:v>28.5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32-4A8D-90D3-257111022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02496"/>
        <c:axId val="28204032"/>
      </c:lineChart>
      <c:catAx>
        <c:axId val="2820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8204032"/>
        <c:crosses val="autoZero"/>
        <c:auto val="1"/>
        <c:lblAlgn val="ctr"/>
        <c:lblOffset val="100"/>
        <c:noMultiLvlLbl val="0"/>
      </c:catAx>
      <c:valAx>
        <c:axId val="2820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820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5534372606425844E-3"/>
          <c:y val="0.75442143065184941"/>
          <c:w val="0.63784295246625111"/>
          <c:h val="0.1121099157150707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03821094421291E-2"/>
          <c:y val="4.7819091529512595E-2"/>
          <c:w val="0.58412391590807777"/>
          <c:h val="0.59431623999449801"/>
        </c:manualLayout>
      </c:layou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Вес особи после операции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300</c:v>
                </c:pt>
                <c:pt idx="1">
                  <c:v>320</c:v>
                </c:pt>
                <c:pt idx="2">
                  <c:v>310</c:v>
                </c:pt>
                <c:pt idx="3">
                  <c:v>325</c:v>
                </c:pt>
                <c:pt idx="4">
                  <c:v>310</c:v>
                </c:pt>
                <c:pt idx="5">
                  <c:v>320</c:v>
                </c:pt>
                <c:pt idx="6">
                  <c:v>340</c:v>
                </c:pt>
                <c:pt idx="7">
                  <c:v>320</c:v>
                </c:pt>
                <c:pt idx="8">
                  <c:v>330</c:v>
                </c:pt>
                <c:pt idx="9">
                  <c:v>340</c:v>
                </c:pt>
                <c:pt idx="10">
                  <c:v>330</c:v>
                </c:pt>
                <c:pt idx="11">
                  <c:v>340</c:v>
                </c:pt>
                <c:pt idx="12">
                  <c:v>330</c:v>
                </c:pt>
                <c:pt idx="13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BA-4E38-9A69-7F775E400F37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Вес особи до операции</c:v>
                </c:pt>
              </c:strCache>
            </c:strRef>
          </c:tx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310</c:v>
                </c:pt>
                <c:pt idx="1">
                  <c:v>340</c:v>
                </c:pt>
                <c:pt idx="2">
                  <c:v>320</c:v>
                </c:pt>
                <c:pt idx="3">
                  <c:v>330</c:v>
                </c:pt>
                <c:pt idx="4">
                  <c:v>310</c:v>
                </c:pt>
                <c:pt idx="5">
                  <c:v>310</c:v>
                </c:pt>
                <c:pt idx="6">
                  <c:v>330</c:v>
                </c:pt>
                <c:pt idx="7">
                  <c:v>310</c:v>
                </c:pt>
                <c:pt idx="8">
                  <c:v>320</c:v>
                </c:pt>
                <c:pt idx="9">
                  <c:v>310</c:v>
                </c:pt>
                <c:pt idx="10">
                  <c:v>310</c:v>
                </c:pt>
                <c:pt idx="11">
                  <c:v>330</c:v>
                </c:pt>
                <c:pt idx="12">
                  <c:v>320</c:v>
                </c:pt>
                <c:pt idx="13">
                  <c:v>330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BA-4E38-9A69-7F775E400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53600"/>
        <c:axId val="28555136"/>
      </c:lineChart>
      <c:catAx>
        <c:axId val="2855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28555136"/>
        <c:crosses val="autoZero"/>
        <c:auto val="1"/>
        <c:lblAlgn val="ctr"/>
        <c:lblOffset val="100"/>
        <c:noMultiLvlLbl val="0"/>
      </c:catAx>
      <c:valAx>
        <c:axId val="2855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855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091731017228746"/>
          <c:y val="0.71076163495061395"/>
          <c:w val="0.4410624557890192"/>
          <c:h val="9.5037720676538581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0" dirty="0"/>
              <a:t>Лейкоциты </a:t>
            </a:r>
            <a:r>
              <a:rPr lang="ru-RU" sz="1200" b="0" dirty="0" smtClean="0"/>
              <a:t>(норма </a:t>
            </a:r>
            <a:r>
              <a:rPr lang="ru-RU" sz="1200" b="0" dirty="0" smtClean="0">
                <a:effectLst/>
              </a:rPr>
              <a:t>7,3±0,1 *</a:t>
            </a:r>
            <a:r>
              <a:rPr lang="ru-RU" sz="1200" b="0" dirty="0" smtClean="0"/>
              <a:t>10</a:t>
            </a:r>
            <a:r>
              <a:rPr lang="ru-RU" sz="1200" b="0" dirty="0"/>
              <a:t>⁹/</a:t>
            </a:r>
            <a:r>
              <a:rPr lang="ru-RU" sz="1200" b="0" dirty="0" smtClean="0"/>
              <a:t>л)</a:t>
            </a:r>
            <a:r>
              <a:rPr lang="ru-RU" sz="1200" b="0" dirty="0"/>
              <a:t>
</a:t>
            </a:r>
          </a:p>
        </c:rich>
      </c:tx>
      <c:layout>
        <c:manualLayout>
          <c:xMode val="edge"/>
          <c:yMode val="edge"/>
          <c:x val="0.10414104754503745"/>
          <c:y val="8.58012773355513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1564037901631"/>
          <c:y val="0.27077471872494646"/>
          <c:w val="0.77591328042056928"/>
          <c:h val="0.430907451724583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лейкоцитов  10⁹/л
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7.8</c:v>
                </c:pt>
                <c:pt idx="1">
                  <c:v>7.6</c:v>
                </c:pt>
                <c:pt idx="2">
                  <c:v>7.8</c:v>
                </c:pt>
                <c:pt idx="3">
                  <c:v>7.8</c:v>
                </c:pt>
                <c:pt idx="4">
                  <c:v>7.7</c:v>
                </c:pt>
                <c:pt idx="5">
                  <c:v>7.8</c:v>
                </c:pt>
                <c:pt idx="6">
                  <c:v>7.9</c:v>
                </c:pt>
                <c:pt idx="7">
                  <c:v>8</c:v>
                </c:pt>
                <c:pt idx="8">
                  <c:v>7.9</c:v>
                </c:pt>
                <c:pt idx="9">
                  <c:v>7.6</c:v>
                </c:pt>
                <c:pt idx="10">
                  <c:v>7.7</c:v>
                </c:pt>
                <c:pt idx="11">
                  <c:v>7.6</c:v>
                </c:pt>
                <c:pt idx="12">
                  <c:v>7.8</c:v>
                </c:pt>
                <c:pt idx="13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B7-4026-A463-D0191F5D43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
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7.2</c:v>
                </c:pt>
                <c:pt idx="1">
                  <c:v>7.4</c:v>
                </c:pt>
                <c:pt idx="2">
                  <c:v>7.2</c:v>
                </c:pt>
                <c:pt idx="3">
                  <c:v>7.4</c:v>
                </c:pt>
                <c:pt idx="4">
                  <c:v>7.2</c:v>
                </c:pt>
                <c:pt idx="5">
                  <c:v>7.4</c:v>
                </c:pt>
                <c:pt idx="6">
                  <c:v>7.2</c:v>
                </c:pt>
                <c:pt idx="7" formatCode="0.00">
                  <c:v>7.4</c:v>
                </c:pt>
                <c:pt idx="8">
                  <c:v>7.2</c:v>
                </c:pt>
                <c:pt idx="9">
                  <c:v>7.4</c:v>
                </c:pt>
                <c:pt idx="10">
                  <c:v>7.2</c:v>
                </c:pt>
                <c:pt idx="11">
                  <c:v>7.4</c:v>
                </c:pt>
                <c:pt idx="12">
                  <c:v>7.2</c:v>
                </c:pt>
                <c:pt idx="13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B7-4026-A463-D0191F5D4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12096"/>
        <c:axId val="28613632"/>
      </c:lineChart>
      <c:catAx>
        <c:axId val="286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613632"/>
        <c:crosses val="autoZero"/>
        <c:auto val="1"/>
        <c:lblAlgn val="ctr"/>
        <c:lblOffset val="100"/>
        <c:noMultiLvlLbl val="0"/>
      </c:catAx>
      <c:valAx>
        <c:axId val="2861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612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63909729670925"/>
          <c:y val="0.80962287974008895"/>
          <c:w val="0.72701167966988078"/>
          <c:h val="0.1903771202599110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0" dirty="0" err="1"/>
              <a:t>Палочкоядерные</a:t>
            </a:r>
            <a:r>
              <a:rPr lang="ru-RU" sz="1200" b="0" dirty="0"/>
              <a:t> нейтрофилы </a:t>
            </a:r>
            <a:r>
              <a:rPr lang="ru-RU" sz="1200" b="0" dirty="0" smtClean="0"/>
              <a:t>(норма 8,9±0,7%)</a:t>
            </a:r>
            <a:endParaRPr lang="ru-RU" sz="1200" b="0" dirty="0"/>
          </a:p>
        </c:rich>
      </c:tx>
      <c:layout>
        <c:manualLayout>
          <c:xMode val="edge"/>
          <c:yMode val="edge"/>
          <c:x val="0.17303988187359026"/>
          <c:y val="5.5695565989743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90341131687124"/>
          <c:y val="0.28685555406124463"/>
          <c:w val="0.78096439576889121"/>
          <c:h val="0.422677085586981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палочкоядерные нейтрофилы%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10.4</c:v>
                </c:pt>
                <c:pt idx="1">
                  <c:v>11</c:v>
                </c:pt>
                <c:pt idx="2">
                  <c:v>10.6</c:v>
                </c:pt>
                <c:pt idx="3">
                  <c:v>10.4</c:v>
                </c:pt>
                <c:pt idx="4">
                  <c:v>10.5</c:v>
                </c:pt>
                <c:pt idx="5">
                  <c:v>10.6</c:v>
                </c:pt>
                <c:pt idx="6">
                  <c:v>9.6</c:v>
                </c:pt>
                <c:pt idx="7">
                  <c:v>9.8000000000000007</c:v>
                </c:pt>
                <c:pt idx="8">
                  <c:v>9.8000000000000007</c:v>
                </c:pt>
                <c:pt idx="9">
                  <c:v>9.1999999999999993</c:v>
                </c:pt>
                <c:pt idx="10">
                  <c:v>9.4</c:v>
                </c:pt>
                <c:pt idx="11">
                  <c:v>9.1999999999999993</c:v>
                </c:pt>
                <c:pt idx="12">
                  <c:v>9.1999999999999993</c:v>
                </c:pt>
                <c:pt idx="13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4E-49C6-B4EB-365A170EFD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spPr>
            <a:ln cap="flat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8.1999999999999993</c:v>
                </c:pt>
                <c:pt idx="1">
                  <c:v>9.6</c:v>
                </c:pt>
                <c:pt idx="2">
                  <c:v>8.1999999999999993</c:v>
                </c:pt>
                <c:pt idx="3">
                  <c:v>9.6</c:v>
                </c:pt>
                <c:pt idx="4">
                  <c:v>8.1999999999999993</c:v>
                </c:pt>
                <c:pt idx="5">
                  <c:v>9.6</c:v>
                </c:pt>
                <c:pt idx="6">
                  <c:v>8.1999999999999993</c:v>
                </c:pt>
                <c:pt idx="7">
                  <c:v>9.6</c:v>
                </c:pt>
                <c:pt idx="8">
                  <c:v>8.1999999999999993</c:v>
                </c:pt>
                <c:pt idx="9">
                  <c:v>9.6</c:v>
                </c:pt>
                <c:pt idx="10">
                  <c:v>8.1999999999999993</c:v>
                </c:pt>
                <c:pt idx="11">
                  <c:v>9.6</c:v>
                </c:pt>
                <c:pt idx="12">
                  <c:v>8.1999999999999993</c:v>
                </c:pt>
                <c:pt idx="13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E-49C6-B4EB-365A170EF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82880"/>
        <c:axId val="28284416"/>
      </c:lineChart>
      <c:catAx>
        <c:axId val="2828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284416"/>
        <c:crosses val="autoZero"/>
        <c:auto val="1"/>
        <c:lblAlgn val="ctr"/>
        <c:lblOffset val="100"/>
        <c:noMultiLvlLbl val="0"/>
      </c:catAx>
      <c:valAx>
        <c:axId val="2828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282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8203158305407926E-2"/>
          <c:y val="0.81970643612698002"/>
          <c:w val="0.89999980622308118"/>
          <c:h val="7.3543729059344282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 dirty="0"/>
              <a:t>Сегментоядерные нейтрофилы (норма </a:t>
            </a:r>
            <a:r>
              <a:rPr lang="ru-RU" sz="1200" b="0" dirty="0" smtClean="0"/>
              <a:t>18±1</a:t>
            </a:r>
            <a:r>
              <a:rPr lang="ru-RU" sz="1200" b="0" dirty="0"/>
              <a:t>%)</a:t>
            </a:r>
          </a:p>
        </c:rich>
      </c:tx>
      <c:layout>
        <c:manualLayout>
          <c:xMode val="edge"/>
          <c:yMode val="edge"/>
          <c:x val="0.12287391348051274"/>
          <c:y val="0.102108537647863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708736066363001E-2"/>
          <c:y val="0.29182393476748197"/>
          <c:w val="0.83774355759412977"/>
          <c:h val="0.420680231436273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сегментоядерных нейтрофилов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22</c:v>
                </c:pt>
                <c:pt idx="1">
                  <c:v>21</c:v>
                </c:pt>
                <c:pt idx="2">
                  <c:v>23</c:v>
                </c:pt>
                <c:pt idx="3">
                  <c:v>21</c:v>
                </c:pt>
                <c:pt idx="4">
                  <c:v>22</c:v>
                </c:pt>
                <c:pt idx="5">
                  <c:v>21</c:v>
                </c:pt>
                <c:pt idx="6">
                  <c:v>20</c:v>
                </c:pt>
                <c:pt idx="7">
                  <c:v>21</c:v>
                </c:pt>
                <c:pt idx="8">
                  <c:v>20</c:v>
                </c:pt>
                <c:pt idx="9">
                  <c:v>19</c:v>
                </c:pt>
                <c:pt idx="10">
                  <c:v>20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9F-485A-9414-2521AA4EFE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17</c:v>
                </c:pt>
                <c:pt idx="1">
                  <c:v>19</c:v>
                </c:pt>
                <c:pt idx="2">
                  <c:v>17</c:v>
                </c:pt>
                <c:pt idx="3">
                  <c:v>19</c:v>
                </c:pt>
                <c:pt idx="4">
                  <c:v>17</c:v>
                </c:pt>
                <c:pt idx="5">
                  <c:v>19</c:v>
                </c:pt>
                <c:pt idx="6">
                  <c:v>17</c:v>
                </c:pt>
                <c:pt idx="7">
                  <c:v>19</c:v>
                </c:pt>
                <c:pt idx="8">
                  <c:v>17</c:v>
                </c:pt>
                <c:pt idx="9">
                  <c:v>19</c:v>
                </c:pt>
                <c:pt idx="10">
                  <c:v>17</c:v>
                </c:pt>
                <c:pt idx="11">
                  <c:v>19</c:v>
                </c:pt>
                <c:pt idx="12">
                  <c:v>17</c:v>
                </c:pt>
                <c:pt idx="13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9F-485A-9414-2521AA4EF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05664"/>
        <c:axId val="28311552"/>
      </c:lineChart>
      <c:catAx>
        <c:axId val="283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311552"/>
        <c:crosses val="autoZero"/>
        <c:auto val="1"/>
        <c:lblAlgn val="ctr"/>
        <c:lblOffset val="100"/>
        <c:noMultiLvlLbl val="0"/>
      </c:catAx>
      <c:valAx>
        <c:axId val="2831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3056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 dirty="0"/>
              <a:t>СОЭ </a:t>
            </a:r>
            <a:r>
              <a:rPr lang="ru-RU" sz="1200" b="0" dirty="0" smtClean="0"/>
              <a:t>(норма1,5±0,1мм/час)</a:t>
            </a:r>
            <a:endParaRPr lang="ru-RU" sz="1200" b="0" dirty="0"/>
          </a:p>
        </c:rich>
      </c:tx>
      <c:layout>
        <c:manualLayout>
          <c:xMode val="edge"/>
          <c:yMode val="edge"/>
          <c:x val="0.22239819158415505"/>
          <c:y val="4.73185906173026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303181794392779E-2"/>
          <c:y val="0.14597802141225499"/>
          <c:w val="0.78284861958408902"/>
          <c:h val="0.49017114629539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СОЭ мм/час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EF-4D7A-B67C-976120ED9A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1.4</c:v>
                </c:pt>
                <c:pt idx="1">
                  <c:v>1.6</c:v>
                </c:pt>
                <c:pt idx="2">
                  <c:v>1.4</c:v>
                </c:pt>
                <c:pt idx="3">
                  <c:v>1.6</c:v>
                </c:pt>
                <c:pt idx="4">
                  <c:v>1.4</c:v>
                </c:pt>
                <c:pt idx="5">
                  <c:v>1.6</c:v>
                </c:pt>
                <c:pt idx="6">
                  <c:v>1.4</c:v>
                </c:pt>
                <c:pt idx="7">
                  <c:v>1.6</c:v>
                </c:pt>
                <c:pt idx="8">
                  <c:v>1.4</c:v>
                </c:pt>
                <c:pt idx="9">
                  <c:v>1.6</c:v>
                </c:pt>
                <c:pt idx="10">
                  <c:v>1.4</c:v>
                </c:pt>
                <c:pt idx="11">
                  <c:v>1.6</c:v>
                </c:pt>
                <c:pt idx="12" formatCode="0.00">
                  <c:v>1.4</c:v>
                </c:pt>
                <c:pt idx="13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EF-4D7A-B67C-976120ED9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73760"/>
        <c:axId val="28375296"/>
      </c:lineChart>
      <c:catAx>
        <c:axId val="2837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375296"/>
        <c:crosses val="autoZero"/>
        <c:auto val="1"/>
        <c:lblAlgn val="ctr"/>
        <c:lblOffset val="100"/>
        <c:noMultiLvlLbl val="0"/>
      </c:catAx>
      <c:valAx>
        <c:axId val="2837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373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021510049628072"/>
          <c:y val="0.78127836744426771"/>
          <c:w val="0.38929753862047151"/>
          <c:h val="6.8162480591587388E-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0" dirty="0"/>
              <a:t>Эритроциты (норма 7,9±0,1 </a:t>
            </a:r>
            <a:r>
              <a:rPr lang="ru-RU" sz="1200" b="0" dirty="0" smtClean="0"/>
              <a:t>10</a:t>
            </a:r>
            <a:r>
              <a:rPr lang="ru-RU" sz="1200" b="0" dirty="0" smtClean="0">
                <a:latin typeface="Calibri"/>
                <a:cs typeface="Calibri"/>
              </a:rPr>
              <a:t>¹²</a:t>
            </a:r>
            <a:r>
              <a:rPr lang="ru-RU" sz="1200" b="0" dirty="0" smtClean="0"/>
              <a:t>/л</a:t>
            </a:r>
            <a:r>
              <a:rPr lang="ru-RU" sz="1200" b="0" dirty="0"/>
              <a:t>)</a:t>
            </a:r>
            <a:r>
              <a:rPr lang="ru-RU" sz="1200" dirty="0"/>
              <a:t>
 </a:t>
            </a:r>
          </a:p>
        </c:rich>
      </c:tx>
      <c:layout>
        <c:manualLayout>
          <c:xMode val="edge"/>
          <c:yMode val="edge"/>
          <c:x val="0.17977958257163346"/>
          <c:y val="0.107781234183856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97449708653061E-2"/>
          <c:y val="0.21882697315474434"/>
          <c:w val="0.85081135620946335"/>
          <c:h val="0.490450925506921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эритроцитов (1012/л)
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7.1</c:v>
                </c:pt>
                <c:pt idx="1">
                  <c:v>7.2</c:v>
                </c:pt>
                <c:pt idx="2">
                  <c:v>7.1</c:v>
                </c:pt>
                <c:pt idx="3" formatCode="0.00">
                  <c:v>7.3</c:v>
                </c:pt>
                <c:pt idx="4">
                  <c:v>7.4</c:v>
                </c:pt>
                <c:pt idx="5">
                  <c:v>7.5</c:v>
                </c:pt>
                <c:pt idx="6">
                  <c:v>7.4</c:v>
                </c:pt>
                <c:pt idx="7">
                  <c:v>7.6</c:v>
                </c:pt>
                <c:pt idx="8">
                  <c:v>7.5</c:v>
                </c:pt>
                <c:pt idx="9">
                  <c:v>7.9</c:v>
                </c:pt>
                <c:pt idx="10">
                  <c:v>7.6</c:v>
                </c:pt>
                <c:pt idx="11">
                  <c:v>7.7</c:v>
                </c:pt>
                <c:pt idx="12">
                  <c:v>7.8</c:v>
                </c:pt>
                <c:pt idx="13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E-43D5-B2E9-0088BA0310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7.8</c:v>
                </c:pt>
                <c:pt idx="1">
                  <c:v>8</c:v>
                </c:pt>
                <c:pt idx="2">
                  <c:v>7.8</c:v>
                </c:pt>
                <c:pt idx="3" formatCode="0.00">
                  <c:v>8</c:v>
                </c:pt>
                <c:pt idx="4">
                  <c:v>7.8</c:v>
                </c:pt>
                <c:pt idx="5">
                  <c:v>8</c:v>
                </c:pt>
                <c:pt idx="6">
                  <c:v>7.8</c:v>
                </c:pt>
                <c:pt idx="7">
                  <c:v>8</c:v>
                </c:pt>
                <c:pt idx="8">
                  <c:v>7.8</c:v>
                </c:pt>
                <c:pt idx="9">
                  <c:v>8</c:v>
                </c:pt>
                <c:pt idx="10">
                  <c:v>7.8</c:v>
                </c:pt>
                <c:pt idx="11">
                  <c:v>8</c:v>
                </c:pt>
                <c:pt idx="12">
                  <c:v>7.8</c:v>
                </c:pt>
                <c:pt idx="1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7E-43D5-B2E9-0088BA031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08832"/>
        <c:axId val="28414720"/>
      </c:lineChart>
      <c:catAx>
        <c:axId val="2840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414720"/>
        <c:crosses val="autoZero"/>
        <c:auto val="1"/>
        <c:lblAlgn val="ctr"/>
        <c:lblOffset val="100"/>
        <c:noMultiLvlLbl val="0"/>
      </c:catAx>
      <c:valAx>
        <c:axId val="2841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4088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88362310025816E-2"/>
          <c:y val="4.094660820221821E-2"/>
          <c:w val="0.86382515878650024"/>
          <c:h val="0.580918059886979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СРБ мг/мл
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23.4</c:v>
                </c:pt>
                <c:pt idx="1">
                  <c:v>24.2</c:v>
                </c:pt>
                <c:pt idx="2">
                  <c:v>25.1</c:v>
                </c:pt>
                <c:pt idx="3" formatCode="0.00">
                  <c:v>24.2</c:v>
                </c:pt>
                <c:pt idx="4">
                  <c:v>22.3</c:v>
                </c:pt>
                <c:pt idx="5">
                  <c:v>22.4</c:v>
                </c:pt>
                <c:pt idx="6">
                  <c:v>23.1</c:v>
                </c:pt>
                <c:pt idx="7">
                  <c:v>22</c:v>
                </c:pt>
                <c:pt idx="8">
                  <c:v>20.2</c:v>
                </c:pt>
                <c:pt idx="9">
                  <c:v>21.2</c:v>
                </c:pt>
                <c:pt idx="10">
                  <c:v>20.399999999999999</c:v>
                </c:pt>
                <c:pt idx="11">
                  <c:v>19.399999999999999</c:v>
                </c:pt>
                <c:pt idx="12">
                  <c:v>19.2</c:v>
                </c:pt>
                <c:pt idx="13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95-4D1A-832E-9D232A3771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
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Лист1!$A$2:$A$15</c:f>
              <c:strCache>
                <c:ptCount val="13"/>
                <c:pt idx="0">
                  <c:v>(1неделя)</c:v>
                </c:pt>
                <c:pt idx="4">
                  <c:v>(2 недели)</c:v>
                </c:pt>
                <c:pt idx="8">
                  <c:v>(3 недели)</c:v>
                </c:pt>
                <c:pt idx="12">
                  <c:v>(4 недели)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 formatCode="0.00">
                  <c:v>5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  <c:pt idx="11">
                  <c:v>5</c:v>
                </c:pt>
                <c:pt idx="12">
                  <c:v>0</c:v>
                </c:pt>
                <c:pt idx="1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95-4D1A-832E-9D232A377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83584"/>
        <c:axId val="28485120"/>
      </c:lineChart>
      <c:catAx>
        <c:axId val="2848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485120"/>
        <c:crosses val="autoZero"/>
        <c:auto val="1"/>
        <c:lblAlgn val="ctr"/>
        <c:lblOffset val="100"/>
        <c:noMultiLvlLbl val="0"/>
      </c:catAx>
      <c:valAx>
        <c:axId val="2848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483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533598558063476"/>
          <c:y val="0.73528037562672544"/>
          <c:w val="0.54873720992212949"/>
          <c:h val="0.113935357618516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F274F-AC24-466D-897D-8337FECCE6D2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EB397-955C-4009-9DCF-9382C580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09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863F7-1495-4FAD-BF7A-595432A550E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41E20-1A50-44B4-A0D5-D0222A1B0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A%D1%80%D1%83%D0%B6%D0%B0%D1%8E%D1%89%D0%B0%D1%8F_%D1%81%D1%80%D0%B5%D0%B4%D0%B0" TargetMode="External"/><Relationship Id="rId3" Type="http://schemas.openxmlformats.org/officeDocument/2006/relationships/hyperlink" Target="https://ru.wikipedia.org/wiki/%D0%9C%D0%BE%D0%BB%D0%B5%D0%BA%D1%83%D0%BB%D0%B0" TargetMode="External"/><Relationship Id="rId7" Type="http://schemas.openxmlformats.org/officeDocument/2006/relationships/hyperlink" Target="https://ru.wikipedia.org/wiki/%D0%9E%D1%80%D0%B3%D0%B0%D0%BD%D0%B8%D0%B7%D0%B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2%D0%BA%D0%B0%D0%BD%D1%8C_(%D0%B1%D0%B8%D0%BE%D0%BB%D0%BE%D0%B3%D0%B8%D1%8F)" TargetMode="External"/><Relationship Id="rId5" Type="http://schemas.openxmlformats.org/officeDocument/2006/relationships/hyperlink" Target="https://ru.wikipedia.org/wiki/%D0%9E%D1%80%D0%B3%D0%B0%D0%BD_(%D0%B1%D0%B8%D0%BE%D0%BB%D0%BE%D0%B3%D0%B8%D1%8F)" TargetMode="External"/><Relationship Id="rId4" Type="http://schemas.openxmlformats.org/officeDocument/2006/relationships/hyperlink" Target="https://ru.wikipedia.org/wiki/%D0%9A%D0%BB%D0%B5%D1%82%D0%BA%D0%B0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B%D0%BE%D0%B4_%D0%91%D0%B5%D1%80%D0%BD%D0%B0%D1%8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0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Проводилось измерение окружности суставов, измерение температуры в области суставов, взвешивание. </a:t>
            </a:r>
            <a:endParaRPr lang="ru-RU" sz="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Забор крови проводился интракардиальным способом под общим наркозом.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Выполнялись гематологический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биохимический</a:t>
            </a:r>
            <a:r>
              <a:rPr lang="ru-RU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 крови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гисто</a:t>
            </a:r>
            <a:r>
              <a:rPr lang="ru-RU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-морфологическое исследование. 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8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Гистологическое исследование тканей суставов крыс  осуществлялось в несколько этапов. Фрагменты коленных суставов фиксировались в 10% растворе нейтрального формалина. Д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екальцинаци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 проводили в электролитном декальцинирующем растворе, после которой вырезали фрагменты коленного сустава для приготовления гистологических препаратов. Далее осуществлялась 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материала в спиртах восходящей плотности. После этого проводили 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парафин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изгот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овлением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парафиновы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блоков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Срезы толщиной 5-7 мкм помещали на предметное стекло,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депарафинизировали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ксилолом и окрашивали г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ематоксилином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/э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озином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толуидиновым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синим.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22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Наибольшее увеличение</a:t>
            </a:r>
            <a:r>
              <a:rPr lang="ru-RU" baseline="0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размеров окружности коленного сустава наблюдалось на 1</a:t>
            </a:r>
            <a:r>
              <a:rPr lang="ru-RU" baseline="0" dirty="0" smtClean="0">
                <a:solidFill>
                  <a:srgbClr val="FFFF00"/>
                </a:solidFill>
              </a:rPr>
              <a:t> и 2 неделе после начала моделирования (составляло 13-15 мм), что свидетельствовало о локальном воспалении. Через 3-4 недели после начала моделирования ОА  наблюдалось уменьшение диаметра окружности сустава до исходных значений (9-10 мм)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1</a:t>
            </a:r>
            <a:r>
              <a:rPr lang="ru-RU" baseline="0" dirty="0" smtClean="0"/>
              <a:t> неделе после начала моделирования ОА отмечалось повышение локальной температуры на 2-3 С, в дальнейшем к 4 неделям температура снижалась до первоначальных значений.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1 и 2 неделе</a:t>
            </a:r>
            <a:r>
              <a:rPr lang="ru-RU" baseline="0" dirty="0" smtClean="0"/>
              <a:t> эксперимента отмечалось снижение массы тела животных, к 3 неделе масса тела животных достигла исходной. К 4 неделям масса тела животных превышала первоначальные цифры.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3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гематологического исследования в течение всего эксперимента показали снижение количества эритроцитов,  некоторое повышение активности воспалительной реакции (повышение количества лейкоцитов,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палочкоядерных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нейтрофилов и уровня СОЭ).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00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исследовании биохимических показателей крови: повышение уровня СРБ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свидетельствовало,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наличии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воспалительной реакции, при этом отмечалось незначительное изменение содержания кальция и неорганического фосфора.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2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крысы с моделью посттравматического ОА (4 недели) при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анализе полученных препаратов выявлено наличие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дегенеративно-дистрофических процессов, отмечается уменьшение толщины хряща на 19,5%, наблюдается изолированное расположение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хондроцитов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резкое уменьшение числа изогенных групп. Имеется  изменение соотношения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хонроцитов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и 2 типов и их пространственного расположения,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хондроциты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2-го типа более мелкие.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зоне ближе к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субхондральной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кости имеются пустые лакуны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отдельных полях зрения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отличие от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препаратов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контроля.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05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анализируя имеющиеся на сегодняшний день научные источники и собственные результаты проведенного исследования, методика с пересечением передней крестообразной связки у лабораторных животных (крыс), является перспективной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0" dirty="0" smtClean="0">
                <a:latin typeface="+mn-lt"/>
              </a:rPr>
              <a:t>и практичной в плане моделирования посттравматического </a:t>
            </a:r>
            <a:r>
              <a:rPr lang="ru-RU" sz="1100" b="0" dirty="0" err="1" smtClean="0">
                <a:latin typeface="+mn-lt"/>
              </a:rPr>
              <a:t>остеоартроза</a:t>
            </a:r>
            <a:r>
              <a:rPr lang="ru-RU" sz="1100" b="0" dirty="0" smtClean="0">
                <a:latin typeface="+mn-lt"/>
              </a:rPr>
              <a:t> у лабораторных животных.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физикальна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диагностика и гематологическое исследование не являлись специфичными для подтверждения развития посттравматического ОА на анимальных моделях.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Достоверным методом подтверждения формирования посттравматического ОА явилось гистологическое исследование. 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9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Артроз это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самая распространенная группа заболеваний опорно-двигательного аппарата.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Тотальная распространенность, физические страдания,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инвалидизация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потенциально работоспособных лиц и значительные финансовые потери выступают генератором поиска новых подходов к изучению артроза.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9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Подсчитано, что ежегодно в мире используется 50—100 миллионов животных для экспериментов.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смело утверждать, что практически все достижения в медицине XX века каким-либо образом зависели от опытов на животных. Опыты на животных не могут быть заменены даже сложными компьютерными моделями, которые не способны смоделировать чрезвычайно сложные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Молекула"/>
              </a:rPr>
              <a:t>молекул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Клетка"/>
              </a:rPr>
              <a:t>клеток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Орган (биология)"/>
              </a:rPr>
              <a:t>органов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Ткань (биология)"/>
              </a:rPr>
              <a:t>тканей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Организм"/>
              </a:rPr>
              <a:t>организмов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окружающей среды</a:t>
            </a:r>
            <a:r>
              <a:rPr lang="ru-RU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Крыс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используют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чаще остальных из-за их небольшого размера, низкой стоимости, лёгкости содержания и высокой скорости размножения. </a:t>
            </a:r>
            <a:endPara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6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1856 году в одной из больниц Парижа был запротоколирован первый опыт с использованием домашней мыши.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dirty="0" smtClean="0">
                <a:hlinkClick r:id="rId3" tooltip="Клод Бернар"/>
              </a:rPr>
              <a:t>Клод Бернар</a:t>
            </a:r>
            <a:r>
              <a:rPr lang="ru-RU" dirty="0" smtClean="0"/>
              <a:t>, известный, как «принц вивисекции» и отец физиологии писал в 1865 году: «наука о жизни — это восхитительный и сверкающий зал, попасть в который можно только через большую, грязную кухню»</a:t>
            </a:r>
          </a:p>
          <a:p>
            <a:endParaRPr lang="ru-RU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 algn="l">
              <a:buNone/>
            </a:pPr>
            <a:r>
              <a:rPr lang="ru-RU" sz="1200" dirty="0" smtClean="0"/>
              <a:t>Цель исследования:</a:t>
            </a:r>
            <a:r>
              <a:rPr lang="ru-RU" sz="1200" baseline="0" dirty="0" smtClean="0"/>
              <a:t> </a:t>
            </a:r>
            <a:r>
              <a:rPr lang="ru-RU" dirty="0" smtClean="0"/>
              <a:t>Изучить особенности развития посттравматического </a:t>
            </a:r>
            <a:r>
              <a:rPr lang="ru-RU" dirty="0" err="1" smtClean="0"/>
              <a:t>остеоартроза</a:t>
            </a:r>
            <a:r>
              <a:rPr lang="ru-RU" dirty="0" smtClean="0"/>
              <a:t> у лабораторных животных в эксперименте.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7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наш взгляд наиболее подходящи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 методом для формирования посттравматического артроза являются хирургические манипуляции.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Имеются способы, в которых сочетают несколько вышеперечисленных методов.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0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aseline="0" dirty="0" smtClean="0"/>
              <a:t>Из хирургических методов использовались: р</a:t>
            </a:r>
            <a:r>
              <a:rPr lang="ru-RU" dirty="0" smtClean="0"/>
              <a:t>езекция мыщелка бедренной кости у животных; создание дефектов на поверхности сустава; повреждение связочного аппарата; полное рассечение или резекция мениска.</a:t>
            </a:r>
            <a:r>
              <a:rPr lang="ru-RU" baseline="0" dirty="0" smtClean="0"/>
              <a:t> Так как эти способы позволяют наиболее точно воспроизвести в эксперименте нарушения биомеханики, характерные для пациентов с посттравматическим ОА.</a:t>
            </a:r>
            <a:r>
              <a:rPr lang="ru-RU" i="1" baseline="0" dirty="0" smtClean="0"/>
              <a:t> </a:t>
            </a:r>
            <a:endParaRPr lang="ru-RU" i="1" baseline="0" dirty="0" smtClean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6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перспективным методом при моделировании посттравматического ОА суставов является пересечение передней крестообразной или коллатеральной связки у различных видов лабораторных животных, в том числе и у крыс. При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правильном использовании данная методика исключает механическое повреждение хряща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субхондральной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9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Эксперимент выполнен на 21 белой не линейных крысы. За 5 минут до проведения манипуляций животным была выполнена общая анестезия путем внутримышечного введения комбинации </a:t>
            </a:r>
            <a:r>
              <a:rPr lang="ru-RU" sz="1200" dirty="0" err="1" smtClean="0"/>
              <a:t>золетила</a:t>
            </a:r>
            <a:r>
              <a:rPr lang="ru-RU" sz="1200" dirty="0" smtClean="0"/>
              <a:t> («</a:t>
            </a:r>
            <a:r>
              <a:rPr lang="ru-RU" sz="1200" dirty="0" err="1" smtClean="0"/>
              <a:t>Virbac</a:t>
            </a:r>
            <a:r>
              <a:rPr lang="ru-RU" sz="1200" dirty="0" smtClean="0"/>
              <a:t> </a:t>
            </a:r>
            <a:r>
              <a:rPr lang="ru-RU" sz="1200" dirty="0" err="1" smtClean="0"/>
              <a:t>Sante</a:t>
            </a:r>
            <a:r>
              <a:rPr lang="ru-RU" sz="1200" dirty="0" smtClean="0"/>
              <a:t> </a:t>
            </a:r>
            <a:r>
              <a:rPr lang="ru-RU" sz="1200" dirty="0" err="1" smtClean="0"/>
              <a:t>Animale</a:t>
            </a:r>
            <a:r>
              <a:rPr lang="ru-RU" sz="1200" dirty="0" smtClean="0"/>
              <a:t>», Франция) в дозе 0,1 мл/кг и </a:t>
            </a:r>
            <a:r>
              <a:rPr lang="ru-RU" sz="1200" dirty="0" err="1" smtClean="0"/>
              <a:t>ксилазина</a:t>
            </a:r>
            <a:r>
              <a:rPr lang="ru-RU" sz="1200" dirty="0" smtClean="0"/>
              <a:t> («</a:t>
            </a:r>
            <a:r>
              <a:rPr lang="ru-RU" sz="1200" dirty="0" err="1" smtClean="0"/>
              <a:t>Interchemie</a:t>
            </a:r>
            <a:r>
              <a:rPr lang="ru-RU" sz="1200" dirty="0" smtClean="0"/>
              <a:t>», Нидерланды) в дозе 10 мг/кг.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Зона кожного разреза начиналась на 2 мм выше надколенника. С этой точки кожу рассекали вниз, следуя скальпелем по внутренней поверхности надколенника. Заканчивался разрез на 2 мм ниже надколенника. Общая длина кожного разреза составила 5-6 мм. После послойного рассечения мягких тканей, выполняли вскрытие капсулы сустава,</a:t>
            </a:r>
            <a:r>
              <a:rPr lang="ru-RU" baseline="0" dirty="0" smtClean="0"/>
              <a:t> дугообразным разрезом по внутренней стороне надколенника</a:t>
            </a:r>
            <a:r>
              <a:rPr lang="ru-RU" dirty="0" smtClean="0"/>
              <a:t> Остроконечным скальпелем пересекали переднюю крестообразную связку в межмыщелковом пространстве, не повреждая поверхность хряща, после чего операционная рана послойно ушивалась. Положительный тест на нестабильность сустава «передний выдвижной ящик». Операционное поле обрабатывалось растворами антисептиков.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1E20-1A50-44B4-A0D5-D0222A1B0F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7500" y="4869160"/>
            <a:ext cx="5302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" indent="0">
              <a:buNone/>
            </a:pPr>
            <a:r>
              <a:rPr lang="ru-RU" i="1" dirty="0" smtClean="0"/>
              <a:t>Аспирант</a:t>
            </a:r>
            <a:r>
              <a:rPr lang="ru-RU" i="1" dirty="0"/>
              <a:t>: Зубавленко Роман </a:t>
            </a:r>
            <a:r>
              <a:rPr lang="ru-RU" i="1" dirty="0" smtClean="0"/>
              <a:t>Андреевич</a:t>
            </a:r>
            <a:endParaRPr lang="ru-RU" i="1" dirty="0"/>
          </a:p>
          <a:p>
            <a:pPr marL="137160" indent="0">
              <a:buNone/>
            </a:pPr>
            <a:r>
              <a:rPr lang="ru-RU" i="1" dirty="0"/>
              <a:t>Научный руководитель: д.м.н. Ульянов В.Ю</a:t>
            </a:r>
            <a:r>
              <a:rPr lang="ru-RU" i="1" dirty="0" smtClean="0"/>
              <a:t>.</a:t>
            </a:r>
            <a:endParaRPr lang="ru-RU" i="1" dirty="0"/>
          </a:p>
          <a:p>
            <a:pPr marL="137160" indent="0">
              <a:buNone/>
            </a:pPr>
            <a:r>
              <a:rPr lang="ru-RU" i="1" dirty="0"/>
              <a:t>Научный консультант: д.б.н. Белова С.В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32655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757738" algn="l"/>
              </a:tabLst>
            </a:pPr>
            <a:r>
              <a:rPr lang="ru-RU" i="1" dirty="0"/>
              <a:t>ФГБОУ ВО Саратовский ГМУ им. В.И. Разумовского </a:t>
            </a:r>
            <a:endParaRPr lang="ru-RU" i="1" dirty="0" smtClean="0"/>
          </a:p>
          <a:p>
            <a:pPr algn="ctr">
              <a:tabLst>
                <a:tab pos="4757738" algn="l"/>
              </a:tabLst>
            </a:pPr>
            <a:r>
              <a:rPr lang="ru-RU" i="1" dirty="0" smtClean="0"/>
              <a:t>Минздрава России.</a:t>
            </a:r>
          </a:p>
          <a:p>
            <a:pPr algn="ctr">
              <a:tabLst>
                <a:tab pos="4757738" algn="l"/>
              </a:tabLst>
            </a:pPr>
            <a:r>
              <a:rPr lang="ru-RU" i="1" dirty="0" smtClean="0"/>
              <a:t>Кафедра травматологии </a:t>
            </a:r>
            <a:r>
              <a:rPr lang="ru-RU" i="1" dirty="0"/>
              <a:t>и </a:t>
            </a:r>
            <a:r>
              <a:rPr lang="ru-RU" i="1" dirty="0" smtClean="0"/>
              <a:t>ортопедии.</a:t>
            </a:r>
            <a:endParaRPr lang="ru-RU" i="1" dirty="0"/>
          </a:p>
          <a:p>
            <a:pPr algn="ctr">
              <a:tabLst>
                <a:tab pos="4757738" algn="l"/>
              </a:tabLst>
            </a:pPr>
            <a:endParaRPr lang="ru-RU" i="1" dirty="0" smtClean="0"/>
          </a:p>
          <a:p>
            <a:pPr algn="ctr"/>
            <a:endParaRPr lang="ru-RU" i="1" dirty="0"/>
          </a:p>
          <a:p>
            <a:pPr algn="ctr"/>
            <a:endParaRPr lang="ru-RU" i="1" dirty="0"/>
          </a:p>
          <a:p>
            <a:pPr algn="ctr"/>
            <a:r>
              <a:rPr lang="ru-RU" sz="2800" dirty="0" smtClean="0"/>
              <a:t>Возможности моделирования посттравматического </a:t>
            </a:r>
            <a:r>
              <a:rPr lang="ru-RU" sz="2800" dirty="0" err="1" smtClean="0"/>
              <a:t>остеоартроза</a:t>
            </a:r>
            <a:r>
              <a:rPr lang="ru-RU" sz="2800" dirty="0" smtClean="0"/>
              <a:t> суставов на анимальных моделях</a:t>
            </a:r>
            <a:r>
              <a:rPr lang="ru-RU" sz="2800" dirty="0"/>
              <a:t> </a:t>
            </a:r>
          </a:p>
          <a:p>
            <a:pPr algn="ctr"/>
            <a:endParaRPr lang="ru-RU" sz="2800" i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03" y="332656"/>
            <a:ext cx="1252608" cy="8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2000" y="6309320"/>
            <a:ext cx="274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Саратов, 30 января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90" y="-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Проводимые манипуляции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5" y="2564904"/>
            <a:ext cx="2701804" cy="1879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44" y="2564904"/>
            <a:ext cx="2464312" cy="1848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75" y="4582317"/>
            <a:ext cx="2808312" cy="1994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42033" y="4231006"/>
            <a:ext cx="14205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Интракардиальный </a:t>
            </a:r>
          </a:p>
          <a:p>
            <a:pPr algn="ctr"/>
            <a:r>
              <a:rPr lang="ru-RU" sz="1050" dirty="0" smtClean="0"/>
              <a:t>забор крови</a:t>
            </a:r>
            <a:endParaRPr lang="ru-RU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6588035" y="6379300"/>
            <a:ext cx="2295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Гистологические препараты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3848928" y="4231006"/>
            <a:ext cx="12522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ОАК, </a:t>
            </a:r>
            <a:r>
              <a:rPr lang="ru-RU" sz="1050" dirty="0" err="1" smtClean="0"/>
              <a:t>Биохим.АК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31" y="294558"/>
            <a:ext cx="2726078" cy="2044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87" y="294558"/>
            <a:ext cx="2624533" cy="2044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5014" r="28567" b="4121"/>
          <a:stretch/>
        </p:blipFill>
        <p:spPr>
          <a:xfrm>
            <a:off x="266066" y="294558"/>
            <a:ext cx="2662194" cy="1980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010273" y="2174952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Объем сустава</a:t>
            </a:r>
            <a:endParaRPr lang="ru-RU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6687626" y="2174952"/>
            <a:ext cx="1672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Локальная температура</a:t>
            </a:r>
            <a:endParaRPr lang="ru-RU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808345" y="2174952"/>
            <a:ext cx="1410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Взвешивание особи</a:t>
            </a:r>
            <a:endParaRPr lang="ru-RU" sz="105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30596" r="5836" b="16422"/>
          <a:stretch/>
        </p:blipFill>
        <p:spPr>
          <a:xfrm>
            <a:off x="6235975" y="2564904"/>
            <a:ext cx="2767000" cy="1893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806319" y="4231006"/>
            <a:ext cx="16930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Оценка макропрепарата</a:t>
            </a:r>
            <a:endParaRPr lang="ru-RU" sz="105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17829" r="22093" b="28217"/>
          <a:stretch/>
        </p:blipFill>
        <p:spPr>
          <a:xfrm>
            <a:off x="280999" y="4582317"/>
            <a:ext cx="2742648" cy="192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29302" r="7050" b="35975"/>
          <a:stretch/>
        </p:blipFill>
        <p:spPr>
          <a:xfrm>
            <a:off x="3278422" y="4582317"/>
            <a:ext cx="2709972" cy="1923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3848928" y="6379300"/>
            <a:ext cx="16930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Оценка макропрепарата</a:t>
            </a:r>
            <a:endParaRPr lang="ru-RU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796396" y="6379300"/>
            <a:ext cx="16930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Оценка макропрепарата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6984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87" y="1166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Этапы подготовки материала к проведению </a:t>
            </a:r>
          </a:p>
          <a:p>
            <a:pPr algn="ctr"/>
            <a:r>
              <a:rPr lang="ru-RU" sz="2400" dirty="0" err="1" smtClean="0"/>
              <a:t>гисто</a:t>
            </a:r>
            <a:r>
              <a:rPr lang="ru-RU" sz="2400" dirty="0" smtClean="0"/>
              <a:t>-морфологического исследования</a:t>
            </a:r>
            <a:endParaRPr lang="ru-RU" sz="3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6" y="1181061"/>
            <a:ext cx="1808353" cy="220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61" y="1181061"/>
            <a:ext cx="1616780" cy="225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r="18822"/>
          <a:stretch/>
        </p:blipFill>
        <p:spPr>
          <a:xfrm>
            <a:off x="5724128" y="1181061"/>
            <a:ext cx="1346406" cy="231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/>
          <a:stretch/>
        </p:blipFill>
        <p:spPr>
          <a:xfrm>
            <a:off x="443818" y="4094771"/>
            <a:ext cx="1551109" cy="233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9512" y="4428641"/>
            <a:ext cx="2341859" cy="167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27002"/>
          <a:stretch/>
        </p:blipFill>
        <p:spPr>
          <a:xfrm rot="5400000">
            <a:off x="7016956" y="4555489"/>
            <a:ext cx="2322714" cy="1401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0614" y="3428676"/>
            <a:ext cx="1704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/>
              <a:t>Экстерпация</a:t>
            </a:r>
            <a:r>
              <a:rPr lang="ru-RU" sz="1000" dirty="0" smtClean="0"/>
              <a:t> конечности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5828" y="3430405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Вырезка из операционного</a:t>
            </a:r>
          </a:p>
          <a:p>
            <a:pPr algn="ctr"/>
            <a:r>
              <a:rPr lang="ru-RU" sz="1000" dirty="0" smtClean="0"/>
              <a:t> материала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0021" y="3428675"/>
            <a:ext cx="1821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Декальцинация материала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41156" y="6430565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Заливка в парафин: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6745" y="6408196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Приготовление срезов: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33255" y="631354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Окраска (Г/Э) и </a:t>
            </a:r>
          </a:p>
          <a:p>
            <a:r>
              <a:rPr lang="ru-RU" sz="800" dirty="0" err="1" smtClean="0"/>
              <a:t>толуидиновый</a:t>
            </a:r>
            <a:r>
              <a:rPr lang="ru-RU" sz="800" dirty="0" smtClean="0"/>
              <a:t> синий.</a:t>
            </a:r>
            <a:r>
              <a:rPr lang="ru-RU" sz="1000" dirty="0" smtClean="0"/>
              <a:t>:</a:t>
            </a:r>
            <a:endParaRPr lang="ru-RU" sz="1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94771"/>
            <a:ext cx="1656184" cy="232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20" y="4094771"/>
            <a:ext cx="1733044" cy="232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11" y="1181061"/>
            <a:ext cx="1702779" cy="231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7352730" y="3430405"/>
            <a:ext cx="1733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Обезвоживание в спиртах</a:t>
            </a:r>
            <a:endParaRPr lang="ru-RU" sz="1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1" t="18584" r="-550" b="26444"/>
          <a:stretch/>
        </p:blipFill>
        <p:spPr>
          <a:xfrm>
            <a:off x="4201566" y="1181061"/>
            <a:ext cx="1650270" cy="229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4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63412461"/>
              </p:ext>
            </p:extLst>
          </p:nvPr>
        </p:nvGraphicFramePr>
        <p:xfrm>
          <a:off x="251520" y="929265"/>
          <a:ext cx="5544616" cy="327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7441" y="59250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Динамика изменения окружности коленного сустава</a:t>
            </a:r>
            <a:endParaRPr lang="ru-RU" sz="1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03068194"/>
              </p:ext>
            </p:extLst>
          </p:nvPr>
        </p:nvGraphicFramePr>
        <p:xfrm>
          <a:off x="4716016" y="908720"/>
          <a:ext cx="581374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93353" y="592503"/>
            <a:ext cx="345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Динамика изменения </a:t>
            </a:r>
          </a:p>
          <a:p>
            <a:pPr algn="ctr"/>
            <a:r>
              <a:rPr lang="ru-RU" sz="1200" dirty="0" smtClean="0"/>
              <a:t>локальной температуры</a:t>
            </a:r>
            <a:endParaRPr lang="ru-RU" sz="1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32492226"/>
              </p:ext>
            </p:extLst>
          </p:nvPr>
        </p:nvGraphicFramePr>
        <p:xfrm>
          <a:off x="2610331" y="4238021"/>
          <a:ext cx="56886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61149" y="38610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Динамика изменения </a:t>
            </a:r>
          </a:p>
          <a:p>
            <a:pPr algn="ctr"/>
            <a:r>
              <a:rPr lang="ru-RU" sz="1200" dirty="0" smtClean="0"/>
              <a:t>массы тела животных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0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Физикальная</a:t>
            </a:r>
            <a:r>
              <a:rPr lang="ru-RU" sz="2000" b="1" dirty="0" smtClean="0"/>
              <a:t> диагностика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819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1895644"/>
              </p:ext>
            </p:extLst>
          </p:nvPr>
        </p:nvGraphicFramePr>
        <p:xfrm>
          <a:off x="0" y="692696"/>
          <a:ext cx="320805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30135"/>
            <a:ext cx="8640960" cy="590553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/>
                </a:solidFill>
              </a:rPr>
              <a:t>Гематологическое </a:t>
            </a:r>
            <a:r>
              <a:rPr lang="ru-RU" sz="2400" dirty="0" smtClean="0">
                <a:solidFill>
                  <a:schemeClr val="tx1"/>
                </a:solidFill>
              </a:rPr>
              <a:t>исследование</a:t>
            </a: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СПРАВОЧНИК. Физиологические, биохимические и биометрические показатели нормы экспериментальных животных. СПБ.: Изд-во «ЛЕМА», 2013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40510837"/>
              </p:ext>
            </p:extLst>
          </p:nvPr>
        </p:nvGraphicFramePr>
        <p:xfrm>
          <a:off x="3023828" y="692696"/>
          <a:ext cx="30963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51575031"/>
              </p:ext>
            </p:extLst>
          </p:nvPr>
        </p:nvGraphicFramePr>
        <p:xfrm>
          <a:off x="6012160" y="620688"/>
          <a:ext cx="302433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49650589"/>
              </p:ext>
            </p:extLst>
          </p:nvPr>
        </p:nvGraphicFramePr>
        <p:xfrm>
          <a:off x="4641806" y="3429000"/>
          <a:ext cx="439469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72468613"/>
              </p:ext>
            </p:extLst>
          </p:nvPr>
        </p:nvGraphicFramePr>
        <p:xfrm>
          <a:off x="395536" y="3212976"/>
          <a:ext cx="41764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025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37395336"/>
              </p:ext>
            </p:extLst>
          </p:nvPr>
        </p:nvGraphicFramePr>
        <p:xfrm>
          <a:off x="359246" y="825679"/>
          <a:ext cx="3924722" cy="286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9735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СПРАВОЧНИК. Физиологические, биохимические и биометрические показатели нормы экспериментальных животных. СПБ.: Изд-во «ЛЕМА», 2013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45814413"/>
              </p:ext>
            </p:extLst>
          </p:nvPr>
        </p:nvGraphicFramePr>
        <p:xfrm>
          <a:off x="4638469" y="692036"/>
          <a:ext cx="3893971" cy="285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08603337"/>
              </p:ext>
            </p:extLst>
          </p:nvPr>
        </p:nvGraphicFramePr>
        <p:xfrm>
          <a:off x="2196753" y="3689371"/>
          <a:ext cx="4750493" cy="269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548680"/>
            <a:ext cx="1712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СРБ (Норма 0-5 мг/мл)</a:t>
            </a:r>
            <a:endParaRPr lang="ru-RU" sz="12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5794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Общий кальций (Норма2,6±0,1 </a:t>
            </a:r>
            <a:r>
              <a:rPr lang="ru-RU" sz="1200" dirty="0" err="1" smtClean="0"/>
              <a:t>ммоль</a:t>
            </a:r>
            <a:r>
              <a:rPr lang="ru-RU" sz="1200" dirty="0" smtClean="0"/>
              <a:t>/л)</a:t>
            </a:r>
            <a:endParaRPr lang="ru-RU" sz="1200" dirty="0"/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20906" y="3550872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Фосфор </a:t>
            </a:r>
            <a:r>
              <a:rPr lang="ru-RU" sz="1200" dirty="0" err="1" smtClean="0"/>
              <a:t>неорг.анический</a:t>
            </a:r>
            <a:r>
              <a:rPr lang="ru-RU" sz="1200" dirty="0" smtClean="0"/>
              <a:t>  </a:t>
            </a:r>
            <a:r>
              <a:rPr lang="ru-RU" sz="1200" dirty="0"/>
              <a:t>(норма </a:t>
            </a:r>
            <a:r>
              <a:rPr lang="ru-RU" sz="1200" dirty="0" smtClean="0"/>
              <a:t>1,4±0,1ммоль/л</a:t>
            </a:r>
            <a:r>
              <a:rPr lang="ru-RU" sz="12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-25116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Биохимический</a:t>
            </a:r>
            <a:r>
              <a:rPr lang="ru-RU" dirty="0" smtClean="0"/>
              <a:t> </a:t>
            </a:r>
            <a:r>
              <a:rPr lang="ru-RU" sz="2400" dirty="0" smtClean="0"/>
              <a:t>анализ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06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3568" y="-2892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Гистологическое исследование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60" y="487103"/>
            <a:ext cx="2879610" cy="2430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8" r="553"/>
          <a:stretch/>
        </p:blipFill>
        <p:spPr>
          <a:xfrm>
            <a:off x="5088960" y="3912848"/>
            <a:ext cx="2879610" cy="24153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65069" y="41903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недели: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9853" y="3098539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Гистологический препарат среза коленного </a:t>
            </a:r>
            <a:endParaRPr lang="ru-RU" sz="1000" dirty="0" smtClean="0"/>
          </a:p>
          <a:p>
            <a:r>
              <a:rPr lang="ru-RU" sz="1000" dirty="0" smtClean="0"/>
              <a:t>сустава </a:t>
            </a:r>
            <a:r>
              <a:rPr lang="ru-RU" sz="1000" dirty="0" err="1"/>
              <a:t>интактного</a:t>
            </a:r>
            <a:r>
              <a:rPr lang="ru-RU" sz="1000" dirty="0"/>
              <a:t> животного, окраска г/э. </a:t>
            </a:r>
            <a:r>
              <a:rPr lang="ru-RU" sz="1000" dirty="0" smtClean="0"/>
              <a:t>ув.10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8873" y="6443518"/>
            <a:ext cx="446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Гистологический препарат среза коленного </a:t>
            </a:r>
            <a:endParaRPr lang="ru-RU" sz="1000" dirty="0" smtClean="0"/>
          </a:p>
          <a:p>
            <a:r>
              <a:rPr lang="ru-RU" sz="1000" dirty="0" smtClean="0"/>
              <a:t>сустава </a:t>
            </a:r>
            <a:r>
              <a:rPr lang="ru-RU" sz="1000" dirty="0" err="1"/>
              <a:t>интактного</a:t>
            </a:r>
            <a:r>
              <a:rPr lang="ru-RU" sz="1000" dirty="0"/>
              <a:t> животного, окраска г/э. ув.40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1176" y="3068961"/>
            <a:ext cx="3851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Гистологический препарат среза коленного сустава  животного с моделью посттравматического ОА, окраска г/э. ув.10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1528" y="6301033"/>
            <a:ext cx="4644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Гистологический препарат среза коленного сустава </a:t>
            </a:r>
            <a:endParaRPr lang="ru-RU" sz="1000" dirty="0" smtClean="0"/>
          </a:p>
          <a:p>
            <a:r>
              <a:rPr lang="ru-RU" sz="1000" dirty="0" smtClean="0"/>
              <a:t>животного </a:t>
            </a:r>
            <a:r>
              <a:rPr lang="ru-RU" sz="1000" dirty="0"/>
              <a:t>с моделью посттравматического ОА, окраска г/э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 ув.40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1" y="473347"/>
            <a:ext cx="2962944" cy="2546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2" y="3912848"/>
            <a:ext cx="2938063" cy="25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91879"/>
            <a:ext cx="84969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Вывод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Методика пересечения передней крестообразной связки коленного сустава задней конечности крысы является перспективной и практичной в плане моделирования </a:t>
            </a:r>
            <a:r>
              <a:rPr lang="ru-RU" sz="1600" b="1" dirty="0"/>
              <a:t>посттравматического </a:t>
            </a:r>
            <a:r>
              <a:rPr lang="ru-RU" sz="1600" b="1" dirty="0" err="1"/>
              <a:t>остеоартроза</a:t>
            </a:r>
            <a:r>
              <a:rPr lang="ru-RU" sz="1600" b="1" dirty="0"/>
              <a:t> у лабораторных </a:t>
            </a:r>
            <a:r>
              <a:rPr lang="ru-RU" sz="1600" b="1" dirty="0" smtClean="0"/>
              <a:t>животных.</a:t>
            </a:r>
            <a:endParaRPr lang="ru-RU" sz="1600" dirty="0"/>
          </a:p>
          <a:p>
            <a:pPr algn="just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11093"/>
            <a:ext cx="3312368" cy="312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5152254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«Спаситель человечества, которого человечество тем не менее КАЗНИТ!»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68" y="476672"/>
            <a:ext cx="8748464" cy="129614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5400" dirty="0" smtClean="0">
                <a:ln/>
                <a:solidFill>
                  <a:srgbClr val="FF0000"/>
                </a:solidFill>
                <a:effectLst/>
              </a:rPr>
              <a:t>Спасибо за внимание!!!</a:t>
            </a:r>
            <a:endParaRPr lang="ru-RU" sz="540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88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810" y="11663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err="1" smtClean="0"/>
              <a:t>Остеоартроз</a:t>
            </a:r>
            <a:r>
              <a:rPr lang="ru-RU" dirty="0" smtClean="0"/>
              <a:t>-самая </a:t>
            </a:r>
            <a:r>
              <a:rPr lang="ru-RU" dirty="0"/>
              <a:t>распространенная возраст-ассоциированная группа заболеваний опорно-двигательного аппарата со сходным патогенезом, клинической картиной и поражением всех составляющих сустав элементов, в первую очередь хряща и </a:t>
            </a:r>
            <a:r>
              <a:rPr lang="ru-RU" dirty="0" err="1"/>
              <a:t>субхондральной</a:t>
            </a:r>
            <a:r>
              <a:rPr lang="ru-RU" dirty="0"/>
              <a:t> кости. </a:t>
            </a:r>
            <a:r>
              <a:rPr lang="ru-RU" dirty="0" smtClean="0"/>
              <a:t>Согласно </a:t>
            </a:r>
            <a:r>
              <a:rPr lang="ru-RU" dirty="0"/>
              <a:t>проведенному анализу литературных данных, у </a:t>
            </a:r>
            <a:r>
              <a:rPr lang="ru-RU" dirty="0" smtClean="0"/>
              <a:t>пациентов </a:t>
            </a:r>
            <a:r>
              <a:rPr lang="ru-RU" dirty="0"/>
              <a:t>от 18-55 лет </a:t>
            </a:r>
            <a:r>
              <a:rPr lang="ru-RU" dirty="0" err="1"/>
              <a:t>остеоартроз</a:t>
            </a:r>
            <a:r>
              <a:rPr lang="ru-RU" dirty="0"/>
              <a:t> крупных суставов в 60-80% имеет посттравматический генез.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640161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319" y="579632"/>
            <a:ext cx="8208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</a:t>
            </a:r>
            <a:r>
              <a:rPr lang="ru-RU" dirty="0"/>
              <a:t>сегодняшний день в связи с необходимостью </a:t>
            </a:r>
            <a:r>
              <a:rPr lang="ru-RU" dirty="0" smtClean="0"/>
              <a:t>формирования </a:t>
            </a:r>
            <a:r>
              <a:rPr lang="ru-RU" dirty="0" err="1" smtClean="0"/>
              <a:t>остеоартроза</a:t>
            </a:r>
            <a:r>
              <a:rPr lang="ru-RU" dirty="0" smtClean="0"/>
              <a:t> на анимальных моделях для подтверждения </a:t>
            </a:r>
            <a:r>
              <a:rPr lang="ru-RU" dirty="0"/>
              <a:t>эффективности тех или иных методов лечения, открытым остается вопрос гуманного и экономически обоснованного формирования </a:t>
            </a:r>
            <a:r>
              <a:rPr lang="ru-RU" dirty="0" smtClean="0"/>
              <a:t>данной патологии в эксперименте.</a:t>
            </a:r>
            <a:endParaRPr lang="ru-RU" dirty="0"/>
          </a:p>
          <a:p>
            <a:endParaRPr lang="ru-RU" sz="1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7" y="2636912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30" y="2643072"/>
            <a:ext cx="4297218" cy="322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7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7"/>
            <a:ext cx="3168352" cy="4435693"/>
          </a:xfrm>
        </p:spPr>
      </p:pic>
      <p:sp>
        <p:nvSpPr>
          <p:cNvPr id="5" name="TextBox 4"/>
          <p:cNvSpPr txBox="1"/>
          <p:nvPr/>
        </p:nvSpPr>
        <p:spPr>
          <a:xfrm>
            <a:off x="251520" y="4784798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Клод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Берна́р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февраля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1878 года,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французский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медик, исследователь процессов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внутренней секреции, основоположник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эндокринологии. 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«наука о жизни — это восхитительный и сверкающий зал, попасть в который можно только через большую, грязную кухню»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73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424936" cy="352839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Цель исследования: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800" dirty="0" smtClean="0"/>
              <a:t>Оценить </a:t>
            </a:r>
            <a:r>
              <a:rPr lang="ru-RU" sz="1800" dirty="0"/>
              <a:t>эффективность моделирования посттравматического </a:t>
            </a:r>
            <a:r>
              <a:rPr lang="ru-RU" sz="1800" dirty="0" err="1"/>
              <a:t>остеоартроза</a:t>
            </a:r>
            <a:r>
              <a:rPr lang="ru-RU" sz="1800" dirty="0"/>
              <a:t> у лабораторных животных в эксперименте.</a:t>
            </a:r>
          </a:p>
        </p:txBody>
      </p:sp>
    </p:spTree>
    <p:extLst>
      <p:ext uri="{BB962C8B-B14F-4D97-AF65-F5344CB8AC3E}">
        <p14:creationId xmlns:p14="http://schemas.microsoft.com/office/powerpoint/2010/main" val="898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424936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600" b="1" dirty="0" smtClean="0"/>
              <a:t>Методы </a:t>
            </a:r>
            <a:r>
              <a:rPr lang="ru-RU" sz="2600" b="1" dirty="0"/>
              <a:t>моделирования </a:t>
            </a:r>
            <a:r>
              <a:rPr lang="ru-RU" sz="2600" b="1" dirty="0" err="1" smtClean="0"/>
              <a:t>остеоартроза</a:t>
            </a:r>
            <a:r>
              <a:rPr lang="ru-RU" sz="2600" b="1" dirty="0" smtClean="0"/>
              <a:t>:</a:t>
            </a:r>
            <a:endParaRPr lang="ru-RU" sz="2600" b="1" dirty="0"/>
          </a:p>
          <a:p>
            <a:pPr marL="45720" indent="0" algn="ctr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800" dirty="0"/>
              <a:t>Развитие </a:t>
            </a:r>
            <a:r>
              <a:rPr lang="ru-RU" sz="1800" dirty="0" err="1"/>
              <a:t>остеоартроза</a:t>
            </a:r>
            <a:r>
              <a:rPr lang="ru-RU" sz="1800" dirty="0"/>
              <a:t> у животных с генетически детерминированным предрасположением к данной патологии (использование чистых линий </a:t>
            </a:r>
            <a:r>
              <a:rPr lang="ru-RU" sz="1800" dirty="0" smtClean="0"/>
              <a:t>);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/>
              <a:t>Хирургические </a:t>
            </a:r>
            <a:r>
              <a:rPr lang="ru-RU" sz="1800" dirty="0"/>
              <a:t>(оперативные) манипуляции</a:t>
            </a:r>
            <a:r>
              <a:rPr lang="ru-RU" sz="18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Внутрисуставное введение химических соединений и травмирующих </a:t>
            </a:r>
            <a:r>
              <a:rPr lang="ru-RU" sz="1800" dirty="0" smtClean="0"/>
              <a:t>агентов</a:t>
            </a:r>
            <a:r>
              <a:rPr lang="ru-RU" sz="1800" dirty="0"/>
              <a:t>.</a:t>
            </a:r>
            <a:endParaRPr lang="ru-RU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ru-RU" sz="1800" dirty="0"/>
          </a:p>
          <a:p>
            <a:pPr algn="just">
              <a:lnSpc>
                <a:spcPct val="150000"/>
              </a:lnSpc>
            </a:pPr>
            <a:endParaRPr lang="ru-RU" sz="1800" dirty="0"/>
          </a:p>
          <a:p>
            <a:pPr algn="just">
              <a:lnSpc>
                <a:spcPct val="150000"/>
              </a:lnSpc>
            </a:pPr>
            <a:endParaRPr lang="ru-RU" sz="1800" dirty="0" smtClean="0"/>
          </a:p>
          <a:p>
            <a:pPr algn="just">
              <a:lnSpc>
                <a:spcPct val="150000"/>
              </a:lnSpc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4968552" cy="321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4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3985"/>
            <a:ext cx="1763688" cy="2501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2826" y="3889142"/>
            <a:ext cx="2557246" cy="1866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8578" y="3895693"/>
            <a:ext cx="2581799" cy="1797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43984"/>
            <a:ext cx="1800200" cy="2500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63210" y="603730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19290" y="605351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605158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52320" y="605351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4)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516" y="-99392"/>
            <a:ext cx="8424936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/>
              <a:t>Хирургические методы формирования </a:t>
            </a:r>
            <a:r>
              <a:rPr lang="ru-RU" b="1" dirty="0" err="1" smtClean="0"/>
              <a:t>остеоартроза</a:t>
            </a:r>
            <a:r>
              <a:rPr lang="ru-RU" b="1" dirty="0" smtClean="0"/>
              <a:t>:</a:t>
            </a:r>
            <a:endParaRPr lang="ru-RU" b="1" dirty="0"/>
          </a:p>
          <a:p>
            <a:pPr algn="just">
              <a:lnSpc>
                <a:spcPct val="150000"/>
              </a:lnSpc>
            </a:pPr>
            <a:r>
              <a:rPr lang="ru-RU" sz="1800" dirty="0" smtClean="0"/>
              <a:t>Резекция </a:t>
            </a:r>
            <a:r>
              <a:rPr lang="ru-RU" sz="1800" dirty="0"/>
              <a:t>мыщелка бедренной кости у животных;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/>
              <a:t>Создание </a:t>
            </a:r>
            <a:r>
              <a:rPr lang="ru-RU" sz="1800" dirty="0"/>
              <a:t>дефектов на поверхности сустава</a:t>
            </a:r>
            <a:r>
              <a:rPr lang="ru-RU" sz="18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/>
              <a:t>Повреждение </a:t>
            </a:r>
            <a:r>
              <a:rPr lang="ru-RU" sz="1800" dirty="0"/>
              <a:t>связочного аппарата</a:t>
            </a:r>
            <a:r>
              <a:rPr lang="ru-RU" sz="18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/>
              <a:t>Полное </a:t>
            </a:r>
            <a:r>
              <a:rPr lang="ru-RU" sz="1800" dirty="0"/>
              <a:t>рассечение или резекция мениска.</a:t>
            </a:r>
          </a:p>
          <a:p>
            <a:pPr algn="just">
              <a:lnSpc>
                <a:spcPct val="150000"/>
              </a:lnSpc>
            </a:pPr>
            <a:endParaRPr lang="ru-RU" sz="1800" dirty="0"/>
          </a:p>
          <a:p>
            <a:pPr marL="0" indent="0" algn="just">
              <a:lnSpc>
                <a:spcPct val="150000"/>
              </a:lnSpc>
              <a:buNone/>
            </a:pPr>
            <a:endParaRPr lang="ru-RU" sz="1800" dirty="0"/>
          </a:p>
          <a:p>
            <a:pPr algn="just">
              <a:lnSpc>
                <a:spcPct val="150000"/>
              </a:lnSpc>
            </a:pPr>
            <a:endParaRPr lang="ru-RU" sz="1800" dirty="0"/>
          </a:p>
          <a:p>
            <a:pPr algn="just">
              <a:lnSpc>
                <a:spcPct val="150000"/>
              </a:lnSpc>
            </a:pPr>
            <a:endParaRPr lang="ru-RU" sz="1800" dirty="0" smtClean="0"/>
          </a:p>
          <a:p>
            <a:pPr algn="just">
              <a:lnSpc>
                <a:spcPct val="15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984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Повреждение связочного </a:t>
            </a:r>
            <a:r>
              <a:rPr lang="ru-RU" sz="2400" b="1" dirty="0" smtClean="0"/>
              <a:t>аппарата: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1" y="4279995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Схематичное изображение области моделирования ОА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555639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Пересечение передней</a:t>
            </a:r>
          </a:p>
          <a:p>
            <a:pPr algn="ctr"/>
            <a:r>
              <a:rPr lang="ru-RU" dirty="0" smtClean="0"/>
              <a:t> крестообразной связки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3469150" cy="385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3930"/>
            <a:ext cx="4824536" cy="334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3347864" y="25486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635896" y="2794511"/>
            <a:ext cx="648579" cy="5295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3962"/>
            <a:ext cx="849694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Этапы моделирования:</a:t>
            </a:r>
            <a:endParaRPr lang="ru-RU" b="1" dirty="0"/>
          </a:p>
          <a:p>
            <a:pPr algn="ctr">
              <a:lnSpc>
                <a:spcPct val="150000"/>
              </a:lnSpc>
            </a:pPr>
            <a:r>
              <a:rPr lang="ru-RU" sz="1400" dirty="0" smtClean="0"/>
              <a:t>Эксперимент выполнен на 21 белой не линейной крысе. Все манипуляции проводились под общим наркозом комбинации препаратов </a:t>
            </a:r>
            <a:r>
              <a:rPr lang="ru-RU" sz="1400" dirty="0" err="1" smtClean="0"/>
              <a:t>Золетила</a:t>
            </a:r>
            <a:r>
              <a:rPr lang="ru-RU" sz="1400" dirty="0" smtClean="0"/>
              <a:t> </a:t>
            </a:r>
            <a:r>
              <a:rPr lang="ru-RU" sz="1400" dirty="0"/>
              <a:t>(«</a:t>
            </a:r>
            <a:r>
              <a:rPr lang="ru-RU" sz="1400" dirty="0" err="1"/>
              <a:t>Virbac</a:t>
            </a:r>
            <a:r>
              <a:rPr lang="ru-RU" sz="1400" dirty="0"/>
              <a:t> </a:t>
            </a:r>
            <a:r>
              <a:rPr lang="ru-RU" sz="1400" dirty="0" err="1"/>
              <a:t>Sante</a:t>
            </a:r>
            <a:r>
              <a:rPr lang="ru-RU" sz="1400" dirty="0"/>
              <a:t> </a:t>
            </a:r>
            <a:r>
              <a:rPr lang="ru-RU" sz="1400" dirty="0" err="1"/>
              <a:t>Animale</a:t>
            </a:r>
            <a:r>
              <a:rPr lang="ru-RU" sz="1400" dirty="0"/>
              <a:t>», Франция) в дозе 0,1 мл/кг и </a:t>
            </a:r>
            <a:r>
              <a:rPr lang="ru-RU" sz="1400" dirty="0" err="1" smtClean="0"/>
              <a:t>Ксилазина</a:t>
            </a:r>
            <a:r>
              <a:rPr lang="ru-RU" sz="1400" dirty="0" smtClean="0"/>
              <a:t> </a:t>
            </a:r>
            <a:r>
              <a:rPr lang="ru-RU" sz="1400" dirty="0"/>
              <a:t>(«</a:t>
            </a:r>
            <a:r>
              <a:rPr lang="ru-RU" sz="1400" dirty="0" err="1"/>
              <a:t>Interchemie</a:t>
            </a:r>
            <a:r>
              <a:rPr lang="ru-RU" sz="1400" dirty="0"/>
              <a:t>», Нидерланды) в дозе 10 мг/кг. </a:t>
            </a:r>
            <a:endParaRPr lang="ru-RU" sz="1400" dirty="0" smtClean="0"/>
          </a:p>
          <a:p>
            <a:endParaRPr lang="ru-RU" dirty="0" smtClean="0"/>
          </a:p>
          <a:p>
            <a:pPr marL="342900" indent="-342900">
              <a:buAutoNum type="arabicParenR"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5" y="1853818"/>
            <a:ext cx="254758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04" y="1853818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20" y="1853818"/>
            <a:ext cx="260849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r="10739"/>
          <a:stretch/>
        </p:blipFill>
        <p:spPr>
          <a:xfrm>
            <a:off x="5966750" y="4089444"/>
            <a:ext cx="2424632" cy="185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84" y="408944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7315" y="3515318"/>
            <a:ext cx="2560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Подготовка операционного поля</a:t>
            </a:r>
            <a:r>
              <a:rPr lang="ru-RU" sz="12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7786" y="3515318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Разрез кожи: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51619" y="5805062"/>
            <a:ext cx="216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Послойное </a:t>
            </a:r>
            <a:r>
              <a:rPr lang="ru-RU" sz="1200" dirty="0" err="1" smtClean="0"/>
              <a:t>ушивание</a:t>
            </a:r>
            <a:r>
              <a:rPr lang="ru-RU" sz="1200" dirty="0" smtClean="0"/>
              <a:t> раны: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80196" y="5805062"/>
            <a:ext cx="2997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Тест на </a:t>
            </a:r>
            <a:r>
              <a:rPr lang="ru-RU" sz="1200" dirty="0" smtClean="0"/>
              <a:t>нестабильность сустава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" y="4089444"/>
            <a:ext cx="246447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555337" y="3515318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Капсулотомия</a:t>
            </a:r>
            <a:r>
              <a:rPr lang="ru-RU" sz="1200" dirty="0" smtClean="0"/>
              <a:t>: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674" y="5805062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Пересечение передней</a:t>
            </a:r>
          </a:p>
          <a:p>
            <a:pPr algn="ctr"/>
            <a:r>
              <a:rPr lang="ru-RU" sz="1200" dirty="0" smtClean="0"/>
              <a:t> крестообразной связки: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458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2408</TotalTime>
  <Words>1283</Words>
  <Application>Microsoft Office PowerPoint</Application>
  <PresentationFormat>Экран (4:3)</PresentationFormat>
  <Paragraphs>150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Book Antiqua</vt:lpstr>
      <vt:lpstr>Calibri</vt:lpstr>
      <vt:lpstr>Times New Roman</vt:lpstr>
      <vt:lpstr>Wingdings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диагностики глубокой имплантат-ассоциированной инфекции коленного сустава. (Обзор)</dc:title>
  <dc:creator>USER</dc:creator>
  <cp:lastModifiedBy>User145</cp:lastModifiedBy>
  <cp:revision>240</cp:revision>
  <cp:lastPrinted>2020-02-03T11:03:10Z</cp:lastPrinted>
  <dcterms:created xsi:type="dcterms:W3CDTF">2019-02-26T15:05:30Z</dcterms:created>
  <dcterms:modified xsi:type="dcterms:W3CDTF">2020-02-03T12:09:00Z</dcterms:modified>
</cp:coreProperties>
</file>