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80" r:id="rId5"/>
    <p:sldId id="273" r:id="rId6"/>
    <p:sldId id="275" r:id="rId7"/>
    <p:sldId id="283" r:id="rId8"/>
    <p:sldId id="266" r:id="rId9"/>
    <p:sldId id="281" r:id="rId10"/>
    <p:sldId id="284" r:id="rId11"/>
    <p:sldId id="285" r:id="rId12"/>
    <p:sldId id="282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0914" autoAdjust="0"/>
  </p:normalViewPr>
  <p:slideViewPr>
    <p:cSldViewPr>
      <p:cViewPr varScale="1">
        <p:scale>
          <a:sx n="106" d="100"/>
          <a:sy n="106" d="100"/>
        </p:scale>
        <p:origin x="17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863F7-1495-4FAD-BF7A-595432A550EF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41E20-1A50-44B4-A0D5-D0222A1B0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9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6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 algn="l">
              <a:buNone/>
            </a:pPr>
            <a:r>
              <a:rPr lang="ru-RU" sz="1200" dirty="0" smtClean="0"/>
              <a:t>Цель исследования:</a:t>
            </a:r>
            <a:r>
              <a:rPr lang="ru-RU" sz="1200" baseline="0" dirty="0" smtClean="0"/>
              <a:t> </a:t>
            </a:r>
            <a:r>
              <a:rPr lang="ru-RU" dirty="0" smtClean="0"/>
              <a:t>Изучить особенности развития посттравматического </a:t>
            </a:r>
            <a:r>
              <a:rPr lang="ru-RU" dirty="0" err="1" smtClean="0"/>
              <a:t>остеоартроза</a:t>
            </a:r>
            <a:r>
              <a:rPr lang="ru-RU" dirty="0" smtClean="0"/>
              <a:t> у лабораторных животных в эксперименте.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7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9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5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8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9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6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9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50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1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5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6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4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3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5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8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ibrary.ru/contents.asp?id=32932946&amp;selid=975207" TargetMode="External"/><Relationship Id="rId3" Type="http://schemas.openxmlformats.org/officeDocument/2006/relationships/hyperlink" Target="https://link.springer.com/article/10.1007/s002230001108#auth-2" TargetMode="External"/><Relationship Id="rId7" Type="http://schemas.openxmlformats.org/officeDocument/2006/relationships/hyperlink" Target="https://www.elibrary.ru/contents.asp?id=32932946" TargetMode="External"/><Relationship Id="rId2" Type="http://schemas.openxmlformats.org/officeDocument/2006/relationships/hyperlink" Target="https://link.springer.com/article/10.1007/s002230001108#auth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article/10.1007/s002230001108#auth-5" TargetMode="External"/><Relationship Id="rId5" Type="http://schemas.openxmlformats.org/officeDocument/2006/relationships/hyperlink" Target="https://link.springer.com/article/10.1007/s002230001108#auth-4" TargetMode="External"/><Relationship Id="rId4" Type="http://schemas.openxmlformats.org/officeDocument/2006/relationships/hyperlink" Target="https://link.springer.com/article/10.1007/s002230001108#auth-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500" y="4869160"/>
            <a:ext cx="5302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indent="0">
              <a:buNone/>
            </a:pPr>
            <a:r>
              <a:rPr lang="ru-RU" i="1" dirty="0" smtClean="0"/>
              <a:t>Аспирант</a:t>
            </a:r>
            <a:r>
              <a:rPr lang="ru-RU" i="1" dirty="0"/>
              <a:t>: Зубавленко Роман </a:t>
            </a:r>
            <a:r>
              <a:rPr lang="ru-RU" i="1" dirty="0" smtClean="0"/>
              <a:t>Андреевич</a:t>
            </a:r>
            <a:endParaRPr lang="ru-RU" i="1" dirty="0"/>
          </a:p>
          <a:p>
            <a:pPr marL="137160" indent="0">
              <a:buNone/>
            </a:pPr>
            <a:r>
              <a:rPr lang="ru-RU" i="1" dirty="0"/>
              <a:t>Научный руководитель: д.м.н. Ульянов В.Ю</a:t>
            </a:r>
            <a:r>
              <a:rPr lang="ru-RU" i="1" dirty="0" smtClean="0"/>
              <a:t>.</a:t>
            </a:r>
            <a:endParaRPr lang="ru-RU" i="1" dirty="0"/>
          </a:p>
          <a:p>
            <a:pPr marL="137160" indent="0">
              <a:buNone/>
            </a:pPr>
            <a:r>
              <a:rPr lang="ru-RU" i="1" dirty="0"/>
              <a:t>Научный консультант: д.б.н. Белова С.В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32655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757738" algn="l"/>
              </a:tabLst>
            </a:pPr>
            <a:r>
              <a:rPr lang="ru-RU" i="1" dirty="0"/>
              <a:t>ФГБОУ ВО Саратовский ГМУ им. В.И. Разумовского </a:t>
            </a:r>
            <a:endParaRPr lang="ru-RU" i="1" dirty="0" smtClean="0"/>
          </a:p>
          <a:p>
            <a:pPr algn="ctr">
              <a:tabLst>
                <a:tab pos="4757738" algn="l"/>
              </a:tabLst>
            </a:pPr>
            <a:r>
              <a:rPr lang="ru-RU" i="1" dirty="0" smtClean="0"/>
              <a:t>Минздрава России.</a:t>
            </a:r>
          </a:p>
          <a:p>
            <a:pPr algn="ctr">
              <a:tabLst>
                <a:tab pos="4757738" algn="l"/>
              </a:tabLst>
            </a:pPr>
            <a:r>
              <a:rPr lang="ru-RU" i="1" dirty="0" smtClean="0"/>
              <a:t>Кафедра травматологии </a:t>
            </a:r>
            <a:r>
              <a:rPr lang="ru-RU" i="1" dirty="0"/>
              <a:t>и </a:t>
            </a:r>
            <a:r>
              <a:rPr lang="ru-RU" i="1" dirty="0" smtClean="0"/>
              <a:t>ортопедии.</a:t>
            </a:r>
            <a:endParaRPr lang="ru-RU" i="1" dirty="0"/>
          </a:p>
          <a:p>
            <a:pPr algn="ctr">
              <a:tabLst>
                <a:tab pos="4757738" algn="l"/>
              </a:tabLst>
            </a:pPr>
            <a:endParaRPr lang="ru-RU" i="1" dirty="0" smtClean="0"/>
          </a:p>
          <a:p>
            <a:pPr algn="ctr"/>
            <a:endParaRPr lang="ru-RU" i="1" dirty="0"/>
          </a:p>
          <a:p>
            <a:pPr algn="ctr"/>
            <a:endParaRPr lang="ru-RU" i="1" dirty="0" smtClean="0"/>
          </a:p>
          <a:p>
            <a:pPr algn="ctr"/>
            <a:endParaRPr lang="ru-RU" sz="2400" i="1" dirty="0"/>
          </a:p>
          <a:p>
            <a:pPr algn="ctr"/>
            <a:r>
              <a:rPr lang="ru-RU" sz="2400" b="1" dirty="0"/>
              <a:t>МЕТАБОЛИЧЕСКИЕ ИЗМЕНЕНИЯ ХРЯЩЕВОЙ И КОСТНОЙ ТКАНЕЙ ПРИ ТРАВМАТИЧЕСКОМ ОСТЕОАРТРОЗЕ КОЛЕННОГО СУСТАВА </a:t>
            </a:r>
            <a:r>
              <a:rPr lang="ru-RU" sz="2400" b="1" dirty="0" smtClean="0"/>
              <a:t>В ЭКСПЕРИМЕНТЕ</a:t>
            </a:r>
          </a:p>
          <a:p>
            <a:r>
              <a:rPr lang="ru-RU" sz="2800" dirty="0"/>
              <a:t> </a:t>
            </a:r>
          </a:p>
          <a:p>
            <a:pPr algn="ctr"/>
            <a:endParaRPr lang="ru-RU" sz="2800" i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03" y="332656"/>
            <a:ext cx="1252608" cy="8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424936" cy="5688632"/>
          </a:xfrm>
        </p:spPr>
        <p:txBody>
          <a:bodyPr>
            <a:normAutofit lnSpcReduction="10000"/>
          </a:bodyPr>
          <a:lstStyle/>
          <a:p>
            <a:pPr marL="34290" lv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3429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4290" lv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Имеются </a:t>
            </a:r>
            <a:r>
              <a:rPr lang="ru-RU" dirty="0">
                <a:solidFill>
                  <a:schemeClr val="tx1"/>
                </a:solidFill>
              </a:rPr>
              <a:t>экспериментальные данные сходные с нашими, где возрастание уровня </a:t>
            </a:r>
            <a:r>
              <a:rPr lang="ru-RU" dirty="0">
                <a:solidFill>
                  <a:schemeClr val="tx1"/>
                </a:solidFill>
              </a:rPr>
              <a:t>ОС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сыворотке крови у животных с моделью </a:t>
            </a:r>
            <a:r>
              <a:rPr lang="ru-RU" dirty="0" err="1">
                <a:solidFill>
                  <a:schemeClr val="tx1"/>
                </a:solidFill>
              </a:rPr>
              <a:t>постравматического</a:t>
            </a:r>
            <a:r>
              <a:rPr lang="ru-RU" dirty="0">
                <a:solidFill>
                  <a:schemeClr val="tx1"/>
                </a:solidFill>
              </a:rPr>
              <a:t> ОА происходит в результате деградации суставного хряща и </a:t>
            </a:r>
            <a:r>
              <a:rPr lang="ru-RU" dirty="0" err="1">
                <a:solidFill>
                  <a:schemeClr val="tx1"/>
                </a:solidFill>
              </a:rPr>
              <a:t>ремоделировании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субхондральной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кости. ОС </a:t>
            </a:r>
            <a:r>
              <a:rPr lang="ru-RU" dirty="0">
                <a:solidFill>
                  <a:schemeClr val="tx1"/>
                </a:solidFill>
              </a:rPr>
              <a:t>является маркером зрелых остеобластов, иногда обнаруживается в </a:t>
            </a:r>
            <a:r>
              <a:rPr lang="ru-RU" dirty="0" err="1">
                <a:solidFill>
                  <a:schemeClr val="tx1"/>
                </a:solidFill>
              </a:rPr>
              <a:t>постгипертрофических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хондроцитах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эпифизарной</a:t>
            </a:r>
            <a:r>
              <a:rPr lang="ru-RU" dirty="0">
                <a:solidFill>
                  <a:schemeClr val="tx1"/>
                </a:solidFill>
              </a:rPr>
              <a:t> ростовой пластинки, а не в </a:t>
            </a:r>
            <a:r>
              <a:rPr lang="ru-RU" dirty="0" err="1">
                <a:solidFill>
                  <a:schemeClr val="tx1"/>
                </a:solidFill>
              </a:rPr>
              <a:t>хондроцитах</a:t>
            </a:r>
            <a:r>
              <a:rPr lang="ru-RU" dirty="0">
                <a:solidFill>
                  <a:schemeClr val="tx1"/>
                </a:solidFill>
              </a:rPr>
              <a:t> зоны покоя или хрящевой ткани взрослого </a:t>
            </a:r>
            <a:r>
              <a:rPr lang="ru-RU" dirty="0" smtClean="0">
                <a:solidFill>
                  <a:schemeClr val="tx1"/>
                </a:solidFill>
              </a:rPr>
              <a:t>человека.</a:t>
            </a:r>
          </a:p>
          <a:p>
            <a:pPr marL="34290" lvl="0" indent="0" algn="just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" lv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" lvl="0" indent="0" algn="just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34290" lv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4290" lvl="0" indent="0" algn="just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Кабалык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БИОМАРКЕРЫ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УЧАСТНИКИ РЕМОДЕЛИРОВАНИЯ СУБХОНДРАЛЬНОЙ КОСТИ ПРИ ОСТЕОАРТРОЗЕ / Тихоокеанский медицинский журнал. 2017. № 1 (67). С.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36-41. </a:t>
            </a:r>
          </a:p>
          <a:p>
            <a:pPr marL="34290" lvl="0" indent="0" algn="just">
              <a:lnSpc>
                <a:spcPct val="1000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Pullig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Weseloh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D.-L.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Ronneberger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S.-M.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Käkönen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&amp;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Swoboda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Chondrocyte Differentiation in Human Osteoarthritis: Expression of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Osteocalcin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Normal and Osteoarthritic Cartilage and Bone/ </a:t>
            </a:r>
            <a:r>
              <a:rPr lang="en-US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Calcified Tissue International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2000.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67. </a:t>
            </a:r>
            <a:r>
              <a:rPr lang="en-US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№ 3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0230-0240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33670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 результате механической </a:t>
            </a:r>
            <a:r>
              <a:rPr lang="ru-RU" dirty="0" err="1">
                <a:solidFill>
                  <a:schemeClr val="tx1"/>
                </a:solidFill>
              </a:rPr>
              <a:t>компресии</a:t>
            </a:r>
            <a:r>
              <a:rPr lang="ru-RU" dirty="0">
                <a:solidFill>
                  <a:schemeClr val="tx1"/>
                </a:solidFill>
              </a:rPr>
              <a:t> остеобластов </a:t>
            </a:r>
            <a:r>
              <a:rPr lang="ru-RU" dirty="0" err="1">
                <a:solidFill>
                  <a:schemeClr val="tx1"/>
                </a:solidFill>
              </a:rPr>
              <a:t>субхондральной</a:t>
            </a:r>
            <a:r>
              <a:rPr lang="ru-RU" dirty="0">
                <a:solidFill>
                  <a:schemeClr val="tx1"/>
                </a:solidFill>
              </a:rPr>
              <a:t> кости снижается уровень </a:t>
            </a:r>
            <a:r>
              <a:rPr lang="ru-RU" dirty="0">
                <a:solidFill>
                  <a:schemeClr val="tx1"/>
                </a:solidFill>
              </a:rPr>
              <a:t>OPG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>
                <a:solidFill>
                  <a:schemeClr val="tx1"/>
                </a:solidFill>
              </a:rPr>
              <a:t>что приводит к повреждению как </a:t>
            </a:r>
            <a:r>
              <a:rPr lang="ru-RU" dirty="0" err="1">
                <a:solidFill>
                  <a:schemeClr val="tx1"/>
                </a:solidFill>
              </a:rPr>
              <a:t>субхондральной</a:t>
            </a:r>
            <a:r>
              <a:rPr lang="ru-RU" dirty="0">
                <a:solidFill>
                  <a:schemeClr val="tx1"/>
                </a:solidFill>
              </a:rPr>
              <a:t> кости, так и хряща, </a:t>
            </a:r>
            <a:r>
              <a:rPr lang="ru-RU" dirty="0" err="1">
                <a:solidFill>
                  <a:schemeClr val="tx1"/>
                </a:solidFill>
              </a:rPr>
              <a:t>хондроциты</a:t>
            </a:r>
            <a:r>
              <a:rPr lang="ru-RU" dirty="0">
                <a:solidFill>
                  <a:schemeClr val="tx1"/>
                </a:solidFill>
              </a:rPr>
              <a:t> которого также </a:t>
            </a:r>
            <a:r>
              <a:rPr lang="ru-RU" dirty="0" err="1">
                <a:solidFill>
                  <a:schemeClr val="tx1"/>
                </a:solidFill>
              </a:rPr>
              <a:t>экспрессируют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OPG.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SOST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ингибитор </a:t>
            </a:r>
            <a:r>
              <a:rPr lang="ru-RU" dirty="0" err="1">
                <a:solidFill>
                  <a:schemeClr val="tx1"/>
                </a:solidFill>
              </a:rPr>
              <a:t>Wnt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эндогенный ингибитор канонического </a:t>
            </a:r>
            <a:r>
              <a:rPr lang="ru-RU" dirty="0" err="1">
                <a:solidFill>
                  <a:schemeClr val="tx1"/>
                </a:solidFill>
              </a:rPr>
              <a:t>Wnt</a:t>
            </a:r>
            <a:r>
              <a:rPr lang="ru-RU" dirty="0">
                <a:solidFill>
                  <a:schemeClr val="tx1"/>
                </a:solidFill>
              </a:rPr>
              <a:t>/β-</a:t>
            </a:r>
            <a:r>
              <a:rPr lang="ru-RU" dirty="0" err="1">
                <a:solidFill>
                  <a:schemeClr val="tx1"/>
                </a:solidFill>
              </a:rPr>
              <a:t>катенин</a:t>
            </a:r>
            <a:r>
              <a:rPr lang="ru-RU" dirty="0">
                <a:solidFill>
                  <a:schemeClr val="tx1"/>
                </a:solidFill>
              </a:rPr>
              <a:t>-сигнального пути), регулирующий </a:t>
            </a:r>
            <a:r>
              <a:rPr lang="ru-RU" dirty="0" err="1">
                <a:solidFill>
                  <a:schemeClr val="tx1"/>
                </a:solidFill>
              </a:rPr>
              <a:t>остеобластогенез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экспрессируется</a:t>
            </a:r>
            <a:r>
              <a:rPr lang="ru-RU" dirty="0">
                <a:solidFill>
                  <a:schemeClr val="tx1"/>
                </a:solidFill>
              </a:rPr>
              <a:t> в остеоцитах и ​​гипертрофических </a:t>
            </a:r>
            <a:r>
              <a:rPr lang="ru-RU" dirty="0" err="1">
                <a:solidFill>
                  <a:schemeClr val="tx1"/>
                </a:solidFill>
              </a:rPr>
              <a:t>хондроцитах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может играть регуляторную роль в патогенезе </a:t>
            </a:r>
            <a:r>
              <a:rPr lang="ru-RU" dirty="0" smtClean="0">
                <a:solidFill>
                  <a:schemeClr val="tx1"/>
                </a:solidFill>
              </a:rPr>
              <a:t>ОА.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Известно, что FGF играет значимую роль в росте и развитии </a:t>
            </a:r>
            <a:r>
              <a:rPr lang="ru-RU" dirty="0" smtClean="0">
                <a:solidFill>
                  <a:schemeClr val="tx1"/>
                </a:solidFill>
              </a:rPr>
              <a:t>скелета, </a:t>
            </a:r>
            <a:r>
              <a:rPr lang="ru-RU" dirty="0">
                <a:solidFill>
                  <a:schemeClr val="tx1"/>
                </a:solidFill>
              </a:rPr>
              <a:t>передавая свои сигналы через связывание и активацию одного из четырех FGF </a:t>
            </a:r>
            <a:r>
              <a:rPr lang="ru-RU" dirty="0" smtClean="0">
                <a:solidFill>
                  <a:schemeClr val="tx1"/>
                </a:solidFill>
              </a:rPr>
              <a:t>-рецептора </a:t>
            </a:r>
            <a:r>
              <a:rPr lang="ru-RU" dirty="0" err="1" smtClean="0">
                <a:solidFill>
                  <a:schemeClr val="tx1"/>
                </a:solidFill>
              </a:rPr>
              <a:t>тирозинкиназ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marL="34290" lvl="0" indent="0" algn="just">
              <a:buNone/>
            </a:pPr>
            <a:r>
              <a:rPr lang="en-US" sz="1400" dirty="0">
                <a:solidFill>
                  <a:schemeClr val="tx1"/>
                </a:solidFill>
              </a:rPr>
              <a:t>Lin Chen, </a:t>
            </a:r>
            <a:r>
              <a:rPr lang="en-US" sz="1400" dirty="0" err="1">
                <a:solidFill>
                  <a:schemeClr val="tx1"/>
                </a:solidFill>
              </a:rPr>
              <a:t>Yangli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Xie</a:t>
            </a:r>
            <a:r>
              <a:rPr lang="en-US" sz="1400" dirty="0">
                <a:solidFill>
                  <a:schemeClr val="tx1"/>
                </a:solidFill>
              </a:rPr>
              <a:t>, </a:t>
            </a:r>
            <a:r>
              <a:rPr lang="en-US" sz="1400" dirty="0" err="1">
                <a:solidFill>
                  <a:schemeClr val="tx1"/>
                </a:solidFill>
              </a:rPr>
              <a:t>Meng</a:t>
            </a:r>
            <a:r>
              <a:rPr lang="en-US" sz="1400" dirty="0">
                <a:solidFill>
                  <a:schemeClr val="tx1"/>
                </a:solidFill>
              </a:rPr>
              <a:t> Xu and </a:t>
            </a:r>
            <a:r>
              <a:rPr lang="en-US" sz="1400" dirty="0" err="1">
                <a:solidFill>
                  <a:schemeClr val="tx1"/>
                </a:solidFill>
              </a:rPr>
              <a:t>Hangang</a:t>
            </a:r>
            <a:r>
              <a:rPr lang="en-US" sz="1400" dirty="0">
                <a:solidFill>
                  <a:schemeClr val="tx1"/>
                </a:solidFill>
              </a:rPr>
              <a:t> Chen, FGF Signaling in Cartilage Development and Disease, Reference Module in Biomedical Sciences, 10.1016/B978-0-12-801238-3.11186-9, (2020).</a:t>
            </a:r>
            <a:endParaRPr lang="ru-RU" sz="1400" dirty="0">
              <a:solidFill>
                <a:schemeClr val="tx1"/>
              </a:solidFill>
            </a:endParaRPr>
          </a:p>
          <a:p>
            <a:pPr marL="34290" lvl="0" indent="0" algn="just">
              <a:buNone/>
            </a:pPr>
            <a:r>
              <a:rPr lang="en-US" sz="1400" dirty="0" err="1">
                <a:solidFill>
                  <a:schemeClr val="tx1"/>
                </a:solidFill>
              </a:rPr>
              <a:t>Liping</a:t>
            </a:r>
            <a:r>
              <a:rPr lang="en-US" sz="1400" dirty="0">
                <a:solidFill>
                  <a:schemeClr val="tx1"/>
                </a:solidFill>
              </a:rPr>
              <a:t> Xiao, </a:t>
            </a:r>
            <a:r>
              <a:rPr lang="en-US" sz="1400" dirty="0" err="1">
                <a:solidFill>
                  <a:schemeClr val="tx1"/>
                </a:solidFill>
              </a:rPr>
              <a:t>Donyell</a:t>
            </a:r>
            <a:r>
              <a:rPr lang="en-US" sz="1400" dirty="0">
                <a:solidFill>
                  <a:schemeClr val="tx1"/>
                </a:solidFill>
              </a:rPr>
              <a:t> Williams and </a:t>
            </a:r>
            <a:r>
              <a:rPr lang="en-US" sz="1400" dirty="0" err="1">
                <a:solidFill>
                  <a:schemeClr val="tx1"/>
                </a:solidFill>
              </a:rPr>
              <a:t>Marja</a:t>
            </a:r>
            <a:r>
              <a:rPr lang="en-US" sz="1400" dirty="0">
                <a:solidFill>
                  <a:schemeClr val="tx1"/>
                </a:solidFill>
              </a:rPr>
              <a:t> M Hurley, Inhibition of FGFR Signaling Partially Rescues Osteoarthritis in Mice Overexpressing High Molecular Weight FGF2 Isoforms, </a:t>
            </a:r>
            <a:r>
              <a:rPr lang="en-US" sz="1400" i="1" dirty="0">
                <a:solidFill>
                  <a:schemeClr val="tx1"/>
                </a:solidFill>
              </a:rPr>
              <a:t>Endocrinology</a:t>
            </a:r>
            <a:r>
              <a:rPr lang="en-US" sz="1400" dirty="0">
                <a:solidFill>
                  <a:schemeClr val="tx1"/>
                </a:solidFill>
              </a:rPr>
              <a:t>, 10.1210/</a:t>
            </a:r>
            <a:r>
              <a:rPr lang="en-US" sz="1400" dirty="0" err="1">
                <a:solidFill>
                  <a:schemeClr val="tx1"/>
                </a:solidFill>
              </a:rPr>
              <a:t>endocr</a:t>
            </a:r>
            <a:r>
              <a:rPr lang="en-US" sz="1400" dirty="0">
                <a:solidFill>
                  <a:schemeClr val="tx1"/>
                </a:solidFill>
              </a:rPr>
              <a:t>/bqz016, 161, 1, (2020).</a:t>
            </a:r>
            <a:endParaRPr lang="ru-RU" sz="1400" dirty="0">
              <a:solidFill>
                <a:schemeClr val="tx1"/>
              </a:solidFill>
            </a:endParaRPr>
          </a:p>
          <a:p>
            <a:pPr marL="34290" lvl="0" indent="0" algn="just">
              <a:buNone/>
            </a:pPr>
            <a:r>
              <a:rPr lang="en-US" sz="1400" dirty="0" err="1">
                <a:solidFill>
                  <a:schemeClr val="tx1"/>
                </a:solidFill>
              </a:rPr>
              <a:t>Richette</a:t>
            </a:r>
            <a:r>
              <a:rPr lang="en-US" sz="1400" dirty="0">
                <a:solidFill>
                  <a:schemeClr val="tx1"/>
                </a:solidFill>
              </a:rPr>
              <a:t> P., Funk-Brentano T. (2010) What is New on Osteoarthritis Front? Eur. Musculoskeletal Rev., 5(2): 8–10.; Walsh N.C., </a:t>
            </a:r>
            <a:r>
              <a:rPr lang="en-US" sz="1400" dirty="0" err="1">
                <a:solidFill>
                  <a:schemeClr val="tx1"/>
                </a:solidFill>
              </a:rPr>
              <a:t>Gravallese</a:t>
            </a:r>
            <a:r>
              <a:rPr lang="en-US" sz="1400" dirty="0">
                <a:solidFill>
                  <a:schemeClr val="tx1"/>
                </a:solidFill>
              </a:rPr>
              <a:t> E.M. (2010) Bone remodeling in rheumatic disease: a question of balance. </a:t>
            </a:r>
            <a:r>
              <a:rPr lang="ru-RU" sz="1400" dirty="0" err="1">
                <a:solidFill>
                  <a:schemeClr val="tx1"/>
                </a:solidFill>
              </a:rPr>
              <a:t>Immunol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Rew</a:t>
            </a:r>
            <a:r>
              <a:rPr lang="ru-RU" sz="1400" dirty="0">
                <a:solidFill>
                  <a:schemeClr val="tx1"/>
                </a:solidFill>
              </a:rPr>
              <a:t>., 233(1): 301–312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" lvl="0" indent="0" algn="just">
              <a:buNone/>
            </a:pPr>
            <a:r>
              <a:rPr lang="en-US" sz="1400" dirty="0">
                <a:solidFill>
                  <a:schemeClr val="tx1"/>
                </a:solidFill>
              </a:rPr>
              <a:t>van </a:t>
            </a:r>
            <a:r>
              <a:rPr lang="en-US" sz="1400" dirty="0" err="1">
                <a:solidFill>
                  <a:schemeClr val="tx1"/>
                </a:solidFill>
              </a:rPr>
              <a:t>Bezooijen</a:t>
            </a:r>
            <a:r>
              <a:rPr lang="en-US" sz="1400" dirty="0">
                <a:solidFill>
                  <a:schemeClr val="tx1"/>
                </a:solidFill>
              </a:rPr>
              <a:t> RL, </a:t>
            </a:r>
            <a:r>
              <a:rPr lang="en-US" sz="1400" dirty="0" err="1">
                <a:solidFill>
                  <a:schemeClr val="tx1"/>
                </a:solidFill>
              </a:rPr>
              <a:t>Bronckers</a:t>
            </a:r>
            <a:r>
              <a:rPr lang="en-US" sz="1400" dirty="0">
                <a:solidFill>
                  <a:schemeClr val="tx1"/>
                </a:solidFill>
              </a:rPr>
              <a:t> AL, </a:t>
            </a:r>
            <a:r>
              <a:rPr lang="en-US" sz="1400" dirty="0" err="1">
                <a:solidFill>
                  <a:schemeClr val="tx1"/>
                </a:solidFill>
              </a:rPr>
              <a:t>Gortzak</a:t>
            </a:r>
            <a:r>
              <a:rPr lang="en-US" sz="1400" dirty="0">
                <a:solidFill>
                  <a:schemeClr val="tx1"/>
                </a:solidFill>
              </a:rPr>
              <a:t> RA, </a:t>
            </a:r>
            <a:r>
              <a:rPr lang="en-US" sz="1400" dirty="0" err="1">
                <a:solidFill>
                  <a:schemeClr val="tx1"/>
                </a:solidFill>
              </a:rPr>
              <a:t>Hogendoorn</a:t>
            </a:r>
            <a:r>
              <a:rPr lang="en-US" sz="1400" dirty="0">
                <a:solidFill>
                  <a:schemeClr val="tx1"/>
                </a:solidFill>
              </a:rPr>
              <a:t> PC, van der Wee-Pals L, </a:t>
            </a:r>
            <a:r>
              <a:rPr lang="en-US" sz="1400" dirty="0" err="1">
                <a:solidFill>
                  <a:schemeClr val="tx1"/>
                </a:solidFill>
              </a:rPr>
              <a:t>Balemans</a:t>
            </a:r>
            <a:r>
              <a:rPr lang="en-US" sz="1400" dirty="0">
                <a:solidFill>
                  <a:schemeClr val="tx1"/>
                </a:solidFill>
              </a:rPr>
              <a:t> W, et al. </a:t>
            </a:r>
            <a:r>
              <a:rPr lang="en-US" sz="1400" dirty="0" err="1">
                <a:solidFill>
                  <a:schemeClr val="tx1"/>
                </a:solidFill>
              </a:rPr>
              <a:t>Sclerostin</a:t>
            </a:r>
            <a:r>
              <a:rPr lang="en-US" sz="1400" dirty="0">
                <a:solidFill>
                  <a:schemeClr val="tx1"/>
                </a:solidFill>
              </a:rPr>
              <a:t> in mineralized matrices and van </a:t>
            </a:r>
            <a:r>
              <a:rPr lang="en-US" sz="1400" dirty="0" err="1">
                <a:solidFill>
                  <a:schemeClr val="tx1"/>
                </a:solidFill>
              </a:rPr>
              <a:t>Buchem</a:t>
            </a:r>
            <a:r>
              <a:rPr lang="en-US" sz="1400" dirty="0">
                <a:solidFill>
                  <a:schemeClr val="tx1"/>
                </a:solidFill>
              </a:rPr>
              <a:t> disease. J Dent Res. 2009;88:569–74.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00959"/>
            <a:ext cx="8424936" cy="4968552"/>
          </a:xfrm>
        </p:spPr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ходе данного исследования было выявлено статистически достоверное повышение </a:t>
            </a:r>
            <a:r>
              <a:rPr lang="ru-RU" dirty="0">
                <a:solidFill>
                  <a:schemeClr val="tx1"/>
                </a:solidFill>
              </a:rPr>
              <a:t>уровня ОС (p=0,01324), </a:t>
            </a:r>
            <a:r>
              <a:rPr lang="ru-RU" dirty="0" smtClean="0">
                <a:solidFill>
                  <a:schemeClr val="tx1"/>
                </a:solidFill>
              </a:rPr>
              <a:t>изменение </a:t>
            </a:r>
            <a:r>
              <a:rPr lang="ru-RU" dirty="0">
                <a:solidFill>
                  <a:schemeClr val="tx1"/>
                </a:solidFill>
              </a:rPr>
              <a:t>более чем на 25 % уровней FGF, OPG и SOST, а также </a:t>
            </a:r>
            <a:r>
              <a:rPr lang="ru-RU" dirty="0" smtClean="0">
                <a:solidFill>
                  <a:schemeClr val="tx1"/>
                </a:solidFill>
              </a:rPr>
              <a:t>сильная положительная </a:t>
            </a:r>
            <a:r>
              <a:rPr lang="ru-RU" dirty="0">
                <a:solidFill>
                  <a:schemeClr val="tx1"/>
                </a:solidFill>
              </a:rPr>
              <a:t>статистически </a:t>
            </a:r>
            <a:r>
              <a:rPr lang="ru-RU" dirty="0" smtClean="0">
                <a:solidFill>
                  <a:schemeClr val="tx1"/>
                </a:solidFill>
              </a:rPr>
              <a:t>значимая корреляционная связь </a:t>
            </a:r>
            <a:r>
              <a:rPr lang="ru-RU" dirty="0">
                <a:solidFill>
                  <a:schemeClr val="tx1"/>
                </a:solidFill>
              </a:rPr>
              <a:t>между уровнем FGF и содержанием OPG (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ru-RU" dirty="0">
                <a:solidFill>
                  <a:schemeClr val="tx1"/>
                </a:solidFill>
              </a:rPr>
              <a:t>=0,78571,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ru-RU" dirty="0">
                <a:solidFill>
                  <a:schemeClr val="tx1"/>
                </a:solidFill>
              </a:rPr>
              <a:t>&lt;0,05).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28427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91879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Вывод</a:t>
            </a:r>
            <a:endParaRPr lang="ru-RU" sz="1600" dirty="0" smtClean="0"/>
          </a:p>
          <a:p>
            <a:pPr algn="just"/>
            <a:r>
              <a:rPr lang="ru-RU" sz="2000" dirty="0"/>
              <a:t>На основании проведенного экспериментального исследования можно констатировать, что при посттравматическом ОА хрящевая и </a:t>
            </a:r>
            <a:r>
              <a:rPr lang="ru-RU" sz="2000" dirty="0" err="1"/>
              <a:t>субхондральная</a:t>
            </a:r>
            <a:r>
              <a:rPr lang="ru-RU" sz="2000" dirty="0"/>
              <a:t> костная ткани претерпевают изменения параллельно, возможно, перекрестно взаимодействуя на клеточном уровне.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4752528" cy="426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4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748464" cy="129614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6600" dirty="0" smtClean="0">
                <a:ln/>
                <a:solidFill>
                  <a:schemeClr val="tx1"/>
                </a:solidFill>
                <a:effectLst/>
              </a:rPr>
              <a:t>Спасибо за </a:t>
            </a:r>
            <a:r>
              <a:rPr lang="ru-RU" sz="6600" dirty="0" smtClean="0">
                <a:ln/>
                <a:solidFill>
                  <a:schemeClr val="tx1"/>
                </a:solidFill>
                <a:effectLst/>
              </a:rPr>
              <a:t>внимание</a:t>
            </a:r>
            <a:endParaRPr lang="ru-RU" sz="6600" dirty="0">
              <a:ln/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88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Остеоартроз</a:t>
            </a:r>
            <a:r>
              <a:rPr lang="ru-RU" dirty="0"/>
              <a:t> (ОА), наиболее распространенный из всех известных </a:t>
            </a:r>
            <a:r>
              <a:rPr lang="ru-RU" dirty="0" err="1"/>
              <a:t>артропатий</a:t>
            </a:r>
            <a:r>
              <a:rPr lang="ru-RU" dirty="0"/>
              <a:t>, является основной причиной </a:t>
            </a:r>
            <a:r>
              <a:rPr lang="ru-RU" dirty="0" err="1"/>
              <a:t>инвалидизации</a:t>
            </a:r>
            <a:r>
              <a:rPr lang="ru-RU" dirty="0"/>
              <a:t> пациентов.</a:t>
            </a:r>
            <a:r>
              <a:rPr lang="ru-RU" b="1" dirty="0"/>
              <a:t> </a:t>
            </a:r>
            <a:r>
              <a:rPr lang="ru-RU" dirty="0" smtClean="0"/>
              <a:t>Согласно </a:t>
            </a:r>
            <a:r>
              <a:rPr lang="ru-RU" dirty="0"/>
              <a:t>литературным данным, у лиц трудоспособного возраста, лидирующие позиции (от 65 до 80%) принадлежат поражению суставных структур посттравматического генеза. </a:t>
            </a:r>
            <a:r>
              <a:rPr lang="ru-RU" dirty="0" smtClean="0"/>
              <a:t>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640161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319" y="57963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Достаточно мало моделей ОА на животных, при которых вызывают заболевание посредством хирургического нарушения биомеханики суставов. Вызванная нестабильность суставов у животных, </a:t>
            </a:r>
            <a:r>
              <a:rPr lang="ru-RU" dirty="0" smtClean="0"/>
              <a:t>способом </a:t>
            </a:r>
            <a:r>
              <a:rPr lang="ru-RU" dirty="0"/>
              <a:t>повреждения структур сустава, лучше всего моделирует ОА, который развивается у людей после травмы.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93" y="2204864"/>
            <a:ext cx="4027364" cy="446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7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352839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Цель </a:t>
            </a:r>
            <a:r>
              <a:rPr lang="ru-RU" sz="2400" dirty="0" smtClean="0">
                <a:solidFill>
                  <a:schemeClr val="tx1"/>
                </a:solidFill>
              </a:rPr>
              <a:t>исследования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Анализ </a:t>
            </a:r>
            <a:r>
              <a:rPr lang="ru-RU" sz="1800" dirty="0">
                <a:solidFill>
                  <a:schemeClr val="tx1"/>
                </a:solidFill>
              </a:rPr>
              <a:t>метаболических изменений маркеров хрящевой и </a:t>
            </a:r>
            <a:r>
              <a:rPr lang="ru-RU" sz="1800" dirty="0" err="1">
                <a:solidFill>
                  <a:schemeClr val="tx1"/>
                </a:solidFill>
              </a:rPr>
              <a:t>субхондральной</a:t>
            </a:r>
            <a:r>
              <a:rPr lang="ru-RU" sz="1800" dirty="0">
                <a:solidFill>
                  <a:schemeClr val="tx1"/>
                </a:solidFill>
              </a:rPr>
              <a:t> костной ткани при травматическом ОА коленного сустава у животных в эксперименте.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20919"/>
            <a:ext cx="6590506" cy="3705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Хирургический метод моделирования </a:t>
            </a:r>
            <a:r>
              <a:rPr lang="ru-RU" sz="2400" dirty="0" smtClean="0"/>
              <a:t>ОА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7"/>
          <a:stretch/>
        </p:blipFill>
        <p:spPr>
          <a:xfrm>
            <a:off x="107504" y="908721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14908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Схематичное изображение области моделирования ОА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589240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Пересечение передней</a:t>
            </a:r>
          </a:p>
          <a:p>
            <a:r>
              <a:rPr lang="ru-RU" dirty="0" smtClean="0"/>
              <a:t> крестообразной связки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7165"/>
            <a:ext cx="3757182" cy="4176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8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740" y="70145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Этапы моделирования </a:t>
            </a:r>
            <a:r>
              <a:rPr lang="ru-RU" sz="2400" dirty="0" smtClean="0"/>
              <a:t>ОА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5" y="1853818"/>
            <a:ext cx="254758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84" y="1870196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20" y="1870196"/>
            <a:ext cx="260849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r="10739"/>
          <a:stretch/>
        </p:blipFill>
        <p:spPr>
          <a:xfrm>
            <a:off x="5966750" y="4089444"/>
            <a:ext cx="2424632" cy="185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84" y="410170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9494" y="3492668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Подготовка операционного </a:t>
            </a:r>
          </a:p>
          <a:p>
            <a:pPr algn="ctr"/>
            <a:r>
              <a:rPr lang="ru-RU" sz="1400" dirty="0" smtClean="0"/>
              <a:t>поля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706691" y="3520519"/>
            <a:ext cx="114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Разрез кожи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11193" y="5775643"/>
            <a:ext cx="2287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Послойное </a:t>
            </a:r>
            <a:r>
              <a:rPr lang="ru-RU" sz="1400" dirty="0" err="1" smtClean="0"/>
              <a:t>ушивание</a:t>
            </a:r>
            <a:r>
              <a:rPr lang="ru-RU" sz="1400" dirty="0" smtClean="0"/>
              <a:t> раны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85293" y="5821810"/>
            <a:ext cx="29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Тест на </a:t>
            </a:r>
            <a:r>
              <a:rPr lang="ru-RU" sz="1400" dirty="0" smtClean="0"/>
              <a:t>нестабильность </a:t>
            </a:r>
          </a:p>
          <a:p>
            <a:pPr algn="ctr"/>
            <a:r>
              <a:rPr lang="ru-RU" sz="1400" dirty="0" smtClean="0"/>
              <a:t>сустава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" y="4148625"/>
            <a:ext cx="246447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572269" y="3526633"/>
            <a:ext cx="1299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Капсулотомия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9740" y="5821810"/>
            <a:ext cx="20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Пересечение передней</a:t>
            </a:r>
          </a:p>
          <a:p>
            <a:pPr algn="ctr"/>
            <a:r>
              <a:rPr lang="ru-RU" sz="1400" dirty="0" smtClean="0"/>
              <a:t> крестообразной связки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58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4038600"/>
          </a:xfrm>
        </p:spPr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Мы считаем, что при посттравматическом ОА должны оцениваться как, изменения хрящевой, так и костной тканей.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18" y="2276872"/>
            <a:ext cx="4393155" cy="39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116632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Маркеры </a:t>
            </a:r>
            <a:r>
              <a:rPr lang="ru-RU" sz="2400" dirty="0" smtClean="0"/>
              <a:t>определяемые в </a:t>
            </a:r>
            <a:r>
              <a:rPr lang="ru-RU" sz="2400" dirty="0" smtClean="0"/>
              <a:t>эксперименте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1) маркер </a:t>
            </a:r>
            <a:r>
              <a:rPr lang="ru-RU" dirty="0"/>
              <a:t>пролиферативной активности хряща (фактор роста фибробластов- FGF);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2) маркер </a:t>
            </a:r>
            <a:r>
              <a:rPr lang="ru-RU" dirty="0"/>
              <a:t>костного формирования (</a:t>
            </a:r>
            <a:r>
              <a:rPr lang="ru-RU" dirty="0" err="1" smtClean="0"/>
              <a:t>остеокальцин</a:t>
            </a:r>
            <a:r>
              <a:rPr lang="ru-RU" dirty="0" smtClean="0"/>
              <a:t>-ОС);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3) маркеры </a:t>
            </a:r>
            <a:r>
              <a:rPr lang="ru-RU" dirty="0"/>
              <a:t>регуляции костного обмена (</a:t>
            </a:r>
            <a:r>
              <a:rPr lang="ru-RU" dirty="0" err="1"/>
              <a:t>остеопротегерин</a:t>
            </a:r>
            <a:r>
              <a:rPr lang="ru-RU" dirty="0"/>
              <a:t>- OPG и </a:t>
            </a:r>
            <a:r>
              <a:rPr lang="ru-RU" dirty="0" err="1" smtClean="0"/>
              <a:t>склеростин</a:t>
            </a:r>
            <a:r>
              <a:rPr lang="ru-RU" dirty="0" smtClean="0"/>
              <a:t>-SOST).</a:t>
            </a:r>
            <a:endParaRPr lang="ru-RU" dirty="0"/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361050"/>
            <a:ext cx="3824199" cy="286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73" y="2361050"/>
            <a:ext cx="4019191" cy="286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4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404664"/>
            <a:ext cx="8568952" cy="135636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Показатели метаболизма хрящевой и костной </a:t>
            </a:r>
            <a:r>
              <a:rPr lang="ru-RU" sz="2400" dirty="0" smtClean="0">
                <a:solidFill>
                  <a:schemeClr val="tx1"/>
                </a:solidFill>
              </a:rPr>
              <a:t>тканей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664248"/>
              </p:ext>
            </p:extLst>
          </p:nvPr>
        </p:nvGraphicFramePr>
        <p:xfrm>
          <a:off x="611559" y="1484784"/>
          <a:ext cx="7992889" cy="4196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009">
                  <a:extLst>
                    <a:ext uri="{9D8B030D-6E8A-4147-A177-3AD203B41FA5}">
                      <a16:colId xmlns:a16="http://schemas.microsoft.com/office/drawing/2014/main" val="2157671195"/>
                    </a:ext>
                  </a:extLst>
                </a:gridCol>
                <a:gridCol w="2700672">
                  <a:extLst>
                    <a:ext uri="{9D8B030D-6E8A-4147-A177-3AD203B41FA5}">
                      <a16:colId xmlns:a16="http://schemas.microsoft.com/office/drawing/2014/main" val="2191122182"/>
                    </a:ext>
                  </a:extLst>
                </a:gridCol>
                <a:gridCol w="3702208">
                  <a:extLst>
                    <a:ext uri="{9D8B030D-6E8A-4147-A177-3AD203B41FA5}">
                      <a16:colId xmlns:a16="http://schemas.microsoft.com/office/drawing/2014/main" val="45296947"/>
                    </a:ext>
                  </a:extLst>
                </a:gridCol>
              </a:tblGrid>
              <a:tr h="3000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Биомаркеры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Контрольная группа (</a:t>
                      </a: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ru-RU" sz="1400">
                          <a:effectLst/>
                        </a:rPr>
                        <a:t>=12)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Опытная группа (</a:t>
                      </a: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ru-RU" sz="1400">
                          <a:effectLst/>
                        </a:rPr>
                        <a:t>=11)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109003"/>
                  </a:ext>
                </a:extLst>
              </a:tr>
              <a:tr h="969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FGF</a:t>
                      </a:r>
                      <a:r>
                        <a:rPr lang="ru-RU" sz="1400">
                          <a:effectLst/>
                        </a:rPr>
                        <a:t> пг / мл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293,5±63,1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ru-RU" sz="1400" dirty="0">
                          <a:effectLst/>
                        </a:rPr>
                        <a:t>=8)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305,8±20,3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</a:t>
                      </a: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ru-RU" sz="1400">
                          <a:effectLst/>
                        </a:rPr>
                        <a:t>=7)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ru-RU" sz="1400">
                          <a:effectLst/>
                        </a:rPr>
                        <a:t>=0,45191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969713"/>
                  </a:ext>
                </a:extLst>
              </a:tr>
              <a:tr h="969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OPG</a:t>
                      </a:r>
                      <a:r>
                        <a:rPr lang="ru-RU" sz="1400">
                          <a:effectLst/>
                        </a:rPr>
                        <a:t> пг / мл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2033,1±49</a:t>
                      </a:r>
                      <a:r>
                        <a:rPr lang="en-US" sz="1400" dirty="0">
                          <a:effectLst/>
                        </a:rPr>
                        <a:t>8,3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ru-RU" sz="1400" dirty="0">
                          <a:effectLst/>
                        </a:rPr>
                        <a:t>=8)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1527,0±326,0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(n=</a:t>
                      </a:r>
                      <a:r>
                        <a:rPr lang="ru-RU" sz="1400" dirty="0">
                          <a:effectLst/>
                        </a:rPr>
                        <a:t>9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p=0,</a:t>
                      </a:r>
                      <a:r>
                        <a:rPr lang="ru-RU" sz="1400" dirty="0">
                          <a:effectLst/>
                        </a:rPr>
                        <a:t>84739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027092"/>
                  </a:ext>
                </a:extLst>
              </a:tr>
              <a:tr h="969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SOST</a:t>
                      </a:r>
                      <a:r>
                        <a:rPr lang="ru-RU" sz="1400">
                          <a:effectLst/>
                        </a:rPr>
                        <a:t> пг / мл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114,9±9,1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(n=1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179,9±26,7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(n=1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p=0,77283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501872"/>
                  </a:ext>
                </a:extLst>
              </a:tr>
              <a:tr h="969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 пг / мл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27</a:t>
                      </a:r>
                      <a:r>
                        <a:rPr lang="en-US" sz="1400">
                          <a:effectLst/>
                        </a:rPr>
                        <a:t>,</a:t>
                      </a:r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±</a:t>
                      </a:r>
                      <a:r>
                        <a:rPr lang="ru-RU" sz="1400">
                          <a:effectLst/>
                        </a:rPr>
                        <a:t>17</a:t>
                      </a:r>
                      <a:r>
                        <a:rPr lang="en-US" sz="1400">
                          <a:effectLst/>
                        </a:rPr>
                        <a:t>,</a:t>
                      </a:r>
                      <a:r>
                        <a:rPr lang="ru-RU" sz="1400">
                          <a:effectLst/>
                        </a:rPr>
                        <a:t>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(n=</a:t>
                      </a:r>
                      <a:r>
                        <a:rPr lang="ru-RU" sz="1400">
                          <a:effectLst/>
                        </a:rPr>
                        <a:t>8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91</a:t>
                      </a:r>
                      <a:r>
                        <a:rPr lang="en-US" sz="1400" dirty="0">
                          <a:effectLst/>
                        </a:rPr>
                        <a:t>,</a:t>
                      </a:r>
                      <a:r>
                        <a:rPr lang="ru-RU" sz="1400" dirty="0">
                          <a:effectLst/>
                        </a:rPr>
                        <a:t>9</a:t>
                      </a:r>
                      <a:r>
                        <a:rPr lang="en-US" sz="1400" dirty="0">
                          <a:effectLst/>
                        </a:rPr>
                        <a:t>±</a:t>
                      </a:r>
                      <a:r>
                        <a:rPr lang="ru-RU" sz="1400" dirty="0">
                          <a:effectLst/>
                        </a:rPr>
                        <a:t>15</a:t>
                      </a:r>
                      <a:r>
                        <a:rPr lang="en-US" sz="1400" dirty="0">
                          <a:effectLst/>
                        </a:rPr>
                        <a:t>,</a:t>
                      </a:r>
                      <a:r>
                        <a:rPr lang="ru-RU" sz="1400" dirty="0">
                          <a:effectLst/>
                        </a:rPr>
                        <a:t>5*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</a:t>
                      </a:r>
                      <a:r>
                        <a:rPr lang="ru-RU" sz="1400" dirty="0">
                          <a:effectLst/>
                        </a:rPr>
                        <a:t>11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p=0,01324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17685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4676" y="5661248"/>
            <a:ext cx="8604448" cy="76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Примечания: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– показатель различий по сравнению с контрольной группой.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достоверная значимость.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1742</TotalTime>
  <Words>589</Words>
  <Application>Microsoft Office PowerPoint</Application>
  <PresentationFormat>Экран (4:3)</PresentationFormat>
  <Paragraphs>99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метаболизма хрящевой и костной тканей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диагностики глубокой имплантат-ассоциированной инфекции коленного сустава. (Обзор)</dc:title>
  <dc:creator>USER</dc:creator>
  <cp:lastModifiedBy>User151</cp:lastModifiedBy>
  <cp:revision>177</cp:revision>
  <dcterms:created xsi:type="dcterms:W3CDTF">2019-02-26T15:05:30Z</dcterms:created>
  <dcterms:modified xsi:type="dcterms:W3CDTF">2020-06-15T14:17:17Z</dcterms:modified>
</cp:coreProperties>
</file>