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</p:sldMasterIdLst>
  <p:notesMasterIdLst>
    <p:notesMasterId r:id="rId19"/>
  </p:notesMasterIdLst>
  <p:sldIdLst>
    <p:sldId id="264" r:id="rId5"/>
    <p:sldId id="260" r:id="rId6"/>
    <p:sldId id="271" r:id="rId7"/>
    <p:sldId id="270" r:id="rId8"/>
    <p:sldId id="287" r:id="rId9"/>
    <p:sldId id="273" r:id="rId10"/>
    <p:sldId id="276" r:id="rId11"/>
    <p:sldId id="269" r:id="rId12"/>
    <p:sldId id="272" r:id="rId13"/>
    <p:sldId id="289" r:id="rId14"/>
    <p:sldId id="291" r:id="rId15"/>
    <p:sldId id="290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3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1C2FF"/>
    <a:srgbClr val="FFFFFF"/>
    <a:srgbClr val="0B1542"/>
    <a:srgbClr val="FF2525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9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16" y="138"/>
      </p:cViewPr>
      <p:guideLst>
        <p:guide orient="horz" pos="2183"/>
        <p:guide pos="3863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46679-4CF1-4E0F-84D1-A68C655E271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C136-9233-417F-8D97-541199EE6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8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C419B-3447-4817-A4F9-4EA2414F14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D8C419B-3447-4817-A4F9-4EA2414F14A7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90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D8C419B-3447-4817-A4F9-4EA2414F14A7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90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D8C419B-3447-4817-A4F9-4EA2414F14A7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9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C419B-3447-4817-A4F9-4EA2414F14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9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C419B-3447-4817-A4F9-4EA2414F14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3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C419B-3447-4817-A4F9-4EA2414F14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4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C419B-3447-4817-A4F9-4EA2414F14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1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C419B-3447-4817-A4F9-4EA2414F14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3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C419B-3447-4817-A4F9-4EA2414F14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9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D8C419B-3447-4817-A4F9-4EA2414F14A7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9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812800" y="2667000"/>
            <a:ext cx="103632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27200" y="39624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B07AC-252D-47E0-9B37-26B456364190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66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CB41-CD45-4118-AFE8-4D930F239F29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733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98A86-0901-4A20-9BEB-AE47A1F9665F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24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10972800" cy="48307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2301E-0B69-433E-B426-13F20CDABC21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074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812800" y="2667000"/>
            <a:ext cx="103632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27200" y="39624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B07AC-252D-47E0-9B37-26B4563641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969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7E5B3-3669-44FE-8015-F85DBD11F6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663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6F2E9-02DF-4EB7-9DAD-A056A3A287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33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53E2-DAB1-4F9E-9271-FCEBDFC213C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21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5282-1F1E-4362-AA0E-CE6BE13AA5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270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36CD-66D3-413D-BF2F-97439886BE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48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3EB81-DB33-420B-B4AE-B7DE8CF4A5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555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57E5B3-3669-44FE-8015-F85DBD11F6E1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8966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4A26-E6F0-4EE0-821D-ADE4913061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797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6203-EEAB-4D33-8E5E-D0CA5C5D75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3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CB41-CD45-4118-AFE8-4D930F239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479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98A86-0901-4A20-9BEB-AE47A1F966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4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10972800" cy="48307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301E-0B69-433E-B426-13F20CDABC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0264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812800" y="2667000"/>
            <a:ext cx="103632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27200" y="39624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B07AC-252D-47E0-9B37-26B4563641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1723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7E5B3-3669-44FE-8015-F85DBD11F6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9060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6F2E9-02DF-4EB7-9DAD-A056A3A287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352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53E2-DAB1-4F9E-9271-FCEBDFC213C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020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5282-1F1E-4362-AA0E-CE6BE13AA5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557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6F2E9-02DF-4EB7-9DAD-A056A3A287AB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6738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36CD-66D3-413D-BF2F-97439886BE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34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3EB81-DB33-420B-B4AE-B7DE8CF4A5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084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4A26-E6F0-4EE0-821D-ADE4913061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8409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6203-EEAB-4D33-8E5E-D0CA5C5D75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491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CB41-CD45-4118-AFE8-4D930F239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324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98A86-0901-4A20-9BEB-AE47A1F966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4590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10972800" cy="48307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301E-0B69-433E-B426-13F20CDABC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709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812800" y="2667000"/>
            <a:ext cx="103632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27200" y="39624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B07AC-252D-47E0-9B37-26B4563641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859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7E5B3-3669-44FE-8015-F85DBD11F6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487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6F2E9-02DF-4EB7-9DAD-A056A3A287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331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A53E2-DAB1-4F9E-9271-FCEBDFC213C8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3234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53E2-DAB1-4F9E-9271-FCEBDFC213C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1310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5282-1F1E-4362-AA0E-CE6BE13AA5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101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36CD-66D3-413D-BF2F-97439886BE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934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3EB81-DB33-420B-B4AE-B7DE8CF4A5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0524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4A26-E6F0-4EE0-821D-ADE4913061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547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6203-EEAB-4D33-8E5E-D0CA5C5D75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4708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CB41-CD45-4118-AFE8-4D930F239F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0344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98A86-0901-4A20-9BEB-AE47A1F966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2287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10972800" cy="48307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301E-0B69-433E-B426-13F20CDABC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67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05282-1F1E-4362-AA0E-CE6BE13AA5C5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541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F36CD-66D3-413D-BF2F-97439886BEAA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349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3EB81-DB33-420B-B4AE-B7DE8CF4A507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8500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4A26-E6F0-4EE0-821D-ADE491306198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336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26203-EEAB-4D33-8E5E-D0CA5C5D7528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253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1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D18CA6-CD9D-41B6-AC0C-34308BAE7636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2557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1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18CA6-CD9D-41B6-AC0C-34308BAE763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074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1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18CA6-CD9D-41B6-AC0C-34308BAE763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93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1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18CA6-CD9D-41B6-AC0C-34308BAE763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042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5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792" y="2397948"/>
            <a:ext cx="104018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Взаимосвязи </a:t>
            </a:r>
            <a:r>
              <a:rPr lang="ru-RU" sz="3200" b="1" dirty="0"/>
              <a:t>ангио- и </a:t>
            </a:r>
            <a:r>
              <a:rPr lang="ru-RU" sz="3200" b="1" dirty="0" err="1"/>
              <a:t>остеогенеза</a:t>
            </a:r>
            <a:r>
              <a:rPr lang="ru-RU" sz="3200" b="1" dirty="0"/>
              <a:t> </a:t>
            </a:r>
            <a:br>
              <a:rPr lang="ru-RU" sz="3200" b="1" dirty="0"/>
            </a:br>
            <a:r>
              <a:rPr lang="ru-RU" sz="3200" b="1" dirty="0"/>
              <a:t>при </a:t>
            </a:r>
            <a:r>
              <a:rPr lang="ru-RU" sz="3200" b="1" dirty="0" smtClean="0"/>
              <a:t>стимуляции </a:t>
            </a:r>
            <a:r>
              <a:rPr lang="ru-RU" sz="3200" b="1" dirty="0" err="1" smtClean="0"/>
              <a:t>репаративных</a:t>
            </a:r>
            <a:r>
              <a:rPr lang="ru-RU" sz="3200" b="1" dirty="0" smtClean="0"/>
              <a:t> процессов </a:t>
            </a:r>
            <a:r>
              <a:rPr lang="ru-RU" sz="3200" b="1" dirty="0" err="1" smtClean="0"/>
              <a:t>скаффолдами</a:t>
            </a:r>
            <a:r>
              <a:rPr lang="ru-RU" sz="3200" b="1" dirty="0" smtClean="0"/>
              <a:t> из </a:t>
            </a:r>
            <a:r>
              <a:rPr lang="ru-RU" sz="3200" b="1" dirty="0" err="1" smtClean="0"/>
              <a:t>поликапролактона</a:t>
            </a:r>
            <a:r>
              <a:rPr lang="ru-RU" sz="3200" b="1" dirty="0" smtClean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и </a:t>
            </a:r>
            <a:r>
              <a:rPr lang="ru-RU" sz="3200" b="1" dirty="0" err="1" smtClean="0"/>
              <a:t>ватерита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9679" y="39323"/>
            <a:ext cx="6428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Саратовский государственный медицинский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университет имени В.И. Разумовского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Научно-исследовательский институт травматологии, ортопедии и нейрохирургии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" y="14990"/>
            <a:ext cx="2879678" cy="1229193"/>
            <a:chOff x="9249923" y="8168"/>
            <a:chExt cx="2928429" cy="136276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-2273" y="5613816"/>
            <a:ext cx="1219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Иванов А.Н., </a:t>
            </a:r>
            <a:r>
              <a:rPr lang="ru-RU" dirty="0" err="1" smtClean="0"/>
              <a:t>Чибрикова</a:t>
            </a:r>
            <a:r>
              <a:rPr lang="ru-RU" dirty="0" smtClean="0"/>
              <a:t> Ю.А., </a:t>
            </a:r>
            <a:r>
              <a:rPr lang="ru-RU" dirty="0" err="1" smtClean="0"/>
              <a:t>Норкин</a:t>
            </a:r>
            <a:r>
              <a:rPr lang="ru-RU" dirty="0" smtClean="0"/>
              <a:t>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14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39846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indent="361950" algn="just">
              <a:defRPr/>
            </a:pPr>
            <a:endParaRPr lang="ru-RU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37873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1132764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4313099" y="18163"/>
            <a:ext cx="3607078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dirty="0">
                <a:solidFill>
                  <a:srgbClr val="2A99EC">
                    <a:lumMod val="60000"/>
                    <a:lumOff val="40000"/>
                  </a:srgbClr>
                </a:solidFill>
                <a:latin typeface="Verdana"/>
              </a:rPr>
              <a:t>Результаты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854" y="3310466"/>
            <a:ext cx="3264962" cy="330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845" y="3310466"/>
            <a:ext cx="3264459" cy="330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73133" y="2652758"/>
            <a:ext cx="375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Инфильтрация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обладающего биосовместимостью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31684" y="2553503"/>
            <a:ext cx="3282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Заселение клеточными элементами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поликапролактона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ватерита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C:\Users\user\Downloads\____236M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975" y="3310466"/>
            <a:ext cx="3348356" cy="33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7824" y="2652758"/>
            <a:ext cx="323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Соединительная ткань зоны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иммитации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субкутанной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имплантации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112" y="6582933"/>
            <a:ext cx="587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гематоксилином и эозином. Объектив 63х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975" y="944598"/>
            <a:ext cx="1157987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В ходе морфологического исследования обнаружено, что матрицы, содержащие чужеродный белок при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субкутанной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имплантации не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васкуляризуются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, не заселяются клетками соединительной ткани, а инфильтрируются лейкоцитами. При этом к 21-м суткам вокруг матрицы образуется соединительнотканный барьер, инфильтрированный лейкоцитами, отграничивающий ее от окружающих тканей.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Через 21 сутки после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субкутанной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имплантации матрицы из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поликапролактона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ватерита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заселены соединительно-тканными элементами 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васкуляризованы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. Признаков воспалительных изменений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перифокальной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зоны при этом не отмечается. </a:t>
            </a:r>
            <a:endParaRPr lang="ru-RU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0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39846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indent="361950" algn="just">
              <a:defRPr/>
            </a:pPr>
            <a:endParaRPr lang="ru-RU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37873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949878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4328974" y="5362"/>
            <a:ext cx="3607078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dirty="0">
                <a:solidFill>
                  <a:srgbClr val="2A99EC">
                    <a:lumMod val="60000"/>
                    <a:lumOff val="40000"/>
                  </a:srgbClr>
                </a:solidFill>
                <a:latin typeface="Verdana"/>
              </a:rPr>
              <a:t>Результаты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929" y="6475938"/>
            <a:ext cx="5896906" cy="40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88" y="3740763"/>
            <a:ext cx="115839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387" y="917393"/>
            <a:ext cx="11583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Установлено, что имплантация в дефект бедренной кости матриц, не обладающих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биосовместимостью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, сопровождается увеличением концентрации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остеокальцина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в крови у экспериментальных животных. Однако его уровень не превышает таковой у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ложнооперированных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животных как на 7-е, так и на 28-е сутки эксперимента. В противоположность этому при имплантации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скаффолдов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из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поликапролактона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ватерита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концентрация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остеокальцина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в крови у животных на 7-е и 28-е сутки эксперимента выше, чем у крыс групп сравнения и отрицательного контроля, что позволяет констатировать наличие у этих матриц стимулирующего действия на остеобласты.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Значимое увеличение активности щелочной фосфатазы выявлено только у животных опытной группы на 28 сутки после имплантации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скаффолдов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из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поликапролактона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ватерита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в область экспериментального дефекта.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Это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позволяет заключить, что к 28 суткам после имплантации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скаффолдов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из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поликапролактона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ватерита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нарастает активность процессов минерализации в костной ткани. </a:t>
            </a:r>
            <a:endParaRPr lang="ru-RU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60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39846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indent="361950" algn="just">
              <a:defRPr/>
            </a:pPr>
            <a:endParaRPr lang="ru-RU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37873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1132764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4303696" y="24493"/>
            <a:ext cx="3607078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dirty="0">
                <a:solidFill>
                  <a:srgbClr val="2A99EC">
                    <a:lumMod val="60000"/>
                    <a:lumOff val="40000"/>
                  </a:srgbClr>
                </a:solidFill>
                <a:latin typeface="Verdana"/>
              </a:rPr>
              <a:t>Результаты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23" name="Picture 5" descr="G:\Гос скаффолд\Скаффолды 2018\30 ватерит\5х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93" y="4334933"/>
            <a:ext cx="3107353" cy="2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:\Гос скаффолд\Скаффолды 2018\115 отр контр\5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749" y="4334933"/>
            <a:ext cx="3107354" cy="23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158764" y="6588700"/>
            <a:ext cx="3969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гематоксилином и эозином. Объектив 5х</a:t>
            </a:r>
            <a:endParaRPr lang="en-US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Все крысы, Кустодов (Часть 1)\Фотографии препаратов\Препарты, снятые в СарНИИТОНе\57 5х 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24" y="4334933"/>
            <a:ext cx="3107354" cy="23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7024" y="3703991"/>
            <a:ext cx="323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Регенерат в области дефекта бедренной кости у животных группы сравнения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4749" y="3582770"/>
            <a:ext cx="3237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Отграничение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соединительной и костной тканью у крыс группы отрицательного контроля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93" y="3596269"/>
            <a:ext cx="3237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Остеоинтеграция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формирование костных балок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поликапролактона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ватерита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580" y="1022880"/>
            <a:ext cx="1161402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При морфологическом исследовании тканей в области экспериментального дефекта бедренной кости установлено, что у животных группы отрицательного контроля на 28-е сутки эксперимента отмечается выраженные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периостальные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эндотальные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реакции. Вокруг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скаффолда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отмечается разрастание соединительной ткани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Клеточный состав матрицы представлен клетками лейкоцитарного ряда, единичными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фибробластическими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элементами и гигантскими многоядерными клетками, признаков формирования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остеогенеза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в матрице не наблюдается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 При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изучении препаратов диафиза бедренной кости у животных опытной группы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40 % случаев обнаружены локальные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приостальные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или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эндостальные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реакции. Признаков формирования соединительнотканного барьера вокруг матрицы при этом не выявлено. У животных опытной группы большую часть площади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скаффолда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занимают костные балки,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анастомозирующие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между собой и костными балками, прилежащими к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скаффолду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по периферии. </a:t>
            </a:r>
            <a:endParaRPr lang="ru-RU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60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39846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indent="361950" algn="just">
              <a:defRPr/>
            </a:pPr>
            <a:endParaRPr lang="ru-RU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37873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1132764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4820450" y="0"/>
            <a:ext cx="2592376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kern="0" dirty="0">
                <a:solidFill>
                  <a:srgbClr val="2A99EC">
                    <a:lumMod val="60000"/>
                    <a:lumOff val="40000"/>
                  </a:srgbClr>
                </a:solidFill>
                <a:latin typeface="Verdana"/>
              </a:rPr>
              <a:t>Выводы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835" y="1140447"/>
            <a:ext cx="111748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8" indent="576263" algn="just">
              <a:buAutoNum type="arabicPeriod"/>
            </a:pP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концентраций маркеров ангио- и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остеогенеза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сыворотке крови отражает морфологические изменения в зоне имплантации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скаффолдов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взаимосвязана с их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биосовместимостью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регенераторным потенциалом</a:t>
            </a:r>
          </a:p>
          <a:p>
            <a:pPr marL="46038" algn="just"/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8" algn="just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Изменения концентраций фактора роста эндотелия сосудов в крови животных при имплантационных тестах носят фазный характер, заселение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клетками и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сопровождаются снижением уровня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проангиогенной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</a:t>
            </a:r>
          </a:p>
          <a:p>
            <a:pPr marL="46038" algn="just"/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8" algn="just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Пролонгированное повышение концентрации фактора роста эндотелия сосудов в сочетании с увеличением уровня синдекана-1 отражает нарушения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характерное для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небиосовместимых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матриц с низким регенераторным потенциалом</a:t>
            </a:r>
          </a:p>
          <a:p>
            <a:pPr marL="46038" algn="just"/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8" algn="just"/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Скаффолды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поликапролактона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ватерита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высоким регенераторным потенциалом, что проявляется выраженной стимуляцией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ангиогенеза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ранних стадиях с последующей эффективной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васкуляризацией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остеоиндуктивным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эффектом, который заключается в повышении синтетической активности остеобластов и интенсификации процессов минерализации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73849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065" y="2836362"/>
            <a:ext cx="10401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FFFF"/>
                </a:solidFill>
              </a:rPr>
              <a:t>Спасибо </a:t>
            </a:r>
            <a:r>
              <a:rPr lang="ru-RU" sz="4800" b="1" dirty="0">
                <a:solidFill>
                  <a:srgbClr val="FFFFFF"/>
                </a:solidFill>
              </a:rPr>
              <a:t>за внимание !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9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21" y="3465513"/>
            <a:ext cx="2959379" cy="2297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829" y="707436"/>
            <a:ext cx="3030704" cy="2403871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39846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37873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1132764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2748235" y="-450"/>
            <a:ext cx="7435049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2A99EC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Актуальность проблемы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633" y="937259"/>
            <a:ext cx="77551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Одним из возможных способов решения актуальной проблемы стимуляции регенерации тканей являются технологии тканевой инженерии, направленные на разработку и создание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скаффолдов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или матриц, которые способны структурно и функционально замещать межклеточный матрикс, что способствует восстановлению поврежденных тканей.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8600" y="3111307"/>
            <a:ext cx="789807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К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скаффолдам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для стимуляции регенерации костной ткани предъявляется ряд специальных требований, в частности, длительный период биодеградации, а также наличие особых механических характеристик. В этой связи для их изготовления используют синтетические полимеры, обладающие соответствующими свойствами, в частности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поликапролактон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. Учитывая высокую степень минерализации межклеточного вещества костной ткани, в состав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скаффолдов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для стимуляции ее регенерации, целесообразно включение неорганических компонентов, позволяющих добиться оптимальных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остеоиндуктивных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свойств. </a:t>
            </a:r>
            <a:endParaRPr lang="ru-RU" sz="1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093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39846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37873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1132764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2829878" y="-450"/>
            <a:ext cx="7435049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 lvl="0"/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2A99EC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Актуальность проблемы</a:t>
            </a:r>
          </a:p>
        </p:txBody>
      </p:sp>
      <p:pic>
        <p:nvPicPr>
          <p:cNvPr id="16" name="Picture 5" descr="http://www.nado-v-sro.ru/assets/images/2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61903" y="707436"/>
            <a:ext cx="1179193" cy="1225174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5122" name="Picture 2" descr="F:\Гос скаффолд\fractue heal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903" y="3740312"/>
            <a:ext cx="91440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43727" y="3265458"/>
            <a:ext cx="9292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FFFF00"/>
                </a:solidFill>
              </a:rPr>
              <a:t>Ангиогенез</a:t>
            </a:r>
            <a:r>
              <a:rPr lang="ru-RU" sz="2000" b="1" dirty="0">
                <a:solidFill>
                  <a:srgbClr val="FFFF00"/>
                </a:solidFill>
              </a:rPr>
              <a:t> и </a:t>
            </a:r>
            <a:r>
              <a:rPr lang="ru-RU" sz="2000" b="1" dirty="0" err="1">
                <a:solidFill>
                  <a:srgbClr val="FFFF00"/>
                </a:solidFill>
              </a:rPr>
              <a:t>остеогенез</a:t>
            </a:r>
            <a:r>
              <a:rPr lang="ru-RU" sz="2000" b="1" dirty="0">
                <a:solidFill>
                  <a:srgbClr val="FFFF00"/>
                </a:solidFill>
              </a:rPr>
              <a:t> при </a:t>
            </a:r>
            <a:r>
              <a:rPr lang="ru-RU" sz="2000" b="1" dirty="0" err="1">
                <a:solidFill>
                  <a:srgbClr val="FFFF00"/>
                </a:solidFill>
              </a:rPr>
              <a:t>репаративной</a:t>
            </a:r>
            <a:r>
              <a:rPr lang="ru-RU" sz="2000" b="1" dirty="0">
                <a:solidFill>
                  <a:srgbClr val="FFFF00"/>
                </a:solidFill>
              </a:rPr>
              <a:t> регенерации костной ткани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8342" y="707436"/>
            <a:ext cx="8873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"/>
                <a:ea typeface="Calibri"/>
                <a:cs typeface="Times New Roman"/>
              </a:rPr>
              <a:t>Обязательным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требованием</a:t>
            </a:r>
            <a:r>
              <a:rPr lang="en-US" dirty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предъявляемым</a:t>
            </a:r>
            <a:r>
              <a:rPr lang="en-US" dirty="0">
                <a:latin typeface="Calibri"/>
                <a:ea typeface="Calibri"/>
                <a:cs typeface="Times New Roman"/>
              </a:rPr>
              <a:t> к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скаффолдам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вне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зависимости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от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их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области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применения</a:t>
            </a:r>
            <a:r>
              <a:rPr lang="en-US" dirty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является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биосовместимость</a:t>
            </a:r>
            <a:r>
              <a:rPr lang="en-US" dirty="0">
                <a:latin typeface="Calibri"/>
                <a:ea typeface="Calibri"/>
                <a:cs typeface="Times New Roman"/>
              </a:rPr>
              <a:t>.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Согласно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стандарту</a:t>
            </a:r>
            <a:r>
              <a:rPr lang="en-US" dirty="0">
                <a:latin typeface="Calibri"/>
                <a:ea typeface="Calibri"/>
                <a:cs typeface="Times New Roman"/>
              </a:rPr>
              <a:t> ИСО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ключевым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аспектом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при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исследовании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биосовместимости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выступает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оценка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параметров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воспалительной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реакции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при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имплантационных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тестах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животных</a:t>
            </a:r>
            <a:r>
              <a:rPr lang="en-US" dirty="0">
                <a:latin typeface="Calibri"/>
                <a:ea typeface="Calibri"/>
                <a:cs typeface="Times New Roman"/>
              </a:rPr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6606" y="2000872"/>
            <a:ext cx="116155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На сегодняшний день установлено, что отсутствие локальных и системных признаков воспалительной реакции совсем не является показателем высокого регенераторного потенциала </a:t>
            </a:r>
            <a:r>
              <a:rPr lang="ru-RU" dirty="0" err="1">
                <a:latin typeface="Times New Roman"/>
                <a:ea typeface="Times New Roman"/>
              </a:rPr>
              <a:t>скаффолдов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>
                <a:latin typeface="Times New Roman"/>
                <a:ea typeface="Calibri"/>
              </a:rPr>
              <a:t>Поэтому возрастает актуальность исследований влияния </a:t>
            </a:r>
            <a:r>
              <a:rPr lang="ru-RU" dirty="0" err="1">
                <a:latin typeface="Times New Roman"/>
                <a:ea typeface="Calibri"/>
              </a:rPr>
              <a:t>скаффолдов</a:t>
            </a:r>
            <a:r>
              <a:rPr lang="ru-RU" dirty="0">
                <a:latin typeface="Times New Roman"/>
                <a:ea typeface="Calibri"/>
              </a:rPr>
              <a:t> на </a:t>
            </a:r>
            <a:r>
              <a:rPr lang="ru-RU" dirty="0" err="1">
                <a:latin typeface="Times New Roman"/>
                <a:ea typeface="Calibri"/>
              </a:rPr>
              <a:t>репаративные</a:t>
            </a:r>
            <a:r>
              <a:rPr lang="ru-RU" dirty="0">
                <a:latin typeface="Times New Roman"/>
                <a:ea typeface="Calibri"/>
              </a:rPr>
              <a:t> процессы, в частности ангио- и </a:t>
            </a:r>
            <a:r>
              <a:rPr lang="ru-RU" dirty="0" err="1">
                <a:latin typeface="Times New Roman"/>
                <a:ea typeface="Calibri"/>
              </a:rPr>
              <a:t>остеогенеза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6633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39846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37873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1132764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309558" y="-450"/>
            <a:ext cx="6005170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 lvl="0"/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2A99EC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Цель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5068" y="1997839"/>
            <a:ext cx="11345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Изучение </a:t>
            </a:r>
            <a:r>
              <a:rPr lang="ru-RU" sz="3600" dirty="0" smtClean="0"/>
              <a:t>взаимосвязей ангио- </a:t>
            </a:r>
            <a:r>
              <a:rPr lang="ru-RU" sz="3600" dirty="0"/>
              <a:t>и </a:t>
            </a:r>
            <a:r>
              <a:rPr lang="ru-RU" sz="3600" dirty="0" err="1"/>
              <a:t>остеогенеза</a:t>
            </a:r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при имплантации матриц из </a:t>
            </a:r>
            <a:r>
              <a:rPr lang="ru-RU" sz="3600" dirty="0" err="1"/>
              <a:t>поликапролактона</a:t>
            </a:r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 err="1"/>
              <a:t>ватерита</a:t>
            </a:r>
            <a:r>
              <a:rPr lang="ru-RU" sz="3600" dirty="0"/>
              <a:t> </a:t>
            </a:r>
            <a:r>
              <a:rPr lang="ru-RU" sz="3600" dirty="0" smtClean="0"/>
              <a:t>у белых крыс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038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60832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58859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1132764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pic>
        <p:nvPicPr>
          <p:cNvPr id="42" name="Picture 18" descr="ÐÐ¾Ð³Ð¾ÑÐ¸Ð¿ ÐÐ±ÑÐ°Ð·Ð¾Ð²Ð°ÑÐµÐ»ÑÐ½Ð¾-Ð½Ð°ÑÑÐ½ÑÐ¹ Ð¸Ð½ÑÑÐ¸ÑÑÑ Ð½Ð°Ð½Ð¾ÑÑÑÑÐºÑÑÑ Ð¸ Ð±Ð¸Ð¾ÑÐ¸ÑÑÐµÐ¼">
            <a:extLst>
              <a:ext uri="{FF2B5EF4-FFF2-40B4-BE49-F238E27FC236}">
                <a16:creationId xmlns:a16="http://schemas.microsoft.com/office/drawing/2014/main" id="{09606D2E-2E35-2143-AD32-5407153A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183" y="1170302"/>
            <a:ext cx="988500" cy="984008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43" name="Picture 20" descr="ÐÐ°ÑÑÐ¸Ð½ÐºÐ¸ Ð¿Ð¾ Ð·Ð°Ð¿ÑÐ¾ÑÑ ÑÐ¿Ñ">
            <a:extLst>
              <a:ext uri="{FF2B5EF4-FFF2-40B4-BE49-F238E27FC236}">
                <a16:creationId xmlns:a16="http://schemas.microsoft.com/office/drawing/2014/main" id="{9EF0D6D4-79CB-7A47-9B42-DADC3E228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090" y="4348517"/>
            <a:ext cx="3537807" cy="9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9B47D0-A073-0B4F-9837-E386450B40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246" y="1164953"/>
            <a:ext cx="1304336" cy="9808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85212D4-EF77-8A48-ABE7-1C5022C7AA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626" y="1168154"/>
            <a:ext cx="7548361" cy="546169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5C87575-8EBF-9B41-B09D-026CDC7BDE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0" y="1170302"/>
            <a:ext cx="1086660" cy="984008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54FAE17-0DEE-D242-99C6-1024E384EF3A}"/>
              </a:ext>
            </a:extLst>
          </p:cNvPr>
          <p:cNvSpPr/>
          <p:nvPr/>
        </p:nvSpPr>
        <p:spPr>
          <a:xfrm>
            <a:off x="412358" y="2373695"/>
            <a:ext cx="3921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Изготовление </a:t>
            </a:r>
            <a:r>
              <a:rPr lang="ru-RU" sz="1200" kern="0" dirty="0"/>
              <a:t>н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анофибриллярного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ru-RU" sz="1200" kern="0" dirty="0"/>
              <a:t>компонента (средний диаметр волокон 0,5</a:t>
            </a:r>
            <a:r>
              <a:rPr lang="ru-RU" sz="1200" u="sng" kern="0" dirty="0"/>
              <a:t>+</a:t>
            </a:r>
            <a:r>
              <a:rPr lang="ru-RU" sz="1200" kern="0" dirty="0"/>
              <a:t>0,1 мкм) методом </a:t>
            </a:r>
            <a:r>
              <a:rPr lang="ru-RU" sz="1200" kern="0" dirty="0" err="1"/>
              <a:t>электроформования</a:t>
            </a:r>
            <a:r>
              <a:rPr lang="ru-RU" sz="1200" kern="0" dirty="0"/>
              <a:t> на </a:t>
            </a:r>
            <a:r>
              <a:rPr lang="ru-RU" sz="1200" kern="0" dirty="0" err="1"/>
              <a:t>микрофибриллярной</a:t>
            </a:r>
            <a:r>
              <a:rPr lang="ru-RU" sz="1200" kern="0" dirty="0"/>
              <a:t> основе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 минерализация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скаффолдов</a:t>
            </a:r>
            <a:r>
              <a:rPr lang="ru-RU" sz="1200" kern="0" dirty="0"/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были проведены сотрудниками Института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Наноструктур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lvl="0" algn="ctr" defTabSz="457200"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 биосистем Саратовского национального исследовательского государственного университета  им. Н.Г.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Чернышевского </a:t>
            </a:r>
          </a:p>
          <a:p>
            <a:pPr lvl="0" algn="ctr" defTabSz="457200">
              <a:defRPr/>
            </a:pPr>
            <a:r>
              <a:rPr lang="ru-RU" sz="1200" kern="0" dirty="0"/>
              <a:t>и </a:t>
            </a:r>
            <a:r>
              <a:rPr lang="ru-RU" sz="1200" kern="0" dirty="0" err="1"/>
              <a:t>Гентского</a:t>
            </a:r>
            <a:r>
              <a:rPr lang="ru-RU" sz="1200" kern="0" dirty="0"/>
              <a:t> университета (Бельгия)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37190C9-EA89-384C-8FC2-2BEA1FE80662}"/>
              </a:ext>
            </a:extLst>
          </p:cNvPr>
          <p:cNvSpPr/>
          <p:nvPr/>
        </p:nvSpPr>
        <p:spPr>
          <a:xfrm>
            <a:off x="499806" y="5490903"/>
            <a:ext cx="3835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1200" kern="0" dirty="0" err="1"/>
              <a:t>Микрофибриллярные</a:t>
            </a:r>
            <a:r>
              <a:rPr lang="ru-RU" sz="1200" kern="0" dirty="0"/>
              <a:t> основы матриц (средний диаметр волокон 12,1</a:t>
            </a:r>
            <a:r>
              <a:rPr lang="ru-RU" sz="1200" u="sng" kern="0" dirty="0"/>
              <a:t>+</a:t>
            </a:r>
            <a:r>
              <a:rPr lang="ru-RU" sz="1200" kern="0" dirty="0"/>
              <a:t>3,3 мкм) были изготовлены методом </a:t>
            </a:r>
            <a:r>
              <a:rPr lang="ru-RU" sz="1200" kern="0" dirty="0" err="1"/>
              <a:t>электроформования</a:t>
            </a:r>
            <a:r>
              <a:rPr lang="ru-RU" sz="1200" kern="0" dirty="0"/>
              <a:t> сотрудниками Центра технологий </a:t>
            </a:r>
          </a:p>
          <a:p>
            <a:pPr lvl="0" algn="ctr" defTabSz="457200">
              <a:defRPr/>
            </a:pPr>
            <a:r>
              <a:rPr lang="ru-RU" sz="1200" kern="0" dirty="0"/>
              <a:t>Томского политехнического университета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1ED3714-4FAB-DC4B-9015-B6D35D63766B}"/>
              </a:ext>
            </a:extLst>
          </p:cNvPr>
          <p:cNvSpPr/>
          <p:nvPr/>
        </p:nvSpPr>
        <p:spPr>
          <a:xfrm>
            <a:off x="2870396" y="182209"/>
            <a:ext cx="6492483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2A99EC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Материалы</a:t>
            </a:r>
            <a:r>
              <a:rPr kumimoji="0" lang="ru-RU" sz="4000" b="1" i="0" u="none" strike="noStrike" kern="0" cap="none" spc="0" normalizeH="0" noProof="0" dirty="0">
                <a:ln>
                  <a:noFill/>
                </a:ln>
                <a:solidFill>
                  <a:srgbClr val="2A99EC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2A99EC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 методы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21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39846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37873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1132764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pic>
        <p:nvPicPr>
          <p:cNvPr id="21" name="Рисунок 2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6252" y="1050878"/>
            <a:ext cx="3252866" cy="2381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Объект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344" y="1050878"/>
            <a:ext cx="3264918" cy="2381640"/>
          </a:xfrm>
          <a:prstGeom prst="rect">
            <a:avLst/>
          </a:prstGeom>
        </p:spPr>
      </p:pic>
      <p:sp>
        <p:nvSpPr>
          <p:cNvPr id="3" name="AutoShape 4" descr="Отображается файл &quot;7pSzHsCVhqk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1784" y="1054654"/>
            <a:ext cx="3260379" cy="23774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9924" y="3457733"/>
            <a:ext cx="416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Скаффолд</a:t>
            </a:r>
            <a:r>
              <a:rPr lang="ru-RU" dirty="0"/>
              <a:t> в виде диска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57326" y="3474150"/>
            <a:ext cx="416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Формирование кармана под кожей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65952" y="3448514"/>
            <a:ext cx="416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Размещение </a:t>
            </a:r>
            <a:r>
              <a:rPr lang="ru-RU" dirty="0" err="1"/>
              <a:t>скаффолда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476" y="3942984"/>
            <a:ext cx="3260469" cy="2500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9080" y="3939616"/>
            <a:ext cx="3221502" cy="2518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344" y="3938954"/>
            <a:ext cx="3277773" cy="25040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275" y="6443003"/>
            <a:ext cx="483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Формирование дефекта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88834" y="6444086"/>
            <a:ext cx="416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Размещение </a:t>
            </a:r>
            <a:r>
              <a:rPr lang="ru-RU" dirty="0" err="1"/>
              <a:t>скаффолда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1792" y="6443003"/>
            <a:ext cx="2862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Дефект бедренной кости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83071" y="596973"/>
            <a:ext cx="979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Имплантация </a:t>
            </a:r>
            <a:r>
              <a:rPr lang="ru-RU" dirty="0" err="1"/>
              <a:t>скаффолдов</a:t>
            </a:r>
            <a:r>
              <a:rPr lang="ru-RU" dirty="0"/>
              <a:t> под кожу и в костную ткань экспериментальных животных</a:t>
            </a:r>
            <a:endParaRPr lang="en-US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6BF6C29-4BCE-8C41-853F-41CFCDBD1DED}"/>
              </a:ext>
            </a:extLst>
          </p:cNvPr>
          <p:cNvSpPr/>
          <p:nvPr/>
        </p:nvSpPr>
        <p:spPr>
          <a:xfrm>
            <a:off x="2870396" y="7863"/>
            <a:ext cx="6492483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2A99EC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Материалы и методы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33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9228537" y="398463"/>
            <a:ext cx="12739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indent="361950" algn="just">
              <a:defRPr/>
            </a:pPr>
            <a:endParaRPr lang="ru-RU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V="1">
            <a:off x="2124635" y="398463"/>
            <a:ext cx="9654989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9204" y="1092423"/>
            <a:ext cx="31540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4489" y="5363"/>
            <a:ext cx="1907704" cy="846259"/>
            <a:chOff x="9249923" y="8168"/>
            <a:chExt cx="2928429" cy="136276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624C78C-4476-324B-96D6-167CADE11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168887"/>
              </p:ext>
            </p:extLst>
          </p:nvPr>
        </p:nvGraphicFramePr>
        <p:xfrm>
          <a:off x="405658" y="1206294"/>
          <a:ext cx="11257079" cy="5371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158">
                  <a:extLst>
                    <a:ext uri="{9D8B030D-6E8A-4147-A177-3AD203B41FA5}">
                      <a16:colId xmlns:a16="http://schemas.microsoft.com/office/drawing/2014/main" val="1611057570"/>
                    </a:ext>
                  </a:extLst>
                </a:gridCol>
                <a:gridCol w="802161">
                  <a:extLst>
                    <a:ext uri="{9D8B030D-6E8A-4147-A177-3AD203B41FA5}">
                      <a16:colId xmlns:a16="http://schemas.microsoft.com/office/drawing/2014/main" val="664885728"/>
                    </a:ext>
                  </a:extLst>
                </a:gridCol>
                <a:gridCol w="5441042">
                  <a:extLst>
                    <a:ext uri="{9D8B030D-6E8A-4147-A177-3AD203B41FA5}">
                      <a16:colId xmlns:a16="http://schemas.microsoft.com/office/drawing/2014/main" val="4091687909"/>
                    </a:ext>
                  </a:extLst>
                </a:gridCol>
                <a:gridCol w="2105677">
                  <a:extLst>
                    <a:ext uri="{9D8B030D-6E8A-4147-A177-3AD203B41FA5}">
                      <a16:colId xmlns:a16="http://schemas.microsoft.com/office/drawing/2014/main" val="2121001868"/>
                    </a:ext>
                  </a:extLst>
                </a:gridCol>
                <a:gridCol w="1457041">
                  <a:extLst>
                    <a:ext uri="{9D8B030D-6E8A-4147-A177-3AD203B41FA5}">
                      <a16:colId xmlns:a16="http://schemas.microsoft.com/office/drawing/2014/main" val="2390845848"/>
                    </a:ext>
                  </a:extLst>
                </a:gridCol>
              </a:tblGrid>
              <a:tr h="569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Модель</a:t>
                      </a:r>
                    </a:p>
                  </a:txBody>
                  <a:tcPr marL="27519" marR="27519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группы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Описание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Продолжительность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эксперимента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животных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293419"/>
                  </a:ext>
                </a:extLst>
              </a:tr>
              <a:tr h="2317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03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7519" marR="27519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032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032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Группа контроля –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интактные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животные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032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18704"/>
                  </a:ext>
                </a:extLst>
              </a:tr>
              <a:tr h="74659">
                <a:tc rowSpan="6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Подкожная</a:t>
                      </a:r>
                    </a:p>
                    <a:p>
                      <a:pPr algn="ctr"/>
                      <a:r>
                        <a:rPr lang="ru-RU" sz="1400" dirty="0"/>
                        <a:t>имплантация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2</a:t>
                      </a:r>
                      <a:endParaRPr lang="ru-RU" dirty="0"/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Группа сравнения -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ложнооперированные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животные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(оперативное вмешательство в объеме, соответствующем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субкутанной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имплантации матрицы)</a:t>
                      </a:r>
                      <a:endParaRPr lang="ru-RU" sz="1400" dirty="0"/>
                    </a:p>
                  </a:txBody>
                  <a:tcPr marL="27519" marR="2751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7 суток</a:t>
                      </a:r>
                      <a:endParaRPr lang="ru-RU" sz="1200" dirty="0"/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15705"/>
                  </a:ext>
                </a:extLst>
              </a:tr>
              <a:tr h="408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21 сутки</a:t>
                      </a:r>
                      <a:endParaRPr lang="ru-RU" dirty="0"/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988937"/>
                  </a:ext>
                </a:extLst>
              </a:tr>
              <a:tr h="74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+mn-lt"/>
                        </a:rPr>
                        <a:t>3</a:t>
                      </a:r>
                      <a:endParaRPr lang="ru-RU" dirty="0"/>
                    </a:p>
                  </a:txBody>
                  <a:tcPr marL="27519" marR="2751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Отрицательный контроль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(животные с подкожной  имплантацией матриц, содержащих чужеродный белок)</a:t>
                      </a:r>
                      <a:endParaRPr lang="ru-RU" sz="1400" dirty="0"/>
                    </a:p>
                  </a:txBody>
                  <a:tcPr marL="27519" marR="275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7 суток</a:t>
                      </a:r>
                      <a:endParaRPr lang="ru-RU" sz="1200" dirty="0"/>
                    </a:p>
                  </a:txBody>
                  <a:tcPr marL="27519" marR="2751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435821"/>
                  </a:ext>
                </a:extLst>
              </a:tr>
              <a:tr h="292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21 сутки</a:t>
                      </a:r>
                      <a:endParaRPr lang="ru-RU" dirty="0"/>
                    </a:p>
                  </a:txBody>
                  <a:tcPr marL="27519" marR="2751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43754"/>
                  </a:ext>
                </a:extLst>
              </a:tr>
              <a:tr h="74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4</a:t>
                      </a:r>
                      <a:endParaRPr lang="ru-RU" dirty="0"/>
                    </a:p>
                  </a:txBody>
                  <a:tcPr marL="27519" marR="2751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Опытная группа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(крысы которым выполнена имплантация матриц из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поликапролактона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и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ватерита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)</a:t>
                      </a:r>
                      <a:endParaRPr lang="ru-RU" sz="1400" dirty="0"/>
                    </a:p>
                  </a:txBody>
                  <a:tcPr marL="27519" marR="27519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7 суток</a:t>
                      </a:r>
                      <a:endParaRPr lang="ru-RU" sz="1200" dirty="0"/>
                    </a:p>
                  </a:txBody>
                  <a:tcPr marL="27519" marR="2751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925402"/>
                  </a:ext>
                </a:extLst>
              </a:tr>
              <a:tr h="357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21 сутки</a:t>
                      </a:r>
                      <a:endParaRPr lang="ru-RU" dirty="0"/>
                    </a:p>
                  </a:txBody>
                  <a:tcPr marL="27519" marR="2751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24731"/>
                  </a:ext>
                </a:extLst>
              </a:tr>
              <a:tr h="7465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субкутанных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имплантационных тестов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81754"/>
                  </a:ext>
                </a:extLst>
              </a:tr>
              <a:tr h="227650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Имплантация в костную ткань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5</a:t>
                      </a:r>
                      <a:endParaRPr lang="ru-RU" dirty="0"/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Группа сравнения -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Ложнооперированные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животные (оперативное вмешательство в объеме, соответствующем имплантации матрицы в костную ткань)</a:t>
                      </a:r>
                      <a:endParaRPr lang="ru-RU" sz="1400" dirty="0"/>
                    </a:p>
                  </a:txBody>
                  <a:tcPr marL="27519" marR="2751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7 суток</a:t>
                      </a:r>
                      <a:endParaRPr lang="ru-RU" sz="1200" dirty="0"/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48341"/>
                  </a:ext>
                </a:extLst>
              </a:tr>
              <a:tr h="289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27519" marR="2751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2A8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 суток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2A8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7519" marR="2751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91279"/>
                  </a:ext>
                </a:extLst>
              </a:tr>
              <a:tr h="269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6</a:t>
                      </a:r>
                      <a:endParaRPr lang="ru-RU" dirty="0"/>
                    </a:p>
                  </a:txBody>
                  <a:tcPr marL="27519" marR="2751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Отрицательный контроль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(животные с имплантацией в костную ткань матриц, содержащих чужеродный белок)</a:t>
                      </a:r>
                      <a:endParaRPr lang="ru-RU" sz="1400" dirty="0"/>
                    </a:p>
                  </a:txBody>
                  <a:tcPr marL="27519" marR="275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7 суток</a:t>
                      </a:r>
                      <a:endParaRPr lang="ru-RU" sz="1200" dirty="0"/>
                    </a:p>
                  </a:txBody>
                  <a:tcPr marL="27519" marR="2751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6437"/>
                  </a:ext>
                </a:extLst>
              </a:tr>
              <a:tr h="30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2A8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 суток</a:t>
                      </a:r>
                      <a:endParaRPr lang="ru-RU" sz="1200" dirty="0"/>
                    </a:p>
                  </a:txBody>
                  <a:tcPr marL="27519" marR="2751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7519" marR="2751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86835"/>
                  </a:ext>
                </a:extLst>
              </a:tr>
              <a:tr h="2951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Опытная группа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(крысы с имплантацией в костную ткань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матриц из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поликапролактона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и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ватерита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</a:rPr>
                        <a:t>7 суток</a:t>
                      </a:r>
                      <a:endParaRPr lang="ru-RU" sz="1200" dirty="0"/>
                    </a:p>
                  </a:txBody>
                  <a:tcPr marL="27519" marR="2751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585171"/>
                  </a:ext>
                </a:extLst>
              </a:tr>
              <a:tr h="32409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2A8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 суток</a:t>
                      </a:r>
                      <a:endParaRPr lang="ru-RU" sz="1200" dirty="0"/>
                    </a:p>
                  </a:txBody>
                  <a:tcPr marL="27519" marR="2751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7519" marR="2751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27482"/>
                  </a:ext>
                </a:extLst>
              </a:tr>
              <a:tr h="7465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имплантационных тестов в костную ткань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19446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ИТОГО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105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19" marR="27519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236266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223A6E-5BAA-204E-AC0D-5AED242F0D7A}"/>
              </a:ext>
            </a:extLst>
          </p:cNvPr>
          <p:cNvSpPr/>
          <p:nvPr/>
        </p:nvSpPr>
        <p:spPr>
          <a:xfrm>
            <a:off x="2870396" y="15879"/>
            <a:ext cx="6492483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2A99EC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Материалы и методы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372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39846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37873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1132764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2852356" y="-450"/>
            <a:ext cx="6492483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2A99EC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Материалы и методы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29988" y="997726"/>
            <a:ext cx="88449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rgbClr val="FFFFFF"/>
                </a:solidFill>
              </a:rPr>
              <a:t>Иммуноферментный анализ сыворотки крови с использованием </a:t>
            </a:r>
            <a:r>
              <a:rPr lang="ru-RU" sz="1600" dirty="0" err="1"/>
              <a:t>микропланшетного</a:t>
            </a:r>
            <a:r>
              <a:rPr lang="ru-RU" sz="1600" dirty="0"/>
              <a:t> фотометра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Anthos</a:t>
            </a:r>
            <a:r>
              <a:rPr lang="en-US" sz="1600" dirty="0">
                <a:solidFill>
                  <a:srgbClr val="FFFFFF"/>
                </a:solidFill>
              </a:rPr>
              <a:t> 2010</a:t>
            </a:r>
            <a:r>
              <a:rPr lang="ru-RU" sz="1600" dirty="0">
                <a:solidFill>
                  <a:srgbClr val="FFFFFF"/>
                </a:solidFill>
              </a:rPr>
              <a:t> (</a:t>
            </a:r>
            <a:r>
              <a:rPr lang="en-US" sz="1600" dirty="0">
                <a:solidFill>
                  <a:srgbClr val="FFFFFF"/>
                </a:solidFill>
              </a:rPr>
              <a:t>"</a:t>
            </a:r>
            <a:r>
              <a:rPr lang="en-US" sz="1600" dirty="0" err="1">
                <a:solidFill>
                  <a:srgbClr val="FFFFFF"/>
                </a:solidFill>
              </a:rPr>
              <a:t>Biohrom</a:t>
            </a:r>
            <a:r>
              <a:rPr lang="en-US" sz="1600" dirty="0">
                <a:solidFill>
                  <a:srgbClr val="FFFFFF"/>
                </a:solidFill>
              </a:rPr>
              <a:t> Ltd.", </a:t>
            </a:r>
            <a:r>
              <a:rPr lang="ru-RU" sz="1600" dirty="0">
                <a:solidFill>
                  <a:srgbClr val="FFFFFF"/>
                </a:solidFill>
              </a:rPr>
              <a:t>Великобритания) для определения концентраций:</a:t>
            </a:r>
          </a:p>
          <a:p>
            <a:pPr lvl="0" indent="35560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FFFF"/>
                </a:solidFill>
              </a:rPr>
              <a:t>фактора роста эндотелия сосудов (</a:t>
            </a:r>
            <a:r>
              <a:rPr lang="en-US" sz="1600" dirty="0">
                <a:solidFill>
                  <a:srgbClr val="FFFFFF"/>
                </a:solidFill>
              </a:rPr>
              <a:t>VEGF-A)</a:t>
            </a:r>
            <a:r>
              <a:rPr lang="ru-RU" sz="1600" dirty="0">
                <a:solidFill>
                  <a:srgbClr val="FFFFFF"/>
                </a:solidFill>
              </a:rPr>
              <a:t> набором реагентов </a:t>
            </a:r>
            <a:r>
              <a:rPr lang="en-US" sz="1600" dirty="0">
                <a:solidFill>
                  <a:srgbClr val="FFFFFF"/>
                </a:solidFill>
              </a:rPr>
              <a:t>Rat VEGF Immunoassay (R&amp;D Systems, </a:t>
            </a:r>
            <a:r>
              <a:rPr lang="ru-RU" sz="1600" dirty="0">
                <a:solidFill>
                  <a:srgbClr val="FFFFFF"/>
                </a:solidFill>
              </a:rPr>
              <a:t>США). </a:t>
            </a:r>
            <a:endParaRPr lang="en-US" sz="1600" dirty="0">
              <a:solidFill>
                <a:srgbClr val="FFFFFF"/>
              </a:solidFill>
            </a:endParaRPr>
          </a:p>
          <a:p>
            <a:pPr lvl="0" indent="35560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FFFF"/>
                </a:solidFill>
              </a:rPr>
              <a:t>VE-</a:t>
            </a:r>
            <a:r>
              <a:rPr lang="ru-RU" sz="1600" dirty="0" err="1">
                <a:solidFill>
                  <a:srgbClr val="FFFFFF"/>
                </a:solidFill>
              </a:rPr>
              <a:t>кадгерина</a:t>
            </a:r>
            <a:r>
              <a:rPr lang="ru-RU" sz="1600" dirty="0">
                <a:solidFill>
                  <a:srgbClr val="FFFFFF"/>
                </a:solidFill>
              </a:rPr>
              <a:t> и синдекана-1 наборами реагентов «</a:t>
            </a:r>
            <a:r>
              <a:rPr lang="en-US" sz="1600" dirty="0">
                <a:solidFill>
                  <a:srgbClr val="FFFFFF"/>
                </a:solidFill>
              </a:rPr>
              <a:t>ELISA Kit For </a:t>
            </a:r>
            <a:r>
              <a:rPr lang="en-US" sz="1600" dirty="0" err="1">
                <a:solidFill>
                  <a:srgbClr val="FFFFFF"/>
                </a:solidFill>
              </a:rPr>
              <a:t>Syndecan</a:t>
            </a:r>
            <a:r>
              <a:rPr lang="en-US" sz="1600" dirty="0">
                <a:solidFill>
                  <a:srgbClr val="FFFFFF"/>
                </a:solidFill>
              </a:rPr>
              <a:t> 1 Rat» </a:t>
            </a:r>
            <a:r>
              <a:rPr lang="ru-RU" sz="1600" dirty="0">
                <a:solidFill>
                  <a:srgbClr val="FFFFFF"/>
                </a:solidFill>
              </a:rPr>
              <a:t>и «</a:t>
            </a:r>
            <a:r>
              <a:rPr lang="en-US" sz="1600" dirty="0">
                <a:solidFill>
                  <a:srgbClr val="FFFFFF"/>
                </a:solidFill>
              </a:rPr>
              <a:t>ELISA Kit For Cadherin 5 Rat»  (Cloud-Clone Corp., </a:t>
            </a:r>
            <a:r>
              <a:rPr lang="ru-RU" sz="1600" dirty="0">
                <a:solidFill>
                  <a:srgbClr val="FFFFFF"/>
                </a:solidFill>
              </a:rPr>
              <a:t>США). </a:t>
            </a:r>
          </a:p>
          <a:p>
            <a:pPr lvl="0" indent="35560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FFFFFF"/>
                </a:solidFill>
              </a:rPr>
              <a:t>Остеокальцин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Rat-MID™ </a:t>
            </a:r>
            <a:r>
              <a:rPr lang="en-US" sz="1600" dirty="0" err="1">
                <a:solidFill>
                  <a:srgbClr val="FFFFFF"/>
                </a:solidFill>
              </a:rPr>
              <a:t>Osteocalcin</a:t>
            </a:r>
            <a:r>
              <a:rPr lang="en-US" sz="1600" dirty="0">
                <a:solidFill>
                  <a:srgbClr val="FFFFFF"/>
                </a:solidFill>
              </a:rPr>
              <a:t> ELISA</a:t>
            </a:r>
            <a:r>
              <a:rPr lang="ru-RU" sz="1600" dirty="0">
                <a:solidFill>
                  <a:srgbClr val="FFFFFF"/>
                </a:solidFill>
              </a:rPr>
              <a:t> (</a:t>
            </a:r>
            <a:r>
              <a:rPr lang="en-US" sz="1600" dirty="0">
                <a:solidFill>
                  <a:srgbClr val="FFFFFF"/>
                </a:solidFill>
              </a:rPr>
              <a:t>IDS, </a:t>
            </a:r>
            <a:r>
              <a:rPr lang="ru-RU" sz="1600" dirty="0">
                <a:solidFill>
                  <a:srgbClr val="FFFFFF"/>
                </a:solidFill>
              </a:rPr>
              <a:t>Великобритания).</a:t>
            </a:r>
          </a:p>
          <a:p>
            <a:pPr lvl="0" algn="just">
              <a:buClr>
                <a:srgbClr val="FFFF00"/>
              </a:buClr>
            </a:pPr>
            <a:r>
              <a:rPr lang="ru-RU" sz="1600" dirty="0">
                <a:solidFill>
                  <a:srgbClr val="FFFFFF"/>
                </a:solidFill>
              </a:rPr>
              <a:t>Определение активности в сыворотке крови щелочной фосфатазы, </a:t>
            </a:r>
            <a:r>
              <a:rPr lang="ru-RU" sz="1600" dirty="0" err="1">
                <a:solidFill>
                  <a:srgbClr val="FFFFFF"/>
                </a:solidFill>
              </a:rPr>
              <a:t>аланинаминотрансферазы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аспартатаминотрансферазы</a:t>
            </a:r>
            <a:r>
              <a:rPr lang="ru-RU" sz="1600" dirty="0">
                <a:solidFill>
                  <a:srgbClr val="FFFFFF"/>
                </a:solidFill>
              </a:rPr>
              <a:t> проводилось кинетическим методом на биохимическом анализаторе «Сапфир-400» (Япония) с использованием наборов реактивов фирмы </a:t>
            </a:r>
            <a:r>
              <a:rPr lang="ru-RU" sz="1600" dirty="0" err="1">
                <a:solidFill>
                  <a:srgbClr val="FFFFFF"/>
                </a:solidFill>
              </a:rPr>
              <a:t>ДиаС</a:t>
            </a:r>
            <a:r>
              <a:rPr lang="ru-RU" sz="1600" dirty="0">
                <a:solidFill>
                  <a:srgbClr val="FFFFFF"/>
                </a:solidFill>
              </a:rPr>
              <a:t>» (Россия)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9" t="5900" r="6578"/>
          <a:stretch/>
        </p:blipFill>
        <p:spPr>
          <a:xfrm>
            <a:off x="8990658" y="3608097"/>
            <a:ext cx="2937055" cy="30571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4050" y="4299495"/>
            <a:ext cx="8370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Ткани области </a:t>
            </a:r>
            <a:r>
              <a:rPr lang="ru-RU" sz="1600" dirty="0" err="1"/>
              <a:t>субкутанной</a:t>
            </a:r>
            <a:r>
              <a:rPr lang="ru-RU" sz="1600" dirty="0"/>
              <a:t> имплантации, включая </a:t>
            </a:r>
            <a:r>
              <a:rPr lang="ru-RU" sz="1600" dirty="0" err="1"/>
              <a:t>скаффолд</a:t>
            </a:r>
            <a:r>
              <a:rPr lang="ru-RU" sz="1600" dirty="0"/>
              <a:t>, иссекались единым блоком на 21-е сутки эксперимента, фиксировали в 10% формалине .</a:t>
            </a:r>
          </a:p>
          <a:p>
            <a:pPr indent="360363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Бедренную кость с имплантированным </a:t>
            </a:r>
            <a:r>
              <a:rPr lang="ru-RU" sz="1600" dirty="0" err="1"/>
              <a:t>скафйфолдом</a:t>
            </a:r>
            <a:r>
              <a:rPr lang="ru-RU" sz="1600" dirty="0"/>
              <a:t> забирали на 28-е сутки эксперимента, фиксировали в 10% формалине и подвергали деминерализации в декальцинирующем растворе.</a:t>
            </a:r>
          </a:p>
          <a:p>
            <a:pPr indent="360363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 Гистологические срезы толщиной 5-7 мкм готовились по стандартной методике и окрашивались гематоксилином и эозином. </a:t>
            </a:r>
          </a:p>
          <a:p>
            <a:pPr indent="360363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При микроскопии препаратов оценивали состояние тканей, окружающих </a:t>
            </a:r>
            <a:r>
              <a:rPr lang="ru-RU" sz="1600" dirty="0" err="1"/>
              <a:t>скаффолд</a:t>
            </a:r>
            <a:r>
              <a:rPr lang="ru-RU" sz="1600" dirty="0"/>
              <a:t>, его заселение клетками и </a:t>
            </a:r>
            <a:r>
              <a:rPr lang="ru-RU" sz="1600" dirty="0" err="1"/>
              <a:t>васкуляризацию</a:t>
            </a:r>
            <a:r>
              <a:rPr lang="ru-RU" sz="1600" dirty="0"/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3818" y="3923109"/>
            <a:ext cx="7676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Морфологические исследования тканей зон имплантации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79" y="1483174"/>
            <a:ext cx="2720909" cy="18112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97155" y="640081"/>
            <a:ext cx="6365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Биохимические исследования сыворотки крови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5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72713" y="398463"/>
            <a:ext cx="16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12272" y="378738"/>
            <a:ext cx="97244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5580" y="1132764"/>
            <a:ext cx="42053" cy="5532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" y="5362"/>
            <a:ext cx="1965278" cy="912031"/>
            <a:chOff x="9249923" y="8168"/>
            <a:chExt cx="2928429" cy="13627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1152" y="8168"/>
              <a:ext cx="2927200" cy="13627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9923" y="27296"/>
              <a:ext cx="665481" cy="79224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4673662" y="0"/>
            <a:ext cx="3607078" cy="707886"/>
          </a:xfrm>
          <a:prstGeom prst="rect">
            <a:avLst/>
          </a:prstGeom>
          <a:solidFill>
            <a:srgbClr val="0B1542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2A99EC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Результаты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47E6E7-5EAB-AB40-8461-F1695C4279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987" y="548371"/>
            <a:ext cx="4878013" cy="21914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DA9307-640D-194A-93C1-CE1AA5C0C4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52"/>
          <a:stretch/>
        </p:blipFill>
        <p:spPr>
          <a:xfrm>
            <a:off x="7221197" y="2767580"/>
            <a:ext cx="5006006" cy="1900067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8720" y="4728794"/>
            <a:ext cx="4513947" cy="21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633" y="1047552"/>
            <a:ext cx="70410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В результате проведенных исследований установлено, что через 7 суток после имплантации под кожу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скаффолдов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на основе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поликапролактона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ватерита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у крыс опытной группы в 3 раза интенсивнее, чем у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ложнооперированных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животных увеличивается концентрация VEGF в сыворотке крови. К 21-м суткам у крыс опытной группы, также как и в группе сравнения, отмечается завершение активной фазы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ангиогенеза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 нормализация концентрации фактора роста эндотелия сосудов в крови, в отличие от животных группы отрицательного контроля, характерной особенностью которых является увеличение уровня в крови данного фактора в период с 7-х по 21-е сутки.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Индукция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ангиогенеза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при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субкутанной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имплантации белым крысам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скаффолдов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из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поликапролактона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ватерита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не сопровождается признаками нарушения структуры эндотелиального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гликокаликса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, в отличие от имплантации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небиосовместимых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матриц, которые одновременно с индукцией синтеза VEGF вызывают двукратное увеличение сывороточной концентрации синдекана-1. При этом значимых изменений концентрации </a:t>
            </a:r>
            <a:r>
              <a:rPr lang="en-US" sz="1400" dirty="0">
                <a:latin typeface="Times New Roman" pitchFamily="18" charset="0"/>
                <a:ea typeface="Calibri"/>
                <a:cs typeface="Times New Roman" pitchFamily="18" charset="0"/>
              </a:rPr>
              <a:t>VE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кадгерина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относительно нормальных значений ни в одной из групп животных не выявлено.</a:t>
            </a:r>
            <a:endParaRPr lang="ru-RU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5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36795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1136795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01136795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01136795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6372</TotalTime>
  <Words>1389</Words>
  <Application>Microsoft Office PowerPoint</Application>
  <PresentationFormat>Широкоэкранный</PresentationFormat>
  <Paragraphs>144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01136795</vt:lpstr>
      <vt:lpstr>1_01136795</vt:lpstr>
      <vt:lpstr>2_01136795</vt:lpstr>
      <vt:lpstr>3_01136795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</dc:creator>
  <cp:lastModifiedBy>Eugene Moiseev</cp:lastModifiedBy>
  <cp:revision>108</cp:revision>
  <dcterms:created xsi:type="dcterms:W3CDTF">2017-04-23T08:16:47Z</dcterms:created>
  <dcterms:modified xsi:type="dcterms:W3CDTF">2020-11-04T06:40:00Z</dcterms:modified>
</cp:coreProperties>
</file>