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59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347" r:id="rId4"/>
    <p:sldId id="464" r:id="rId5"/>
    <p:sldId id="465" r:id="rId6"/>
    <p:sldId id="468" r:id="rId7"/>
    <p:sldId id="469" r:id="rId8"/>
    <p:sldId id="470" r:id="rId9"/>
    <p:sldId id="463" r:id="rId10"/>
    <p:sldId id="415" r:id="rId11"/>
    <p:sldId id="426" r:id="rId12"/>
    <p:sldId id="424" r:id="rId13"/>
    <p:sldId id="349" r:id="rId14"/>
    <p:sldId id="438" r:id="rId15"/>
    <p:sldId id="449" r:id="rId16"/>
    <p:sldId id="444" r:id="rId17"/>
    <p:sldId id="446" r:id="rId18"/>
    <p:sldId id="455" r:id="rId19"/>
    <p:sldId id="447" r:id="rId20"/>
    <p:sldId id="461" r:id="rId21"/>
    <p:sldId id="408" r:id="rId22"/>
    <p:sldId id="453" r:id="rId23"/>
    <p:sldId id="471" r:id="rId24"/>
    <p:sldId id="352" r:id="rId2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icrosoft YaHei" pitchFamily="34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54286" autoAdjust="0"/>
  </p:normalViewPr>
  <p:slideViewPr>
    <p:cSldViewPr>
      <p:cViewPr varScale="1">
        <p:scale>
          <a:sx n="63" d="100"/>
          <a:sy n="63" d="100"/>
        </p:scale>
        <p:origin x="261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"СhM"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Осевая</c:v>
                </c:pt>
                <c:pt idx="1">
                  <c:v>Поперечная</c:v>
                </c:pt>
                <c:pt idx="2">
                  <c:v>Скручивающая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2.1</c:v>
                </c:pt>
                <c:pt idx="2">
                  <c:v>0.70000000000000051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44-4C8F-9476-F161FAD515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"СарНИИТО"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Осевая</c:v>
                </c:pt>
                <c:pt idx="1">
                  <c:v>Поперечная</c:v>
                </c:pt>
                <c:pt idx="2">
                  <c:v>Скручивающая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1.2</c:v>
                </c:pt>
                <c:pt idx="1">
                  <c:v>2.2000000000000002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44-4C8F-9476-F161FAD515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"BNB"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39610060963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08-4543-BCE1-8E68708DE4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195613185836494E-2"/>
                  <c:y val="-1.653462115320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508-4543-BCE1-8E68708DE4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396100609632541E-2"/>
                  <c:y val="-5.5115403844017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08-4543-BCE1-8E68708DE4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Осевая</c:v>
                </c:pt>
                <c:pt idx="1">
                  <c:v>Поперечная</c:v>
                </c:pt>
                <c:pt idx="2">
                  <c:v>Скручивающая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1.8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44-4C8F-9476-F161FAD515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76100016"/>
        <c:axId val="976095120"/>
        <c:axId val="0"/>
      </c:bar3DChart>
      <c:catAx>
        <c:axId val="97610001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76095120"/>
        <c:crosses val="autoZero"/>
        <c:auto val="1"/>
        <c:lblAlgn val="ctr"/>
        <c:lblOffset val="100"/>
        <c:noMultiLvlLbl val="0"/>
      </c:catAx>
      <c:valAx>
        <c:axId val="976095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7610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"СhM"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Осевая</c:v>
                </c:pt>
                <c:pt idx="1">
                  <c:v>Поперечная</c:v>
                </c:pt>
                <c:pt idx="2">
                  <c:v>Торсионная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82-4EAA-A948-64C9F2FA90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"СарНИИТО"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Осевая</c:v>
                </c:pt>
                <c:pt idx="1">
                  <c:v>Поперечная</c:v>
                </c:pt>
                <c:pt idx="2">
                  <c:v>Торсионная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82-4EAA-A948-64C9F2FA90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"BNB"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765616956512006E-2"/>
                  <c:y val="7.8386352133713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D5-4F52-8469-42C504A62D1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656169565120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D5-4F52-8469-42C504A62D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917398074518922E-2"/>
                  <c:y val="3.59266630334084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0D5-4F52-8469-42C504A62D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Осевая</c:v>
                </c:pt>
                <c:pt idx="1">
                  <c:v>Поперечная</c:v>
                </c:pt>
                <c:pt idx="2">
                  <c:v>Торсионная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2</c:v>
                </c:pt>
                <c:pt idx="2">
                  <c:v>0.30000000000000027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82-4EAA-A948-64C9F2FA90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76096208"/>
        <c:axId val="976091856"/>
        <c:axId val="0"/>
      </c:bar3DChart>
      <c:catAx>
        <c:axId val="976096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76091856"/>
        <c:crosses val="autoZero"/>
        <c:auto val="1"/>
        <c:lblAlgn val="ctr"/>
        <c:lblOffset val="100"/>
        <c:noMultiLvlLbl val="0"/>
      </c:catAx>
      <c:valAx>
        <c:axId val="97609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76096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45627169532934"/>
          <c:w val="1"/>
          <c:h val="0.139543728304670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6027085915432E-2"/>
          <c:y val="0.28362068566455773"/>
          <c:w val="0.4552871525052567"/>
          <c:h val="0.633226003275495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18-25 лет</c:v>
                </c:pt>
                <c:pt idx="1">
                  <c:v>26-35 лет</c:v>
                </c:pt>
                <c:pt idx="2">
                  <c:v>36-45 лет</c:v>
                </c:pt>
                <c:pt idx="3">
                  <c:v>46-55 лет</c:v>
                </c:pt>
                <c:pt idx="4">
                  <c:v>56-65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10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A2-452C-86D4-C46CE1AED0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588590790828862"/>
          <c:y val="0.31272390499416397"/>
          <c:w val="0.21261232427915103"/>
          <c:h val="0.3745519623502687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Основная группа (n=25)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=17  и     =8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309268141319741"/>
          <c:y val="2.251522880436462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 (n=25) 17 и 8</c:v>
                </c:pt>
              </c:strCache>
            </c:strRef>
          </c:tx>
          <c:dLbls>
            <c:dLbl>
              <c:idx val="4"/>
              <c:layout>
                <c:manualLayout>
                  <c:x val="6.6972495954574982E-2"/>
                  <c:y val="0.120981313653872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61-4F46-A120-EE00C1F3167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18-25 лет</c:v>
                </c:pt>
                <c:pt idx="1">
                  <c:v>26-35 лет</c:v>
                </c:pt>
                <c:pt idx="2">
                  <c:v>36-45 лет</c:v>
                </c:pt>
                <c:pt idx="3">
                  <c:v>46-55 лет</c:v>
                </c:pt>
                <c:pt idx="4">
                  <c:v>56-65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61-4F46-A120-EE00C1F3167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СОИ-1 основ., %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69.099999999999994</c:v>
                </c:pt>
                <c:pt idx="1">
                  <c:v>74.5</c:v>
                </c:pt>
                <c:pt idx="2">
                  <c:v>82.6</c:v>
                </c:pt>
                <c:pt idx="3">
                  <c:v>88.8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CB-4867-B746-6A889E5E6D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СОИ-1 сравн., %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68.2</c:v>
                </c:pt>
                <c:pt idx="1">
                  <c:v>74.099999999999994</c:v>
                </c:pt>
                <c:pt idx="2">
                  <c:v>79.5</c:v>
                </c:pt>
                <c:pt idx="3">
                  <c:v>83.3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3CB-4867-B746-6A889E5E6D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ODI основ., балл</c:v>
                </c:pt>
              </c:strCache>
            </c:strRef>
          </c:tx>
          <c:spPr>
            <a:ln w="69850">
              <a:solidFill>
                <a:srgbClr val="FF0000"/>
              </a:solidFill>
            </a:ln>
          </c:spPr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39.6</c:v>
                </c:pt>
                <c:pt idx="1">
                  <c:v>42.9</c:v>
                </c:pt>
                <c:pt idx="2">
                  <c:v>45.5</c:v>
                </c:pt>
                <c:pt idx="3">
                  <c:v>47.5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3CB-4867-B746-6A889E5E6D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ODI сравн., балл</c:v>
                </c:pt>
              </c:strCache>
            </c:strRef>
          </c:tx>
          <c:spPr>
            <a:ln w="38100">
              <a:solidFill>
                <a:schemeClr val="tx2"/>
              </a:solidFill>
            </a:ln>
            <a:effectLst>
              <a:glow rad="228600">
                <a:schemeClr val="bg1">
                  <a:alpha val="40000"/>
                </a:schemeClr>
              </a:glow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glow rad="228600">
                  <a:schemeClr val="bg1"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39.200000000000003</c:v>
                </c:pt>
                <c:pt idx="1">
                  <c:v>42.5</c:v>
                </c:pt>
                <c:pt idx="2">
                  <c:v>44.9</c:v>
                </c:pt>
                <c:pt idx="3">
                  <c:v>46.6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3CB-4867-B746-6A889E5E6DE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mRUS основ., балл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12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4.7</c:v>
                </c:pt>
                <c:pt idx="2">
                  <c:v>12.9</c:v>
                </c:pt>
                <c:pt idx="3">
                  <c:v>14.4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3CB-4867-B746-6A889E5E6DE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mRUS сравн., балл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12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4.7</c:v>
                </c:pt>
                <c:pt idx="2">
                  <c:v>8.5</c:v>
                </c:pt>
                <c:pt idx="3">
                  <c:v>13.8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3CB-4867-B746-6A889E5E6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6088048"/>
        <c:axId val="976096752"/>
      </c:lineChart>
      <c:catAx>
        <c:axId val="97608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6096752"/>
        <c:crosses val="autoZero"/>
        <c:auto val="1"/>
        <c:lblAlgn val="ctr"/>
        <c:lblOffset val="100"/>
        <c:noMultiLvlLbl val="0"/>
      </c:catAx>
      <c:valAx>
        <c:axId val="97609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608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89509742582335"/>
          <c:y val="5.4847870727791521E-2"/>
          <c:w val="0.29246360540836591"/>
          <c:h val="0.748063613030506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53833632011904E-2"/>
                  <c:y val="-4.927965520170960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18-4843-884F-F53DCD1A946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175313854016287E-2"/>
                  <c:y val="-4.101451690552901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9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18-4843-884F-F53DCD1A946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Неудовлетворительный результат</c:v>
                </c:pt>
                <c:pt idx="1">
                  <c:v>Удовлетворительный результат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8.0000000000000043E-2</c:v>
                </c:pt>
                <c:pt idx="1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18-4843-884F-F53DCD1A94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сравнения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386568159093486E-2"/>
                  <c:y val="-3.842091619449691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dirty="0" smtClean="0"/>
                      <a:t>8,9%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18-4843-884F-F53DCD1A946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891956449283486E-2"/>
                  <c:y val="-3.703755138317969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en-US" dirty="0" smtClean="0"/>
                      <a:t>1,1%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818-4843-884F-F53DCD1A946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Неудовлетворительный результат</c:v>
                </c:pt>
                <c:pt idx="1">
                  <c:v>Удовлетворительный результат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0.18900000000000014</c:v>
                </c:pt>
                <c:pt idx="1">
                  <c:v>0.81100000000000005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18-4843-884F-F53DCD1A94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76097840"/>
        <c:axId val="976098928"/>
        <c:axId val="0"/>
      </c:bar3DChart>
      <c:catAx>
        <c:axId val="976097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76098928"/>
        <c:crosses val="autoZero"/>
        <c:auto val="1"/>
        <c:lblAlgn val="ctr"/>
        <c:lblOffset val="100"/>
        <c:noMultiLvlLbl val="0"/>
      </c:catAx>
      <c:valAx>
        <c:axId val="9760989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9760978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 (n=25)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00000000000025E-2"/>
                  <c:y val="-2.1621721010677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71-453F-ACCC-823593772DC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222222222221721E-3"/>
                  <c:y val="-2.1621721010677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71-453F-ACCC-823593772DC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55555555555561E-2"/>
                  <c:y val="-1.94595489096098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(4%)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171-453F-ACCC-823593772D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44444444444451E-3"/>
                  <c:y val="-1.945954890960980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(4%)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171-453F-ACCC-823593772D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Перелом стержня</c:v>
                </c:pt>
                <c:pt idx="1">
                  <c:v>Перелом винта</c:v>
                </c:pt>
                <c:pt idx="2">
                  <c:v>Миграция стержня</c:v>
                </c:pt>
                <c:pt idx="3">
                  <c:v>Миграция винтов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.00%">
                  <c:v>4.0000000000000022E-2</c:v>
                </c:pt>
                <c:pt idx="3" formatCode="0.00%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71-453F-ACCC-823593772D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сравнения (n=37)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36E-2"/>
                  <c:y val="-1.72973768085421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(5,4%)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171-453F-ACCC-823593772DC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77777777777781E-2"/>
                  <c:y val="-2.37838931117453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 (10,8%)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171-453F-ACCC-823593772DC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3333333333336E-2"/>
                  <c:y val="-2.162172101067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171-453F-ACCC-823593772DC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66666666666781E-2"/>
                  <c:y val="-2.16217210106775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 (27%)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171-453F-ACCC-823593772DC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Перелом стержня</c:v>
                </c:pt>
                <c:pt idx="1">
                  <c:v>Перелом винта</c:v>
                </c:pt>
                <c:pt idx="2">
                  <c:v>Миграция стержня</c:v>
                </c:pt>
                <c:pt idx="3">
                  <c:v>Миграция винтов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5.3999999999999999E-2</c:v>
                </c:pt>
                <c:pt idx="1">
                  <c:v>0.10800000000000007</c:v>
                </c:pt>
                <c:pt idx="2">
                  <c:v>0</c:v>
                </c:pt>
                <c:pt idx="3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171-453F-ACCC-823593772D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76090224"/>
        <c:axId val="1089153344"/>
        <c:axId val="0"/>
      </c:bar3DChart>
      <c:catAx>
        <c:axId val="97609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9153344"/>
        <c:crosses val="autoZero"/>
        <c:auto val="1"/>
        <c:lblAlgn val="ctr"/>
        <c:lblOffset val="100"/>
        <c:noMultiLvlLbl val="0"/>
      </c:catAx>
      <c:valAx>
        <c:axId val="108915334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760902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группа (n=25)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19992347065721E-3"/>
                  <c:y val="-1.62178659586993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(4%)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CC7-4822-A29B-EC8EF6774C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216339946902451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(12%)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C7-4822-A29B-EC8EF6774C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016786013675269E-3"/>
                  <c:y val="-2.02723324483742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(8%)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CC7-4822-A29B-EC8EF6774C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722620045585141E-3"/>
                  <c:y val="-1.62178659586992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(4%)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C7-4822-A29B-EC8EF6774C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Инфекционные</c:v>
                </c:pt>
                <c:pt idx="1">
                  <c:v>Флеботромбоз</c:v>
                </c:pt>
                <c:pt idx="2">
                  <c:v>Несращение</c:v>
                </c:pt>
                <c:pt idx="3">
                  <c:v>Укорочение конечности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4.0000000000000022E-2</c:v>
                </c:pt>
                <c:pt idx="1">
                  <c:v>0.12000000000000002</c:v>
                </c:pt>
                <c:pt idx="2">
                  <c:v>8.0000000000000043E-2</c:v>
                </c:pt>
                <c:pt idx="3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7-4822-A29B-EC8EF6774C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сравнения (n=37)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41859827022602E-2"/>
                  <c:y val="-1.82450992035367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 (10,8%)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CC7-4822-A29B-EC8EF6774C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0583403190898E-2"/>
                  <c:y val="-1.8245099203536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 (18,9%)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CC7-4822-A29B-EC8EF6774C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78096036467332E-2"/>
                  <c:y val="-2.02723324483742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 (18,9%)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CC7-4822-A29B-EC8EF6774C0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25982398251247E-2"/>
                  <c:y val="-2.22997253178765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(5,4%)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CC7-4822-A29B-EC8EF6774C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Инфекционные</c:v>
                </c:pt>
                <c:pt idx="1">
                  <c:v>Флеботромбоз</c:v>
                </c:pt>
                <c:pt idx="2">
                  <c:v>Несращение</c:v>
                </c:pt>
                <c:pt idx="3">
                  <c:v>Укорочение конечности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0.10800000000000007</c:v>
                </c:pt>
                <c:pt idx="1">
                  <c:v>0.18900000000000014</c:v>
                </c:pt>
                <c:pt idx="2">
                  <c:v>0.18900000000000014</c:v>
                </c:pt>
                <c:pt idx="3">
                  <c:v>5.3999999999999999E-2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CC7-4822-A29B-EC8EF6774C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89144096"/>
        <c:axId val="1089157696"/>
        <c:axId val="0"/>
      </c:bar3DChart>
      <c:catAx>
        <c:axId val="1089144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9157696"/>
        <c:crosses val="autoZero"/>
        <c:auto val="1"/>
        <c:lblAlgn val="ctr"/>
        <c:lblOffset val="100"/>
        <c:noMultiLvlLbl val="0"/>
      </c:catAx>
      <c:valAx>
        <c:axId val="1089157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9144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459510391101326"/>
          <c:y val="0.90868910478656906"/>
          <c:w val="0.72012074415973992"/>
          <c:h val="6.0902396540869694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0.84915</cdr:y>
    </cdr:from>
    <cdr:to>
      <cdr:x>0.125</cdr:x>
      <cdr:y>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-522662" y="2384678"/>
          <a:ext cx="827390" cy="423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1pPr>
          <a:lvl2pPr marL="742950" indent="-28575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2pPr>
          <a:lvl3pPr marL="11430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3pPr>
          <a:lvl4pPr marL="16002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4pPr>
          <a:lvl5pPr marL="20574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9pPr>
        </a:lstStyle>
        <a:p xmlns:a="http://schemas.openxmlformats.org/drawingml/2006/main">
          <a:r>
            <a:rPr lang="ru-RU" sz="1800" b="1" dirty="0" smtClean="0"/>
            <a:t>мм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0.05602</cdr:y>
    </cdr:from>
    <cdr:to>
      <cdr:x>1</cdr:x>
      <cdr:y>0.29533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298511"/>
          <a:ext cx="6768752" cy="1275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0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  Группа сравнения (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n=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40)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           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=25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и      = 15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0.15199</cdr:x>
      <cdr:y>0.17808</cdr:y>
    </cdr:from>
    <cdr:to>
      <cdr:x>0.19149</cdr:x>
      <cdr:y>0.23206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28784" y="936104"/>
          <a:ext cx="267360" cy="28375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0.30851</cdr:x>
      <cdr:y>0.18054</cdr:y>
    </cdr:from>
    <cdr:to>
      <cdr:x>0.34043</cdr:x>
      <cdr:y>0.25078</cdr:y>
    </cdr:to>
    <cdr:pic>
      <cdr:nvPicPr>
        <cdr:cNvPr id="6" name="Picture 2" descr="C:\Users\user\Desktop\img_535140.png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0000" t="34934"/>
        <a:stretch xmlns:a="http://schemas.openxmlformats.org/drawingml/2006/main"/>
      </cdr:blipFill>
      <cdr:spPr bwMode="auto">
        <a:xfrm xmlns:a="http://schemas.openxmlformats.org/drawingml/2006/main">
          <a:off x="2088232" y="962015"/>
          <a:ext cx="216024" cy="37428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0.28079</cdr:x>
      <cdr:y>0.93865</cdr:y>
    </cdr:from>
    <cdr:to>
      <cdr:x>0.5993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7880" y="4406636"/>
          <a:ext cx="22322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0.38799</cdr:x>
      <cdr:y>0.71461</cdr:y>
    </cdr:from>
    <cdr:to>
      <cdr:x>0.52218</cdr:x>
      <cdr:y>0.78356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84938" y="3509214"/>
          <a:ext cx="1101554" cy="3385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1pPr>
          <a:lvl2pPr marL="742950" indent="-28575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2pPr>
          <a:lvl3pPr marL="11430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3pPr>
          <a:lvl4pPr marL="16002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4pPr>
          <a:lvl5pPr marL="20574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Times New Roman" pitchFamily="18" charset="0"/>
              <a:ea typeface="Microsoft YaHei" pitchFamily="34" charset="-122"/>
              <a:cs typeface="Arial" charset="0"/>
            </a:defRPr>
          </a:lvl9pPr>
        </a:lstStyle>
        <a:p xmlns:a="http://schemas.openxmlformats.org/drawingml/2006/main">
          <a:r>
            <a:rPr lang="en-US" sz="1600" b="1" spc="-10" dirty="0" smtClean="0">
              <a:latin typeface="Times New Roman"/>
              <a:ea typeface="SimSun"/>
            </a:rPr>
            <a:t>P&lt;0,001</a:t>
          </a:r>
          <a:endParaRPr lang="ru-RU" sz="1600" dirty="0" smtClean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0.40004</cdr:x>
      <cdr:y>0.11473</cdr:y>
    </cdr:from>
    <cdr:to>
      <cdr:x>0.53423</cdr:x>
      <cdr:y>0.18367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283903" y="563392"/>
          <a:ext cx="1101554" cy="3385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en-US" sz="1600" b="1" spc="-10" dirty="0" smtClean="0">
              <a:latin typeface="Times New Roman"/>
              <a:ea typeface="SimSun"/>
            </a:rPr>
            <a:t>P&lt;0,01</a:t>
          </a:r>
          <a:endParaRPr lang="ru-RU" sz="1600" dirty="0" smtClean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0.52854</cdr:x>
      <cdr:y>0.07074</cdr:y>
    </cdr:from>
    <cdr:to>
      <cdr:x>0.66273</cdr:x>
      <cdr:y>0.13968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38736" y="347368"/>
          <a:ext cx="1101554" cy="3385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en-US" sz="1600" b="1" spc="-10" dirty="0" smtClean="0">
              <a:latin typeface="Times New Roman"/>
              <a:ea typeface="SimSun"/>
            </a:rPr>
            <a:t>P&lt;0,0</a:t>
          </a:r>
          <a:r>
            <a:rPr lang="ru-RU" sz="1600" b="1" spc="-10" dirty="0" smtClean="0">
              <a:latin typeface="Times New Roman"/>
              <a:ea typeface="SimSun"/>
            </a:rPr>
            <a:t>5</a:t>
          </a:r>
          <a:endParaRPr lang="ru-RU" sz="1600" dirty="0" smtClean="0"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0.77193</cdr:x>
      <cdr:y>0.06591</cdr:y>
    </cdr:from>
    <cdr:to>
      <cdr:x>0.98246</cdr:x>
      <cdr:y>0.21255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36704" y="323666"/>
          <a:ext cx="172819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</cdr:x>
      <cdr:y>0.68</cdr:y>
    </cdr:from>
    <cdr:to>
      <cdr:x>0.34</cdr:x>
      <cdr:y>0.74667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8192" y="367240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E319E37-1D0C-4A67-8BB4-E2571D029F5F}" type="datetimeFigureOut">
              <a:rPr lang="ru-RU"/>
              <a:pPr/>
              <a:t>03.12.2020</a:t>
            </a:fld>
            <a:endParaRPr lang="ru-RU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E876467-5FCD-4B51-BE48-0950365A62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24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00075"/>
            <a:ext cx="4570413" cy="359727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173D6FB8-B923-4A3D-99CB-23A47CF472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122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98392606-9EC6-4543-AE05-F97FEB0E6224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8600" indent="-228600" eaLnBrk="1" hangingPunct="1">
              <a:buAutoNum type="arabicPeriod"/>
            </a:pPr>
            <a:endParaRPr lang="ru-RU" altLang="ru-RU" baseline="0" dirty="0" smtClean="0">
              <a:latin typeface="Times New Roman" pitchFamily="18" charset="0"/>
            </a:endParaRPr>
          </a:p>
          <a:p>
            <a:pPr marL="228600" indent="-228600" eaLnBrk="1" hangingPunct="1">
              <a:buAutoNum type="arabicPeriod"/>
            </a:pPr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81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10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Клиническая часть исследования представляла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собой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моноцентровое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, </a:t>
            </a:r>
            <a:r>
              <a:rPr lang="ru-RU" sz="1200" b="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проспективное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, открытое исследование.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Нами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на базе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НИИТОН с января 2009 по ноябрь 2016 год 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о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бследовано и пролечено 65 пациентов с несросшимися переломами средней трети диафиза бедренной кости после интрамедуллярного остеосинтеза.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Распределение  пациентов на группы осуществляли в зависимости от применяемой методики хирургического лечения и пространственной ориентации линии перелома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</a:t>
            </a:r>
            <a:endParaRPr lang="ru-RU" sz="1200" b="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Arial" charset="0"/>
            </a:endParaRPr>
          </a:p>
          <a:p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Основную группу составили 25 пациентов. Десяти из них интрамедуллярный остеосинтез  был выполнен стержнем «</a:t>
            </a:r>
            <a:r>
              <a:rPr lang="ru-RU" sz="1200" b="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СарНИИТО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»  а 15 больным - стержнем «</a:t>
            </a:r>
            <a:r>
              <a:rPr lang="en-US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BNB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» по предлагаемой методике. </a:t>
            </a:r>
          </a:p>
          <a:p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Группу сравнения сформировали 40 пациентов.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Всем пациентам этой группы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остеосинтез был выполнен стандартным интрамедуллярным стержнем с поперечным блокированием. В зависимости от линии несросшегося перелома  различали группу сравнения А  и группу сравнения Б .</a:t>
            </a:r>
          </a:p>
          <a:p>
            <a:pPr eaLnBrk="1" hangingPunct="1"/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10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07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11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ru-RU" sz="1200" b="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Критериями включения пациентов в исследование стали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dirty="0" smtClean="0">
                <a:latin typeface="Times New Roman"/>
                <a:ea typeface="Calibri"/>
                <a:cs typeface="Times New Roman"/>
              </a:rPr>
              <a:t>Возраст пациентов на момент исследования от 18 до 65 лет</a:t>
            </a:r>
            <a:endParaRPr lang="ru-RU" sz="1200" b="0" dirty="0" smtClean="0">
              <a:latin typeface="Times New Roman"/>
              <a:ea typeface="SimSun"/>
              <a:cs typeface="Times New Roman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Добровольное информированное согласие на участие и выполнение требований исследования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dirty="0" smtClean="0">
                <a:latin typeface="Times New Roman"/>
                <a:ea typeface="Calibri"/>
                <a:cs typeface="Times New Roman"/>
              </a:rPr>
              <a:t>Несросшийся изолированный односторонний перелом типа А2 или А3 средней трети диафиза бедренной кости после интрамедуллярного остеосинтеза</a:t>
            </a:r>
            <a:endParaRPr lang="ru-RU" sz="1200" b="0" dirty="0" smtClean="0">
              <a:latin typeface="Times New Roman"/>
              <a:ea typeface="SimSun"/>
              <a:cs typeface="Times New Roman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dirty="0" smtClean="0">
                <a:latin typeface="Times New Roman"/>
                <a:ea typeface="Calibri"/>
                <a:cs typeface="Times New Roman"/>
              </a:rPr>
              <a:t>Отсутствие инфекционных осложнений после предшествующего хирургического вмешательства</a:t>
            </a:r>
            <a:endParaRPr lang="ru-RU" sz="1200" b="0" dirty="0" smtClean="0">
              <a:latin typeface="Times New Roman"/>
              <a:ea typeface="SimSun"/>
              <a:cs typeface="Times New Roman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dirty="0" smtClean="0">
                <a:latin typeface="Times New Roman"/>
                <a:ea typeface="Calibri"/>
                <a:cs typeface="Times New Roman"/>
              </a:rPr>
              <a:t>Укорочение конечности не более, чем на 3 см</a:t>
            </a:r>
            <a:endParaRPr lang="ru-RU" sz="1200" b="0" dirty="0" smtClean="0">
              <a:latin typeface="Times New Roman"/>
              <a:ea typeface="SimSun"/>
              <a:cs typeface="Times New Roman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dirty="0" smtClean="0">
                <a:latin typeface="Times New Roman"/>
                <a:ea typeface="Calibri"/>
                <a:cs typeface="Times New Roman"/>
              </a:rPr>
              <a:t>Отсутствие хронических заболеваний внутренних органов в стадии </a:t>
            </a:r>
            <a:r>
              <a:rPr lang="ru-RU" sz="1200" b="0" dirty="0" err="1" smtClean="0">
                <a:latin typeface="Times New Roman"/>
                <a:ea typeface="Calibri"/>
                <a:cs typeface="Times New Roman"/>
              </a:rPr>
              <a:t>суб</a:t>
            </a:r>
            <a:r>
              <a:rPr lang="ru-RU" sz="1200" b="0" dirty="0" smtClean="0">
                <a:latin typeface="Times New Roman"/>
                <a:ea typeface="Calibri"/>
                <a:cs typeface="Times New Roman"/>
              </a:rPr>
              <a:t>- и декомпенсации</a:t>
            </a:r>
            <a:endParaRPr lang="ru-RU" sz="1200" b="0" dirty="0" smtClean="0">
              <a:latin typeface="Times New Roman"/>
              <a:ea typeface="SimSun"/>
              <a:cs typeface="Times New Roman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ru-RU" sz="1200" dirty="0" smtClean="0">
              <a:latin typeface="Times New Roman"/>
              <a:ea typeface="SimSun"/>
              <a:cs typeface="Times New Roman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3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12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Среди пациентов с несросшимися переломами с/3 бедренной кости 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в обеих группах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преобладали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пациенты молодого, трудоспособного возраста. По половому и возрастному признакам группы пациентов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были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сопоставимы между собой. </a:t>
            </a:r>
            <a:endParaRPr lang="ru-RU" altLang="ru-RU" b="0" dirty="0" smtClean="0">
              <a:latin typeface="Times New Roman" pitchFamily="18" charset="0"/>
            </a:endParaRPr>
          </a:p>
          <a:p>
            <a:endParaRPr lang="ru-RU" altLang="ru-RU" b="0" dirty="0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12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38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13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Методы исследования включали в себя классический клинический осмотр пациентов травматолого-ортопедического профиля. </a:t>
            </a:r>
          </a:p>
          <a:p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В динамике через 2, 6 и 12 месяцев после хирургического вмешательства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больным проводили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оценку результатов оперативного лечения по методике стандартизованной оценки исходов.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Для оценки качества жизни пациентов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применяли </a:t>
            </a:r>
            <a:r>
              <a:rPr lang="ru-RU" sz="1200" b="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опросник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Освестри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. </a:t>
            </a:r>
          </a:p>
          <a:p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Рентгенологическое исследование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выполняли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в предоперационном периоде, </a:t>
            </a:r>
            <a:r>
              <a:rPr lang="ru-RU" sz="1200" b="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интраоперационно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и в динамике в названные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сроки.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Степень консолидации костных отломков в послеоперационном периоде определяли при помощи модифицированной оценки радиографического сращения</a:t>
            </a:r>
          </a:p>
          <a:p>
            <a:endParaRPr lang="ru-RU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Arial" charset="0"/>
            </a:endParaRPr>
          </a:p>
          <a:p>
            <a:pPr eaLnBrk="1" hangingPunct="1"/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97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14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При сравнении анатомо-функциональных результатов </a:t>
            </a:r>
            <a:r>
              <a:rPr lang="ru-RU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реостеосинтеза</a:t>
            </a:r>
            <a:r>
              <a:rPr lang="ru-RU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у пациентов основной группы и группы сравнения оказалось, что через 2 месяца после операции по всем анатомическим и функциональным признакам достоверной разницы между группами не</a:t>
            </a:r>
            <a:r>
              <a:rPr lang="ru-RU" sz="120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было</a:t>
            </a:r>
            <a:r>
              <a:rPr lang="ru-RU" sz="1200" b="1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. </a:t>
            </a:r>
          </a:p>
          <a:p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Однако через 6 месяцев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появились отличия между группами.</a:t>
            </a:r>
            <a:endParaRPr lang="ru-RU" sz="1200" b="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pPr eaLnBrk="1" hangingPunct="1"/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8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15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Показатели СОИ-1 и </a:t>
            </a:r>
            <a:r>
              <a:rPr lang="en-US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mRUS</a:t>
            </a:r>
            <a:r>
              <a:rPr lang="ru-RU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1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Щелчок</a:t>
            </a:r>
            <a:r>
              <a:rPr lang="ru-RU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значимо отличались в пользу основной группы. 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Иными словами, у пациентов при </a:t>
            </a:r>
            <a:r>
              <a:rPr lang="ru-RU" sz="1200" b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реостеосинтезе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 стержнями «</a:t>
            </a:r>
            <a:r>
              <a:rPr lang="ru-RU" sz="1200" b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СарНИИТО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» и «</a:t>
            </a:r>
            <a:r>
              <a:rPr lang="en-US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BNB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» признаки улучшения сращения по рентгенограммам и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восстановление функции нижней конечности к 6 месяцу опережали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показатели пациентов после остеосинтеза стержнем «</a:t>
            </a:r>
            <a:r>
              <a:rPr lang="en-US" sz="1200" b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ChM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».</a:t>
            </a:r>
            <a:endParaRPr lang="ru-RU" sz="1200" b="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Через 12 месяцев после </a:t>
            </a:r>
            <a:r>
              <a:rPr lang="ru-RU" sz="1200" b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реостеосинтеза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бедренной кости</a:t>
            </a:r>
            <a:r>
              <a:rPr lang="ru-RU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1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Щелчок</a:t>
            </a:r>
            <a:r>
              <a:rPr lang="ru-RU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показатель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оценки исходов хирургического лечения 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СОИ-1 в группе сравнения статистически значимо оказывался ниже такового в основной группе, что указывало на отставание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в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реабилитации этих пациентов.</a:t>
            </a:r>
          </a:p>
          <a:p>
            <a:pPr eaLnBrk="1" hangingPunct="1"/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98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16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Критерием эффективности хирургического лечения считали достижение консолидации костных отломков к 12 месяцу послеоперационного периода. </a:t>
            </a:r>
          </a:p>
          <a:p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Результаты проведённого анализа свидетельствуют о преимуществе и эффективности </a:t>
            </a:r>
            <a:r>
              <a:rPr lang="ru-RU" sz="1200" b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реостеосинтеза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несросшихся переломов средней трети бедренной кости стержнями «</a:t>
            </a:r>
            <a:r>
              <a:rPr lang="ru-RU" sz="1200" b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СарНИИТО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» и «</a:t>
            </a:r>
            <a:r>
              <a:rPr lang="en-US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BNB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» по сравнению с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о стандартным стержнем с поперечным блокированием.</a:t>
            </a:r>
            <a:endParaRPr lang="ru-RU" sz="1200" b="0" kern="1200" dirty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16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8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17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b="0" dirty="0" smtClean="0"/>
              <a:t>Позвольте привести клинические примеры.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b="0" dirty="0" smtClean="0"/>
              <a:t>Пациент П., 37 лет</a:t>
            </a:r>
            <a:r>
              <a:rPr lang="ru-RU" b="0" baseline="0" dirty="0" smtClean="0"/>
              <a:t> с </a:t>
            </a:r>
            <a:r>
              <a:rPr lang="ru-RU" b="0" dirty="0" smtClean="0"/>
              <a:t> диагнозом: несросшийся перелом средней трети диафиза правой бедренной кости после БИОС, перелом интрамедуллярного стержня «С</a:t>
            </a:r>
            <a:r>
              <a:rPr lang="en-US" b="0" dirty="0" err="1" smtClean="0"/>
              <a:t>hM</a:t>
            </a:r>
            <a:r>
              <a:rPr lang="ru-RU" b="0" dirty="0" smtClean="0"/>
              <a:t>».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dirty="0" smtClean="0"/>
              <a:t>Выполнен </a:t>
            </a:r>
            <a:r>
              <a:rPr lang="ru-RU" sz="1200" b="0" dirty="0" err="1" smtClean="0"/>
              <a:t>Реостеосинтез</a:t>
            </a:r>
            <a:r>
              <a:rPr lang="ru-RU" sz="1200" b="0" dirty="0" smtClean="0"/>
              <a:t> интрамедуллярным стержнем «</a:t>
            </a:r>
            <a:r>
              <a:rPr lang="ru-RU" sz="1200" b="0" dirty="0" err="1" smtClean="0"/>
              <a:t>СарНИИТО</a:t>
            </a:r>
            <a:r>
              <a:rPr lang="ru-RU" sz="1200" b="0" dirty="0" smtClean="0"/>
              <a:t>» 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b="0" baseline="0" dirty="0" smtClean="0"/>
              <a:t>C</a:t>
            </a:r>
            <a:r>
              <a:rPr lang="ru-RU" sz="1200" b="0" baseline="0" dirty="0" err="1" smtClean="0"/>
              <a:t>тержень</a:t>
            </a:r>
            <a:r>
              <a:rPr lang="ru-RU" sz="1200" b="0" baseline="0" dirty="0" smtClean="0"/>
              <a:t> удален через 14 месяцев после операции.</a:t>
            </a:r>
          </a:p>
          <a:p>
            <a:endParaRPr lang="ru-RU" sz="1200" kern="1200" dirty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7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18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dirty="0" smtClean="0"/>
              <a:t>С</a:t>
            </a:r>
            <a:r>
              <a:rPr lang="ru-RU" sz="1200" b="0" baseline="0" dirty="0" smtClean="0"/>
              <a:t> третьего</a:t>
            </a:r>
            <a:r>
              <a:rPr lang="ru-RU" sz="1200" b="0" dirty="0" smtClean="0"/>
              <a:t> месяца после операции пациент передвигался с полной нагрузкой на правую нижнюю конечность</a:t>
            </a:r>
            <a:r>
              <a:rPr lang="ru-RU" sz="1200" b="0" baseline="0" dirty="0" smtClean="0"/>
              <a:t>,</a:t>
            </a:r>
            <a:r>
              <a:rPr lang="en-US" sz="1200" b="0" baseline="0" dirty="0" smtClean="0"/>
              <a:t> </a:t>
            </a:r>
            <a:r>
              <a:rPr lang="ru-RU" sz="1200" b="0" baseline="0" dirty="0" smtClean="0"/>
              <a:t>опороспособность и амплитуда движений в смежных суставах к 6 месяцу послеоперационного периода восстановлена в полном объеме</a:t>
            </a:r>
            <a:endParaRPr lang="ru-RU" sz="1200" kern="1200" dirty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18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21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19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/>
              <a:t>Пациент М., поступил в клинику НИИТОН с диагнозом: несросшийся перелом средней трети диафиза левой бедренной кости после БИОС, сросшийся перелом шейки левой бедренной кости после </a:t>
            </a:r>
            <a:r>
              <a:rPr lang="ru-RU" dirty="0" err="1" smtClean="0"/>
              <a:t>металлоостесинтеза</a:t>
            </a:r>
            <a:r>
              <a:rPr lang="ru-RU" dirty="0" smtClean="0"/>
              <a:t>. Выполнено удаление металлоконструкций и р</a:t>
            </a:r>
            <a:r>
              <a:rPr lang="ru-RU" sz="1200" dirty="0" smtClean="0"/>
              <a:t>еостеосинтез интрамедуллярным стержнем «</a:t>
            </a:r>
            <a:r>
              <a:rPr lang="en-US" sz="1200" dirty="0" smtClean="0"/>
              <a:t>BNB</a:t>
            </a:r>
            <a:r>
              <a:rPr lang="ru-RU" sz="1200" dirty="0" smtClean="0"/>
              <a:t>». </a:t>
            </a:r>
            <a:endParaRPr lang="en-US" sz="1200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baseline="0" dirty="0" smtClean="0"/>
              <a:t>Через 12 месяцев после </a:t>
            </a:r>
            <a:r>
              <a:rPr lang="ru-RU" sz="1200" b="0" baseline="0" dirty="0" err="1" smtClean="0"/>
              <a:t>реостеосинтеза</a:t>
            </a:r>
            <a:r>
              <a:rPr lang="ru-RU" sz="1200" b="0" baseline="0" dirty="0" smtClean="0"/>
              <a:t> диагностирована консолидация костных отломков.</a:t>
            </a:r>
          </a:p>
          <a:p>
            <a:endParaRPr lang="ru-RU" sz="1200" kern="1200" dirty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9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2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Глубокоуважаемый председатель, члены президиума, участники конгресса  актуальность выбранной темы обусловлена широким распространением переломов диафиза</a:t>
            </a:r>
            <a:r>
              <a:rPr lang="ru-RU" sz="120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бедренной кости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и сохраняющейся высокой частотой осложнений при ее хирургическом лечении.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Блокируемый интрамедуллярный остеосинтез остаётся наиболее часто применяемым способом хирургического лечения больных с несросшимися переломами бедренной кости однако доля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несращения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костных отломков после ревизионных операций может достигать 22%.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Серьёзным недостатком современных конструкций для БИОС является шунтирование силовых нагрузок на зону повреждения, что создаёт прецедент для формирования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резорбционного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диастаза между отломками. В результате этого возрастает риск замедления процессов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ремоделирования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кости в посттравматическом периоде.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В связи</a:t>
            </a:r>
            <a:r>
              <a:rPr lang="ru-RU" sz="120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с этим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сохраняется потребность в разработке новых</a:t>
            </a:r>
            <a:r>
              <a:rPr lang="ru-RU" sz="120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технологий интрамедуллярной фиксации отломков бедренной кости в которых реализация нормального процесса консолидации будет осуществляться за счёт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биомеханически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обоснованных конструктивных особенностей имплантата.</a:t>
            </a:r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15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20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dirty="0" smtClean="0"/>
              <a:t>Со</a:t>
            </a:r>
            <a:r>
              <a:rPr lang="ru-RU" sz="1200" b="0" baseline="0" dirty="0" smtClean="0"/>
              <a:t> второго</a:t>
            </a:r>
            <a:r>
              <a:rPr lang="ru-RU" sz="1200" b="0" dirty="0" smtClean="0"/>
              <a:t> месяца после операции пациент передвигался с дополнительной</a:t>
            </a:r>
            <a:r>
              <a:rPr lang="ru-RU" sz="1200" b="0" baseline="0" dirty="0" smtClean="0"/>
              <a:t> опорой на трость с</a:t>
            </a:r>
            <a:r>
              <a:rPr lang="ru-RU" sz="1200" b="0" dirty="0" smtClean="0"/>
              <a:t> полной нагрузкой на левую нижнюю конечность</a:t>
            </a:r>
            <a:r>
              <a:rPr lang="ru-RU" sz="1200" b="0" baseline="0" dirty="0" smtClean="0"/>
              <a:t>, отмечалось незначимое ограничение отведения в тазобедренном суставе,</a:t>
            </a:r>
            <a:endParaRPr lang="ru-RU" sz="1200" kern="1200" dirty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3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21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Нами были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проанализированы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осложнения,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возникающие у пациентов в послеоперационном периоде. Они были разделены на специфические, присущие только этому методу лечения, и неспецифические, возникающие при любом другом виде остеосинтеза.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Обращает на себя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внимание значительное количество  специфических осложнений, таких как переломы стержня, винтов и их миграции в группе пациентов после </a:t>
            </a:r>
            <a:r>
              <a:rPr lang="ru-RU" sz="1200" b="0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реостеосинтеза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стержнем. </a:t>
            </a:r>
            <a:endParaRPr lang="ru-RU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ru-RU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pPr eaLnBrk="1" hangingPunct="1"/>
            <a:r>
              <a:rPr lang="ru-RU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</a:t>
            </a:r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63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22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Количество неспецифических осложнений в группе сравнения также превышало таковое в основной группе. Высокое суммарное количество осложнений связанно с сочетанием их у одних и тех же пациентов.</a:t>
            </a:r>
            <a:endParaRPr lang="ru-RU" sz="1200" b="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ru-RU" sz="1200" b="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r>
              <a:rPr lang="ru-RU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ru-RU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ru-RU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pPr eaLnBrk="1" hangingPunct="1"/>
            <a:r>
              <a:rPr lang="ru-RU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</a:t>
            </a:r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36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23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ru-RU" sz="1200" b="1" dirty="0" smtClean="0"/>
              <a:t>В заключение</a:t>
            </a:r>
            <a:r>
              <a:rPr lang="ru-RU" sz="1200" b="1" baseline="0" dirty="0" smtClean="0"/>
              <a:t> хотелось бы скачать что</a:t>
            </a:r>
            <a:endParaRPr lang="ru-RU" sz="1200" b="1" dirty="0" smtClean="0"/>
          </a:p>
          <a:p>
            <a:pPr marL="0" marR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Компьютерное 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-моделирование на этапе разработки фиксаторов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помогает улучшить конструкцию стержней для обеспечения оптимальных условий остеосинтеза и сращения костных отломков. </a:t>
            </a:r>
            <a:endParaRPr lang="ru-RU" sz="1200" dirty="0" smtClean="0"/>
          </a:p>
          <a:p>
            <a:pPr algn="just"/>
            <a:r>
              <a:rPr lang="ru-RU" sz="1200" dirty="0" smtClean="0"/>
              <a:t>Интрамедуллярный остеосинтез стержнями «</a:t>
            </a:r>
            <a:r>
              <a:rPr lang="ru-RU" sz="1200" dirty="0" err="1" smtClean="0"/>
              <a:t>СарНИИТО</a:t>
            </a:r>
            <a:r>
              <a:rPr lang="ru-RU" sz="1200" dirty="0" smtClean="0"/>
              <a:t>» и «</a:t>
            </a:r>
            <a:r>
              <a:rPr lang="en-US" sz="1200" dirty="0" smtClean="0"/>
              <a:t>BNB</a:t>
            </a:r>
            <a:r>
              <a:rPr lang="ru-RU" sz="1200" dirty="0" smtClean="0"/>
              <a:t>», основанный на сочетании стабильной фиксации отломков бедренной кости с возможностью </a:t>
            </a:r>
            <a:r>
              <a:rPr lang="ru-RU" sz="1200" dirty="0" err="1" smtClean="0"/>
              <a:t>аутокомпрессии</a:t>
            </a:r>
            <a:r>
              <a:rPr lang="ru-RU" sz="1200" dirty="0" smtClean="0"/>
              <a:t> под воздействием мышечной силы и дозированной нагрузки на конечность, улучшает реабилитационный потенциал пациентов и</a:t>
            </a:r>
            <a:r>
              <a:rPr lang="ru-RU" sz="1200" baseline="0" dirty="0" smtClean="0"/>
              <a:t> </a:t>
            </a:r>
            <a:r>
              <a:rPr lang="ru-RU" sz="1200" dirty="0" smtClean="0"/>
              <a:t>снижает риск развития осложнений в послеоперационном периоде</a:t>
            </a:r>
            <a:endParaRPr lang="ru-RU" sz="1200" dirty="0"/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24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24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3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3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Поэтому</a:t>
            </a:r>
            <a:r>
              <a:rPr lang="ru-RU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ц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елью настоящего исследования явилось у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лучш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ение результатов лечения пациентов с несросшимися переломами диафиза бедренной кости за счет совершенствования стержней для интрамедуллярного остеосинтеза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.</a:t>
            </a:r>
          </a:p>
          <a:p>
            <a:pPr eaLnBrk="1" hangingPunct="1"/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3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0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4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На этапе разработке фиксаторов с помощью математического моделирования изучали систему «бедренная кость-стержень» с переломом диафиза типа А2 и А3 по АО/</a:t>
            </a:r>
            <a:r>
              <a:rPr lang="en-US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ASIF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. </a:t>
            </a:r>
          </a:p>
          <a:p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В качестве имплантатов использовали модели стандартного стержня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и двух разрабатываемых которые в дальнейшем были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примененные 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в</a:t>
            </a: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клинической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 практике.</a:t>
            </a:r>
            <a:endParaRPr lang="ru-RU" sz="1200" b="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Arial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4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6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0288" y="600075"/>
            <a:ext cx="4795837" cy="3597275"/>
          </a:xfrm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Все три рассмотренных стержня показали схожие значения перемещений при осевой и поперечной нагрузках то</a:t>
            </a:r>
            <a:r>
              <a:rPr lang="ru-RU" sz="120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есть они могут обеспечить необходимую стабильность остеосинтеза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.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6677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0288" y="600075"/>
            <a:ext cx="4795837" cy="3597275"/>
          </a:xfrm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Выявлены наиболее нагружаемые отделы стандартного стержня, которые располагаются в области перелома и дистальной 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</a:t>
            </a:r>
            <a:r>
              <a:rPr lang="ru-RU" sz="1200" b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части стержня с блокирующими винтами, что характерно для всех исследованных нагрузок и типов переломов. Именно</a:t>
            </a:r>
            <a:r>
              <a:rPr lang="ru-RU" sz="1200" b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Arial" charset="0"/>
              </a:rPr>
              <a:t> эти участки стержня часто не выдерживают нагрузок, подвергаются деформации и даже ломаются.</a:t>
            </a:r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216093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0288" y="600075"/>
            <a:ext cx="4795837" cy="3597275"/>
          </a:xfrm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В клинической практике мы не раз сталкивались с подтверждением этого факта. На данном слайде демонстрируются рентгенограммы 4-х различных пациентов. На первых 2-х можно видеть деформацию и излом блокирующих винтов. На остальных перелом стержня по линии несросшегося перелома. </a:t>
            </a:r>
          </a:p>
        </p:txBody>
      </p:sp>
    </p:spTree>
    <p:extLst>
      <p:ext uri="{BB962C8B-B14F-4D97-AF65-F5344CB8AC3E}">
        <p14:creationId xmlns:p14="http://schemas.microsoft.com/office/powerpoint/2010/main" val="273193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0288" y="600075"/>
            <a:ext cx="4795837" cy="3597275"/>
          </a:xfrm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Напротив для разрабатываемых стержней была характерна другая картина концентрации </a:t>
            </a:r>
            <a:r>
              <a:rPr lang="ru-RU" sz="1200" b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напряжений.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200" b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rPr>
              <a:t>Они равномерно распределялись по всей длине а не концентрировались в одной точки как в стандартном стержне.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ru-RU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endParaRPr lang="ru-RU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endParaRPr lang="ru-RU" sz="1200" kern="1200" dirty="0" smtClean="0">
              <a:solidFill>
                <a:srgbClr val="000000"/>
              </a:solidFill>
              <a:latin typeface="Times New Roman" pitchFamily="16" charset="0"/>
              <a:ea typeface="+mn-ea"/>
              <a:cs typeface="Arial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6055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D9814744-AC39-4E82-A8C6-2152EA5D73E9}" type="slidenum">
              <a:rPr lang="ru-RU" alt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  <a:defRPr/>
              </a:pPr>
              <a:t>9</a:t>
            </a:fld>
            <a:endParaRPr lang="ru-RU" alt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b="0" baseline="0" dirty="0" smtClean="0">
                <a:latin typeface="Times New Roman" pitchFamily="18" charset="0"/>
              </a:rPr>
              <a:t>Проведенное исследование в саратовском НИИТОН на этапе разработки позволило добиться оптимальной конструкции интрамедуллярных стержней. Эти стержни получили название «</a:t>
            </a:r>
            <a:r>
              <a:rPr lang="ru-RU" altLang="ru-RU" b="0" baseline="0" dirty="0" err="1" smtClean="0">
                <a:latin typeface="Times New Roman" pitchFamily="18" charset="0"/>
              </a:rPr>
              <a:t>СарНИИТО</a:t>
            </a:r>
            <a:r>
              <a:rPr lang="ru-RU" altLang="ru-RU" b="0" baseline="0" dirty="0" smtClean="0">
                <a:latin typeface="Times New Roman" pitchFamily="18" charset="0"/>
              </a:rPr>
              <a:t>» и «</a:t>
            </a:r>
            <a:r>
              <a:rPr lang="en-US" altLang="ru-RU" b="0" baseline="0" dirty="0" smtClean="0">
                <a:latin typeface="Times New Roman" pitchFamily="18" charset="0"/>
              </a:rPr>
              <a:t>BN</a:t>
            </a:r>
            <a:r>
              <a:rPr lang="ru-RU" altLang="ru-RU" b="0" baseline="0" dirty="0" smtClean="0">
                <a:latin typeface="Times New Roman" pitchFamily="18" charset="0"/>
              </a:rPr>
              <a:t>В».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b="0" baseline="0" dirty="0" smtClean="0">
                <a:latin typeface="Times New Roman" pitchFamily="18" charset="0"/>
              </a:rPr>
              <a:t>Особенность этих стержней заключается в наличии ребер, расположение которых продиктовано строением костно-мозгового канала бедренной кости, именно они позволяют осуществлять блокирование стержней без винтов, а  интрамедуллярный фиксатор выполняет роль остова на котором посредством мышечной </a:t>
            </a:r>
            <a:r>
              <a:rPr lang="ru-RU" altLang="ru-RU" b="0" baseline="0" dirty="0" err="1" smtClean="0">
                <a:latin typeface="Times New Roman" pitchFamily="18" charset="0"/>
              </a:rPr>
              <a:t>аутокомпресси</a:t>
            </a:r>
            <a:r>
              <a:rPr lang="ru-RU" altLang="ru-RU" b="0" baseline="0" dirty="0" smtClean="0">
                <a:latin typeface="Times New Roman" pitchFamily="18" charset="0"/>
              </a:rPr>
              <a:t> и дозированной нагрузки на конечность осуществляется физиологический процесс консолидации костных отломков.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b="0" baseline="0" dirty="0" smtClean="0">
                <a:latin typeface="Times New Roman" pitchFamily="18" charset="0"/>
              </a:rPr>
              <a:t>Возможность их применения в клинической практике подтверждена регистрационными удостоверениями Российской Федерации.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b="0" baseline="0" dirty="0" smtClean="0">
                <a:latin typeface="Times New Roman" pitchFamily="18" charset="0"/>
              </a:rPr>
              <a:t> </a:t>
            </a:r>
          </a:p>
          <a:p>
            <a:r>
              <a:rPr lang="ru-RU" altLang="ru-RU" baseline="0" dirty="0" smtClean="0">
                <a:latin typeface="Times New Roman" pitchFamily="18" charset="0"/>
              </a:rPr>
              <a:t> </a:t>
            </a:r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 hangingPunct="1">
              <a:buSzPct val="100000"/>
            </a:pPr>
            <a:fld id="{AA7D48BD-2F5E-453A-803E-63115554104E}" type="slidenum">
              <a:rPr lang="ru-RU" altLang="ru-RU" sz="1200">
                <a:solidFill>
                  <a:srgbClr val="FFFFFF"/>
                </a:solidFill>
                <a:latin typeface="Arial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3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4705A-D6F7-43F0-9582-3E809A5A443B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6A0EC6-D0C9-4C16-A59E-4B73F6815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663CD-74B4-4D7B-BB77-E45156372A4E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0712E-2DBD-4AD8-B789-CB141670E5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519AD-DE0C-43EB-9739-4407643682FB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CC493-BB9B-400F-B4B0-1F9CE7558E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8E94B-79D5-4C61-B155-A0A29B0C9B92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C92A0-4C00-4B59-AB25-3D18C76AD3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B5B67-1E47-49F0-94AF-26F1D5D75478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D234-65C3-4FC8-8955-711E1036B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C6EA4-8156-44CC-8531-ED9C1E8876A4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1096E-D5E0-4175-BED3-D366730A9E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C225A-9FD8-4BD0-8697-2FE40AF1A75F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2C5C0-03F5-4FDB-9F49-EA1F73837D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D12968-9120-41D0-8701-F79C5D8D72D2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0456-D639-4F36-835A-99273B0A4E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C47AE8-1E33-481D-B29E-690CD56E9265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FA7DB-767E-463C-A8D9-BBD46DC624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D8127-EE52-4F78-B18C-3870E3CB89D0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BA0F5-EB04-4FBE-9350-57ED76DE0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6E5A7-CDD8-41A3-BF1E-FAD6243B1C8D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A06F7-C62F-4370-9622-70E3D165F7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83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29D731A-9B7A-42A5-9349-4F890181F0B0}" type="datetimeFigureOut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0A6690C-37A6-4CEE-8B57-CCEC73FA0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3" r:id="rId1"/>
    <p:sldLayoutId id="2147485594" r:id="rId2"/>
    <p:sldLayoutId id="2147485595" r:id="rId3"/>
    <p:sldLayoutId id="2147485596" r:id="rId4"/>
    <p:sldLayoutId id="2147485597" r:id="rId5"/>
    <p:sldLayoutId id="2147485598" r:id="rId6"/>
    <p:sldLayoutId id="2147485599" r:id="rId7"/>
    <p:sldLayoutId id="2147485600" r:id="rId8"/>
    <p:sldLayoutId id="2147485601" r:id="rId9"/>
    <p:sldLayoutId id="2147485602" r:id="rId10"/>
    <p:sldLayoutId id="21474856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7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7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microsoft.com/office/2007/relationships/hdphoto" Target="../media/hdphoto5.wdp"/><Relationship Id="rId5" Type="http://schemas.openxmlformats.org/officeDocument/2006/relationships/image" Target="../media/image46.jpeg"/><Relationship Id="rId10" Type="http://schemas.openxmlformats.org/officeDocument/2006/relationships/image" Target="../media/image50.jpeg"/><Relationship Id="rId4" Type="http://schemas.openxmlformats.org/officeDocument/2006/relationships/image" Target="../media/image45.jpe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18" Type="http://schemas.openxmlformats.org/officeDocument/2006/relationships/image" Target="../media/image30.jpe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2.jpeg"/><Relationship Id="rId7" Type="http://schemas.microsoft.com/office/2007/relationships/hdphoto" Target="../media/hdphoto1.wdp"/><Relationship Id="rId12" Type="http://schemas.openxmlformats.org/officeDocument/2006/relationships/image" Target="../media/image26.jpe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.bin"/><Relationship Id="rId20" Type="http://schemas.microsoft.com/office/2007/relationships/hdphoto" Target="../media/hdphoto3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866900" y="4419600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6800" rIns="24696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buSzPct val="70000"/>
            </a:pPr>
            <a:r>
              <a:rPr lang="ru-RU" altLang="ru-RU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228600" y="2194545"/>
            <a:ext cx="8713788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/>
              <a:t>Интрамедуллярные фиксаторы </a:t>
            </a:r>
            <a:r>
              <a:rPr lang="ru-RU" sz="3200" b="1" dirty="0"/>
              <a:t>для </a:t>
            </a:r>
            <a:r>
              <a:rPr lang="ru-RU" sz="3200" b="1" dirty="0" smtClean="0"/>
              <a:t>остеосинтеза несросшихся переломов диафиза  </a:t>
            </a:r>
            <a:r>
              <a:rPr lang="ru-RU" sz="3200" b="1" dirty="0"/>
              <a:t>бедренной кости 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228600" y="188640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НАУЧНО-ИССЛЕДОВАТЕЛЬСКИЙ ИНСТИТУТ ТРАВМАТОЛОГИИ, ОРТОПЕДИИ И НЕЙРОХИРУРГИИ  ФЕДЕРАЛЬНОГО ГОСУДАРСТВЕННОГО БЮДЖЕТНОГО  ОБРАЗОВАТЕЛЬНОГО УЧРЕЖДЕНИЯ ВЫСШЕГО ОБРАЗОВАНИЯ 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«САРАТОВСКИЙ ГОСУДАРСТВЕННЫЙ МЕДИЦИНСКИЙ УНИВЕРСИТЕТ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ИМЕНИ В.И. РАЗУМОВСКОГО»</a:t>
            </a: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56894" y="54397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Докладчик: 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к.м.н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Зуев П.П.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0049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2" cy="555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Саратов 2020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 flipH="1">
            <a:off x="6084167" y="5229200"/>
            <a:ext cx="432048" cy="86409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16016" y="5085184"/>
            <a:ext cx="11286" cy="115212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059832" y="5085184"/>
            <a:ext cx="504056" cy="79208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419872" y="3168125"/>
            <a:ext cx="858198" cy="136815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979712" y="3140968"/>
            <a:ext cx="1656184" cy="122413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60232" y="3140968"/>
            <a:ext cx="0" cy="172819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860032" y="1700808"/>
            <a:ext cx="0" cy="936104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378" y="1"/>
            <a:ext cx="771621" cy="476671"/>
          </a:xfrm>
          <a:prstGeom prst="rect">
            <a:avLst/>
          </a:prstGeom>
          <a:noFill/>
        </p:spPr>
      </p:pic>
      <p:sp>
        <p:nvSpPr>
          <p:cNvPr id="85002" name="Rectangle 10"/>
          <p:cNvSpPr>
            <a:spLocks noChangeArrowheads="1"/>
          </p:cNvSpPr>
          <p:nvPr/>
        </p:nvSpPr>
        <p:spPr bwMode="auto">
          <a:xfrm rot="10800000" flipV="1">
            <a:off x="2843808" y="764704"/>
            <a:ext cx="4464496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II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Клиническая часть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 rot="10800000" flipV="1">
            <a:off x="6156176" y="4365103"/>
            <a:ext cx="2448272" cy="100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Реостеосинтез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стержнем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 rot="10800000" flipV="1">
            <a:off x="825859" y="4379021"/>
            <a:ext cx="2774303" cy="100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еостеосинтез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стержнем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«Сар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ИИТО»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(n=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 rot="10800000" flipV="1">
            <a:off x="3707905" y="4365104"/>
            <a:ext cx="2376263" cy="10220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Реостеосинтез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тержнем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BNB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(n=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572000" y="1988840"/>
            <a:ext cx="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1"/>
          <p:cNvSpPr>
            <a:spLocks noChangeArrowheads="1"/>
          </p:cNvSpPr>
          <p:nvPr/>
        </p:nvSpPr>
        <p:spPr bwMode="auto">
          <a:xfrm rot="10800000" flipV="1">
            <a:off x="1979712" y="3501008"/>
            <a:ext cx="2019300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Основная группа  (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 rot="10800000" flipV="1">
            <a:off x="1115616" y="1628800"/>
            <a:ext cx="7344816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пациентов с несросшимися переломами средней  трети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диафиза бедренной кости после интрамедуллярного остеосинтеза 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 rot="10800000" flipV="1">
            <a:off x="2771800" y="2636912"/>
            <a:ext cx="4752528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интрамедуллярного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реостеосинтеза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 rot="10800000" flipV="1">
            <a:off x="6084168" y="3501008"/>
            <a:ext cx="2019300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Группа сравнения  (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40) 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 rot="10800000" flipV="1">
            <a:off x="971600" y="5805264"/>
            <a:ext cx="7848872" cy="86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 излома проходит под углом ≥ 30° к плоскости, перпендикулярной оси бедра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косой перелом),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линия проходит под углом &lt; 30° соответственно (поперечный перелом)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914400" y="116632"/>
            <a:ext cx="8229600" cy="7780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</a:p>
          <a:p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rniito_logo_color_ru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769" y="-1"/>
            <a:ext cx="778669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332656"/>
            <a:ext cx="9144000" cy="6480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Критерии включения пациентов в исследование</a:t>
            </a:r>
            <a:endParaRPr lang="ru-RU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397" y="1124744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Возраст пациентов на момент исследования от 18 до 65 </a:t>
            </a: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лет</a:t>
            </a:r>
            <a:endParaRPr lang="ru-RU" sz="24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300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Добровольное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информированное согласие на участие в исследовании и на выполнение требований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исследования</a:t>
            </a:r>
          </a:p>
          <a:p>
            <a:pPr marL="342900" indent="-342900" algn="just">
              <a:spcBef>
                <a:spcPct val="300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Несросшийся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изолированный односторонний перелом типа А2 или А3 средней трети диафиза бедренной кости после интрамедуллярного </a:t>
            </a: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остеосинтеза</a:t>
            </a:r>
            <a:endParaRPr lang="ru-RU" sz="24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300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Отсутствие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инфекционных осложнений после предшествующего хирургического </a:t>
            </a: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вмешательства</a:t>
            </a:r>
            <a:endParaRPr lang="ru-RU" sz="24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300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Укорочение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конечности не </a:t>
            </a: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более, чем на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</a:t>
            </a: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см</a:t>
            </a:r>
            <a:endParaRPr lang="ru-RU" sz="2400" dirty="0" smtClean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30000"/>
              </a:spcBef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Отсутствие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хронических заболеваний внутренних органов в стадии </a:t>
            </a:r>
            <a:r>
              <a:rPr lang="ru-RU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суб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и декомпенсации</a:t>
            </a:r>
            <a:endParaRPr lang="ru-RU" sz="2400" dirty="0"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116632"/>
            <a:ext cx="9036496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Распределение в сравниваемых группах </a:t>
            </a:r>
            <a:endParaRPr lang="en-US" sz="28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пациентов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полу и возрасту</a:t>
            </a:r>
            <a:endParaRPr lang="ru-RU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 descr="sarniito_logo_color_ru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769" y="-1"/>
            <a:ext cx="778669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378" y="1"/>
            <a:ext cx="771621" cy="476671"/>
          </a:xfrm>
          <a:prstGeom prst="rect">
            <a:avLst/>
          </a:prstGeom>
          <a:noFill/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612576" y="5992345"/>
            <a:ext cx="8423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*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Для мужчин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(χ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= 1,154,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=0,886) и для женщин (χ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= 3,529,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=0,474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58487306"/>
              </p:ext>
            </p:extLst>
          </p:nvPr>
        </p:nvGraphicFramePr>
        <p:xfrm>
          <a:off x="3851920" y="908720"/>
          <a:ext cx="67687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49256" y="1412776"/>
            <a:ext cx="4536504" cy="4536504"/>
            <a:chOff x="843584" y="1928834"/>
            <a:chExt cx="4376487" cy="4441993"/>
          </a:xfrm>
        </p:grpSpPr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val="993470356"/>
                </p:ext>
              </p:extLst>
            </p:nvPr>
          </p:nvGraphicFramePr>
          <p:xfrm>
            <a:off x="843584" y="1928834"/>
            <a:ext cx="4376487" cy="44419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2" name="Picture 2" descr="C:\Users\user\Desktop\img_535140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56094" y="2341518"/>
              <a:ext cx="191746" cy="308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712" y="2351881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4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078" y="1"/>
            <a:ext cx="846043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Методы </a:t>
            </a:r>
            <a:r>
              <a:rPr lang="ru-RU" altLang="ru-RU" sz="2800" b="0" dirty="0" smtClean="0"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исследования</a:t>
            </a:r>
            <a:endParaRPr lang="ru-RU" altLang="ru-RU" sz="2800" b="0" dirty="0"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1242" y="620688"/>
            <a:ext cx="9217024" cy="576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marL="179388" indent="-4572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just">
              <a:buFont typeface="Courier New" pitchFamily="49" charset="0"/>
              <a:buChar char="o"/>
            </a:pP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Клинический</a:t>
            </a:r>
          </a:p>
          <a:p>
            <a:pPr marL="0" indent="0" algn="just">
              <a:lnSpc>
                <a:spcPct val="150000"/>
              </a:lnSpc>
            </a:pP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-общее клиническое обследование</a:t>
            </a:r>
          </a:p>
          <a:p>
            <a:pPr marL="0" indent="0" algn="just">
              <a:lnSpc>
                <a:spcPct val="150000"/>
              </a:lnSpc>
            </a:pP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-оценка исходов хирургического лечения пациентов (СОИ-1)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</a:pP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-оценка качества жизни пациентов (анкета </a:t>
            </a:r>
            <a:r>
              <a:rPr lang="ru-RU" sz="23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Освестри</a:t>
            </a: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Aft>
                <a:spcPts val="600"/>
              </a:spcAft>
            </a:pPr>
            <a:endParaRPr lang="ru-RU" sz="2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Рентгенологический</a:t>
            </a:r>
          </a:p>
          <a:p>
            <a:pPr marL="342900" indent="-342900">
              <a:lnSpc>
                <a:spcPct val="150000"/>
              </a:lnSpc>
            </a:pP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-рентгенография (модифицированная шкала радио-  графического сращения </a:t>
            </a:r>
            <a:r>
              <a:rPr lang="ru-RU" sz="23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300" b="0" dirty="0" err="1">
                <a:latin typeface="Arial" panose="020B0604020202020204" pitchFamily="34" charset="0"/>
                <a:cs typeface="Arial" panose="020B0604020202020204" pitchFamily="34" charset="0"/>
              </a:rPr>
              <a:t>mRUS</a:t>
            </a: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</a:pPr>
            <a:r>
              <a:rPr lang="ru-RU" sz="23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-компьютерная томография </a:t>
            </a:r>
          </a:p>
          <a:p>
            <a:pPr marL="342900" indent="-342900" algn="just"/>
            <a:endParaRPr lang="ru-RU" sz="2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20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endParaRPr lang="ru-RU" altLang="ru-RU" sz="20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11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2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4290"/>
              </p:ext>
            </p:extLst>
          </p:nvPr>
        </p:nvGraphicFramePr>
        <p:xfrm>
          <a:off x="107503" y="1340770"/>
          <a:ext cx="9001000" cy="4392485"/>
        </p:xfrm>
        <a:graphic>
          <a:graphicData uri="http://schemas.openxmlformats.org/drawingml/2006/table">
            <a:tbl>
              <a:tblPr>
                <a:effectLst>
                  <a:reflection blurRad="6350" stA="54000" endPos="55500" dist="50800" dir="5400000" sy="-100000" algn="bl" rotWithShape="0"/>
                </a:effectLst>
              </a:tblPr>
              <a:tblGrid>
                <a:gridCol w="1437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9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77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6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38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38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256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Сроки наблюдения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Основная группа (</a:t>
                      </a:r>
                      <a:r>
                        <a:rPr lang="en-US" sz="1800" spc="-1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n=</a:t>
                      </a:r>
                      <a:r>
                        <a:rPr lang="ru-RU" sz="1800" spc="-1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spc="-1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Группа сравнения (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n=3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7)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0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ODI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 баллы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СОИ-1, %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mRUS</a:t>
                      </a:r>
                      <a:r>
                        <a:rPr lang="ru-RU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 баллы</a:t>
                      </a:r>
                      <a:endParaRPr lang="ru-RU" sz="180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ODI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 баллы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СОИ-1, </a:t>
                      </a:r>
                      <a:b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</a:b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%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 err="1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mRUS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 баллы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до операции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±0,</a:t>
                      </a:r>
                      <a:r>
                        <a:rPr lang="en-US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</a:t>
                      </a:r>
                      <a:endParaRPr lang="ru-RU" sz="180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69,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</a:t>
                      </a:r>
                      <a:endParaRPr lang="ru-RU" sz="1800" spc="-1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39,2±0,4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&gt;0,05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68,2±0,7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&gt;0,05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</a:t>
                      </a:r>
                      <a:endParaRPr lang="ru-RU" sz="1800" spc="-1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9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через 2 мес. после операции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800" spc="-1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±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800" b="1" spc="-1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800" b="1" spc="-10" baseline="-2500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1" spc="-1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</a:t>
                      </a:r>
                      <a:r>
                        <a:rPr lang="ru-RU" sz="1800" b="1" spc="-10" dirty="0" smtClean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74,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±0,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</a:t>
                      </a:r>
                      <a:r>
                        <a:rPr lang="ru-RU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4,7±0,2</a:t>
                      </a:r>
                      <a:endParaRPr lang="ru-RU" sz="180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42,5±0,3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&lt;0,001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&gt;0,05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74,1±0,6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&lt;0,001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&gt;0,05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4,7±0,1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&gt;0,05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9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через 6 мес. после операции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</a:t>
                      </a:r>
                      <a:r>
                        <a:rPr lang="ru-RU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 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±1,</a:t>
                      </a:r>
                      <a:r>
                        <a:rPr lang="en-US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</a:t>
                      </a:r>
                      <a:endParaRPr lang="ru-RU" sz="180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spc="-10" baseline="-2500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</a:t>
                      </a:r>
                      <a:r>
                        <a:rPr lang="ru-RU" sz="1800" b="1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800" b="1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80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12,9±0,6</a:t>
                      </a:r>
                      <a:endParaRPr lang="ru-RU" sz="180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spc="-10" baseline="-2500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spc="-1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&lt;0,001</a:t>
                      </a:r>
                      <a:endParaRPr lang="ru-RU" sz="180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44,9±0,5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&lt;0,001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&gt;0,05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79,5±0,9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&lt;0,001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8,5±0,2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P&lt;0,001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&lt;0,001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9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через 12 мес. после операции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±1,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800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0,0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7005" algn="l"/>
                          <a:tab pos="320675" algn="ctr"/>
                        </a:tabLs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7005" algn="l"/>
                          <a:tab pos="320675" algn="ctr"/>
                        </a:tabLs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14,4±0,7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800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&gt;0,05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46,6±0,6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ru-RU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0,0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800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&gt;0,05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83,3±1,2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13,8±0,4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800" b="1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1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&lt;0,001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1800" spc="-10" baseline="-2500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spc="-1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&gt;0,05</a:t>
                      </a:r>
                      <a:endParaRPr lang="ru-RU" sz="180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"/>
            <a:ext cx="8802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оценки состояния пациентов с несросшимися переломами средней трети диафиза бедренной кости после проведённого ИОС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сравниваемых группах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3568" y="5733256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Примечание: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 статистически значимая разница по отношению к данным до операции;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 статистически значимая разница по отношению к данным через 2 месяца после операции;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 статистически значимая разница по отношению к данным через 6 месяцев после операции;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 статистически значимая разница между группами в одни и те же сроки наблюдения.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9829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оценки состояния пациентов с несросшимися переломами средней трети диафиза бедренной кости после проведённого ИОС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сравниваемых группах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53218352"/>
              </p:ext>
            </p:extLst>
          </p:nvPr>
        </p:nvGraphicFramePr>
        <p:xfrm>
          <a:off x="593304" y="1425448"/>
          <a:ext cx="8208912" cy="491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3768" y="6237312"/>
            <a:ext cx="258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месяцев после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операции</a:t>
            </a:r>
            <a:endParaRPr lang="ru-RU" sz="16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22415" y="59314"/>
            <a:ext cx="8802216" cy="7259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 исходов лечения пациентов</a:t>
            </a:r>
          </a:p>
          <a:p>
            <a:pPr algn="ctr"/>
            <a:r>
              <a:rPr lang="ru-RU" sz="27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сравниваемых групп  </a:t>
            </a:r>
            <a:endParaRPr lang="ru-RU" sz="27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82406270"/>
              </p:ext>
            </p:extLst>
          </p:nvPr>
        </p:nvGraphicFramePr>
        <p:xfrm>
          <a:off x="107504" y="785239"/>
          <a:ext cx="7488832" cy="595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26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8460432" cy="98072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Рентгенограммы правого бедра в динамике пациента П., 37 лет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28184" y="5780782"/>
            <a:ext cx="3077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14 месяцев после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реостеосинтеза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Стержень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СарНИИТО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удален </a:t>
            </a:r>
          </a:p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mRUS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баллов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2406" y="5805264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месяца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реостеосинтеза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стержнем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СарНИИТО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=6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5805265"/>
            <a:ext cx="29008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Несросшийся перелом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ср/3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бедренной кости, перелом стержня «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ChM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погодин после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5970" y="902353"/>
            <a:ext cx="1502054" cy="49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огодин после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5631" y="902353"/>
            <a:ext cx="1268537" cy="49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огодин рр0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888623"/>
            <a:ext cx="1224136" cy="49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огодин рр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060" y="888623"/>
            <a:ext cx="1118744" cy="49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погодин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2353"/>
            <a:ext cx="1142864" cy="49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погодин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649" y="888623"/>
            <a:ext cx="1245143" cy="49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80528" y="1"/>
            <a:ext cx="9505055" cy="98072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Внешний вид больного пациента П., 37 лет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через 6 месяцев после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реостеосинтеза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стержнем «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СарНИИТО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93127" y="5770467"/>
            <a:ext cx="5630884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Опороспособность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правой нижней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конечности и объем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движений в коленном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суставах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ODI=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балла,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СОИ-1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83%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Рисунок 11" descr="D:\Важное\Стержень СарНИИТО\Погодин\IMG_4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540" y="980727"/>
            <a:ext cx="2132329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4" descr="D:\Важное\Стержень СарНИИТО\Погодин\IMG_40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150" y="980726"/>
            <a:ext cx="1952276" cy="47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1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1"/>
            <a:ext cx="8460432" cy="98072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Рентгенограммы левого бедра в динамике пациента М., 35 лет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780782"/>
            <a:ext cx="2900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Несросшийся перелом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ср/3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бедренной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кости после БИОС стержнем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ChM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5790078"/>
            <a:ext cx="3210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 месяца после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реостеосинтеза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стержнем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BNB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1632" y="578037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месяца после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реостеосинтеза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консолидация костных отломков </a:t>
            </a:r>
          </a:p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2"/>
          <p:cNvGrpSpPr>
            <a:grpSpLocks/>
          </p:cNvGrpSpPr>
          <p:nvPr/>
        </p:nvGrpSpPr>
        <p:grpSpPr bwMode="auto">
          <a:xfrm>
            <a:off x="107502" y="980727"/>
            <a:ext cx="1594458" cy="4816429"/>
            <a:chOff x="1671637" y="1400175"/>
            <a:chExt cx="1126611" cy="2749550"/>
          </a:xfrm>
        </p:grpSpPr>
        <p:pic>
          <p:nvPicPr>
            <p:cNvPr id="20" name="Рисунок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637" y="1400175"/>
              <a:ext cx="1126611" cy="274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2297113" y="3827463"/>
              <a:ext cx="232419" cy="193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600" b="1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ru-RU" altLang="ru-RU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3"/>
          <p:cNvGrpSpPr>
            <a:grpSpLocks/>
          </p:cNvGrpSpPr>
          <p:nvPr/>
        </p:nvGrpSpPr>
        <p:grpSpPr bwMode="auto">
          <a:xfrm>
            <a:off x="1748632" y="978942"/>
            <a:ext cx="1403774" cy="4815433"/>
            <a:chOff x="2724150" y="1400175"/>
            <a:chExt cx="1022350" cy="2749550"/>
          </a:xfrm>
        </p:grpSpPr>
        <p:pic>
          <p:nvPicPr>
            <p:cNvPr id="27" name="Рисунок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1400175"/>
              <a:ext cx="1022350" cy="274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2998788" y="3829050"/>
              <a:ext cx="239560" cy="19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600" b="1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ru-RU" altLang="ru-RU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8" descr="G:\Клин Апробация Архив Снимков\Мелёхина бедро\IMG_3999.JPG"/>
          <p:cNvPicPr>
            <a:picLocks noChangeAspect="1" noChangeArrowheads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970263"/>
            <a:ext cx="1438606" cy="48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G:\Клин Апробация Архив Снимков\Мелёхина бедро\IMG_4001.JPG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694" y="990816"/>
            <a:ext cx="1367338" cy="48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Users\SONY-VAIO\Desktop\Рисунок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1127125" cy="4846638"/>
          </a:xfrm>
          <a:prstGeom prst="rect">
            <a:avLst/>
          </a:prstGeom>
          <a:noFill/>
        </p:spPr>
      </p:pic>
      <p:pic>
        <p:nvPicPr>
          <p:cNvPr id="35844" name="Picture 4" descr="C:\Users\SONY-VAIO\Desktop\Рисунок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980728"/>
            <a:ext cx="1169988" cy="4852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6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039404" y="161964"/>
            <a:ext cx="7332973" cy="78752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3529" y="764704"/>
            <a:ext cx="8640960" cy="51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В структуре переломов длинных трубчатых костей на долю бедренной кости приходится до 25% случаев, в том числе с повреждениями средней трети диафиза – до 60% [Котельников Г.П., 2008; Ямщиков О.Н., 2015;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Борзунов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Д.Ю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2016]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</a:t>
            </a:r>
            <a:r>
              <a:rPr lang="ru-RU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данным отечественных и зарубежных авторов, реостеосинтез несросшихся переломов диафиза бедренной кости методом БИОС в 22% случаев не приводит к консолидации 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перелома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Челноков А.Н., 2015; </a:t>
            </a:r>
            <a:r>
              <a:rPr lang="en-US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Hierholzer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2014;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Tsang S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2015;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 A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2016]  	 	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связи с этим сохраняется потребность в разработке новых технологий интрамедуллярной фиксации отломков бедренной кости, в которых реализация процесса консолидации будет осуществляться за счёт </a:t>
            </a:r>
            <a:r>
              <a:rPr lang="ru-RU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биомеханически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обоснованных конструктивных особенностей 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имплантата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Барабаш 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А.П., 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2013, 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2019]</a:t>
            </a: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67544" y="5733258"/>
            <a:ext cx="80645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buClrTx/>
              <a:buFontTx/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"/>
            <a:ext cx="899591" cy="555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8604448" cy="98072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Внешний вид больного пациента М., 35 лет через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месяцев после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реостеосинтеза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стержнем «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BNB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93127" y="5770467"/>
            <a:ext cx="5630884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Опороспособность левой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нижней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конечности и объем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движений в коленном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суставах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ODI=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балла,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СОИ-1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=82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Рисунок 2515" descr="C:\Users\user\Desktop\IMG_40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031921"/>
            <a:ext cx="2398169" cy="47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513" descr="C:\Users\user\Desktop\IMG_40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1007993"/>
            <a:ext cx="2504172" cy="476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2328"/>
            <a:ext cx="9018238" cy="94194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Послеоперационные специфические осложнения </a:t>
            </a:r>
          </a:p>
          <a:p>
            <a:pPr algn="ctr"/>
            <a:r>
              <a:rPr lang="ru-RU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еостеосинтеза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пациентов сравниваемых групп </a:t>
            </a:r>
          </a:p>
          <a:p>
            <a:r>
              <a:rPr lang="ru-RU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07586"/>
              </p:ext>
            </p:extLst>
          </p:nvPr>
        </p:nvGraphicFramePr>
        <p:xfrm>
          <a:off x="4716015" y="7317432"/>
          <a:ext cx="7488833" cy="244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6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1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1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осложнения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86560" algn="ctr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случаев,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(%)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2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сравнения (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n=37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Основная группа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(n=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перелом стержня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(5,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перелом винтов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(10,</a:t>
                      </a: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1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миграция стержня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(4,0)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миграция винтов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(27,0)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(43,2)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(4,0)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54074739"/>
              </p:ext>
            </p:extLst>
          </p:nvPr>
        </p:nvGraphicFramePr>
        <p:xfrm>
          <a:off x="0" y="513302"/>
          <a:ext cx="9144000" cy="634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03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2328"/>
            <a:ext cx="9018238" cy="94194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Послеоперационные неспецифические осложнения </a:t>
            </a:r>
          </a:p>
          <a:p>
            <a:pPr algn="ctr"/>
            <a:r>
              <a:rPr lang="ru-RU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еостеосинтеза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пациентов сравниваемых групп </a:t>
            </a:r>
          </a:p>
          <a:p>
            <a:r>
              <a:rPr lang="ru-RU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15986"/>
              </p:ext>
            </p:extLst>
          </p:nvPr>
        </p:nvGraphicFramePr>
        <p:xfrm>
          <a:off x="1115616" y="7533456"/>
          <a:ext cx="7488833" cy="2530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6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1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1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7899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НЕСПЕЦИФИЧЕСКИЕ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6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Инфекционные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(10,8)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(4,0)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8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Флеботромбоз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(18,9)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(12,0)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Несращение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(18,9)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(8,0)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2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Контрактура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88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укорочение конечности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(5,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(4,0)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88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(54,1)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(28,0)</a:t>
                      </a:r>
                      <a:endParaRPr lang="ru-RU" sz="16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79886679"/>
              </p:ext>
            </p:extLst>
          </p:nvPr>
        </p:nvGraphicFramePr>
        <p:xfrm>
          <a:off x="-180528" y="692696"/>
          <a:ext cx="950505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61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109"/>
            <a:ext cx="8992623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253" y="1157109"/>
            <a:ext cx="8885119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30000"/>
              </a:spcBef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>
                <a:cs typeface="Times New Roman" pitchFamily="18" charset="0"/>
              </a:rPr>
              <a:t>Компьютерное 3</a:t>
            </a:r>
            <a:r>
              <a:rPr lang="en-US" sz="2400" dirty="0">
                <a:cs typeface="Times New Roman" pitchFamily="18" charset="0"/>
              </a:rPr>
              <a:t>D</a:t>
            </a:r>
            <a:r>
              <a:rPr lang="ru-RU" sz="2400" dirty="0">
                <a:cs typeface="Times New Roman" pitchFamily="18" charset="0"/>
              </a:rPr>
              <a:t>-моделирование на этапе разработки фиксаторов помогает улучшить конструкцию стержней для обеспечения оптимальных условий остеосинтеза и сращения костных </a:t>
            </a:r>
            <a:r>
              <a:rPr lang="ru-RU" sz="2400" dirty="0" smtClean="0">
                <a:cs typeface="Times New Roman" pitchFamily="18" charset="0"/>
              </a:rPr>
              <a:t>отломков </a:t>
            </a:r>
            <a:endParaRPr lang="ru-RU" sz="2400" dirty="0"/>
          </a:p>
          <a:p>
            <a:pPr algn="just"/>
            <a:r>
              <a:rPr lang="ru-RU" sz="2400" dirty="0" smtClean="0"/>
              <a:t>	Интрамедуллярный </a:t>
            </a:r>
            <a:r>
              <a:rPr lang="ru-RU" sz="2400" dirty="0"/>
              <a:t>остеосинтез стержнями «</a:t>
            </a:r>
            <a:r>
              <a:rPr lang="ru-RU" sz="2400" dirty="0" err="1"/>
              <a:t>СарНИИТО</a:t>
            </a:r>
            <a:r>
              <a:rPr lang="ru-RU" sz="2400" dirty="0"/>
              <a:t>» и «</a:t>
            </a:r>
            <a:r>
              <a:rPr lang="en-US" sz="2400" dirty="0"/>
              <a:t>BNB</a:t>
            </a:r>
            <a:r>
              <a:rPr lang="ru-RU" sz="2400" dirty="0"/>
              <a:t>», основанный на сочетании стабильной фиксации отломков бедренной кости с возможностью </a:t>
            </a:r>
            <a:r>
              <a:rPr lang="ru-RU" sz="2400" dirty="0" err="1"/>
              <a:t>аутокомпрессии</a:t>
            </a:r>
            <a:r>
              <a:rPr lang="ru-RU" sz="2400" dirty="0"/>
              <a:t> под воздействием мышечной силы и дозированной нагрузки на конечность, улучшает реабилитационный потенциал пациентов и снижает риск развития осложнений в послеоперационном периоде</a:t>
            </a:r>
          </a:p>
          <a:p>
            <a:pPr algn="just">
              <a:lnSpc>
                <a:spcPct val="150000"/>
              </a:lnSpc>
            </a:pP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89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pic>
        <p:nvPicPr>
          <p:cNvPr id="4099" name="Picture 3" descr="C:\Users\user\Desktop\konservatoria-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688989"/>
            <a:ext cx="3923928" cy="325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dsc_15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9088" y="1196752"/>
            <a:ext cx="3081464" cy="43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:\Фото\корпус\Корпус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8386" y="1"/>
            <a:ext cx="3925614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66960" y="2492896"/>
            <a:ext cx="8219256" cy="1540768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 pitchFamily="18" charset="2"/>
              <a:buNone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5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0" y="202330"/>
            <a:ext cx="904118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lang="ru-RU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02818" y="2132856"/>
            <a:ext cx="9041182" cy="20162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ение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 лечения пациентов с несросшимися переломами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диафиза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бедренной кости за счет совершенствования стержней для интрамедуллярного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остеосинтеза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 descr="sarniito_logo_color_ru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769" y="-1"/>
            <a:ext cx="778669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812" y="1"/>
            <a:ext cx="888187" cy="548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9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558448" y="1617609"/>
            <a:ext cx="3389817" cy="4992085"/>
            <a:chOff x="1677233" y="1581918"/>
            <a:chExt cx="2534726" cy="3108960"/>
          </a:xfrm>
        </p:grpSpPr>
        <p:pic>
          <p:nvPicPr>
            <p:cNvPr id="14" name="Рисунок 13" descr="2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 bwMode="auto">
            <a:xfrm>
              <a:off x="1677233" y="1581918"/>
              <a:ext cx="1291403" cy="310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Выгнутая вправо стрелка 3"/>
            <p:cNvSpPr/>
            <p:nvPr/>
          </p:nvSpPr>
          <p:spPr>
            <a:xfrm>
              <a:off x="2993103" y="1960322"/>
              <a:ext cx="360040" cy="40692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2366475" y="2475686"/>
              <a:ext cx="180020" cy="5308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 rot="5400000">
              <a:off x="3141356" y="2958635"/>
              <a:ext cx="213452" cy="6316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3143" y="2007447"/>
              <a:ext cx="858816" cy="23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ru-RU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Нм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60582" y="3381164"/>
              <a:ext cx="858816" cy="21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 Н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97326" y="-360361"/>
            <a:ext cx="9106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компьютерного 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моделирования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97326" y="1617609"/>
            <a:ext cx="2721059" cy="4992085"/>
            <a:chOff x="4211959" y="1581918"/>
            <a:chExt cx="1493788" cy="3171593"/>
          </a:xfrm>
        </p:grpSpPr>
        <p:pic>
          <p:nvPicPr>
            <p:cNvPr id="15" name="Рисунок 14" descr="3_уровня_переломов_А1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11959" y="1581918"/>
              <a:ext cx="782590" cy="31715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Рисунок 15" descr="3_уровня_переломов_B2"/>
            <p:cNvPicPr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94549" y="1581918"/>
              <a:ext cx="711198" cy="31715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Рисунок 16" descr="fig_stand_nail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700808"/>
            <a:ext cx="2088232" cy="490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77" y="658588"/>
            <a:ext cx="273630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«бедренная кость-стержень 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BNB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658588"/>
            <a:ext cx="311553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«бедренная кость-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стержень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СарНИИТО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8712" y="658588"/>
            <a:ext cx="262778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«бедренная кость-стержень «С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1173" y="2724648"/>
            <a:ext cx="858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 Н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1614785"/>
              </p:ext>
            </p:extLst>
          </p:nvPr>
        </p:nvGraphicFramePr>
        <p:xfrm>
          <a:off x="522662" y="620688"/>
          <a:ext cx="661912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95793048"/>
              </p:ext>
            </p:extLst>
          </p:nvPr>
        </p:nvGraphicFramePr>
        <p:xfrm>
          <a:off x="501646" y="3271704"/>
          <a:ext cx="6581822" cy="349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552597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мм</a:t>
            </a:r>
            <a:endParaRPr lang="ru-RU" b="1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156176" y="2397623"/>
            <a:ext cx="180020" cy="18002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156176" y="4821848"/>
            <a:ext cx="180020" cy="18002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img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1124744"/>
            <a:ext cx="1320797" cy="24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3783420"/>
            <a:ext cx="1320797" cy="22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-54768" y="-243408"/>
            <a:ext cx="8856984" cy="1556792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Максимальные перемещения в системе «кость - имплантат» 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трёх видах нагрузок для переломов типа А2 и А3 (мм)</a:t>
            </a:r>
          </a:p>
        </p:txBody>
      </p:sp>
    </p:spTree>
    <p:extLst>
      <p:ext uri="{BB962C8B-B14F-4D97-AF65-F5344CB8AC3E}">
        <p14:creationId xmlns:p14="http://schemas.microsoft.com/office/powerpoint/2010/main" val="31613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1"/>
            <a:ext cx="9004252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altLang="ru-RU" sz="2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Максимальные эффективные напряжения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стержне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ChM</a:t>
            </a:r>
            <a:r>
              <a:rPr lang="ru-RU" sz="2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при торсионной нагрузке</a:t>
            </a:r>
            <a:endParaRPr lang="ru-RU" altLang="ru-RU" sz="25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Users\user\Desktop\image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143001"/>
            <a:ext cx="5832648" cy="50223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995936" y="2614679"/>
            <a:ext cx="2376264" cy="10394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275856" y="3483006"/>
            <a:ext cx="720080" cy="61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гаврикова до операции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03" y="1079305"/>
            <a:ext cx="1713410" cy="56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SONY-VAIO\Desktop\Конькова02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512" y="1123478"/>
            <a:ext cx="1798761" cy="564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D:\Важное\Конференция Биомеханика 2015 Саратов\сломанный безрукова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1" y="1111110"/>
            <a:ext cx="1535029" cy="563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:\Важное\Конференция Биомеханика 2015 Саратов\ТУКОВ слом стержень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304" y="1111110"/>
            <a:ext cx="1547602" cy="563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5838605" y="3957492"/>
            <a:ext cx="720725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80312" y="4221088"/>
            <a:ext cx="792088" cy="815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-320464" y="22426"/>
            <a:ext cx="935288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Рентгенограммы пациентов с примерами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деформаций и поломки элементов стандартного стержня </a:t>
            </a: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735796" y="1412776"/>
            <a:ext cx="7920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880530" y="5474155"/>
            <a:ext cx="720725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69310" y="5229200"/>
            <a:ext cx="111040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7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4315"/>
            <a:ext cx="8748463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Максимальные эффективные напряжения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стержнях «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СарНИИТО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«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BNB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при торсионной нагрузке</a:t>
            </a:r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1"/>
            <a:ext cx="683568" cy="422276"/>
          </a:xfrm>
          <a:prstGeom prst="rect">
            <a:avLst/>
          </a:prstGeom>
          <a:noFill/>
        </p:spPr>
      </p:pic>
      <p:pic>
        <p:nvPicPr>
          <p:cNvPr id="16" name="Рисунок 15" descr="BNB_nail_A2_stress_axial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058525"/>
            <a:ext cx="4014192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39552" y="58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Стержень «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СарНИИТО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5896985"/>
            <a:ext cx="301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Стержень «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BNB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7646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1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1"/>
            <a:ext cx="9028926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/>
              </a:defRPr>
            </a:lvl9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Стержни НИИТОН, примененные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пациентов основной группы</a:t>
            </a:r>
            <a:endParaRPr lang="ru-RU" sz="2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 descr="sarniito_logo_color_ru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769" y="-1"/>
            <a:ext cx="778669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SONY-VAIO\Desktop\Рисунок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378" y="1"/>
            <a:ext cx="771621" cy="476671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02173" y="3748477"/>
            <a:ext cx="1268096" cy="26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54" y="994803"/>
            <a:ext cx="1298512" cy="269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4" y="3748478"/>
            <a:ext cx="1342012" cy="27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893" y="994803"/>
            <a:ext cx="1266588" cy="2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158692" y="1663356"/>
            <a:ext cx="2270455" cy="68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88593" y="4528518"/>
            <a:ext cx="3103770" cy="6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SC_0179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D7DEE6"/>
              </a:clrFrom>
              <a:clrTo>
                <a:srgbClr val="D7DE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3834" y="3362641"/>
            <a:ext cx="1260427" cy="31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DSC_0180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E2E7EA"/>
              </a:clrFrom>
              <a:clrTo>
                <a:srgbClr val="E2E7EA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358" y="994803"/>
            <a:ext cx="1322903" cy="22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853559"/>
              </p:ext>
            </p:extLst>
          </p:nvPr>
        </p:nvGraphicFramePr>
        <p:xfrm>
          <a:off x="3635896" y="1325404"/>
          <a:ext cx="2667994" cy="3670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PDF" r:id="rId16" imgW="0" imgH="0" progId="FoxitReader.Document">
                  <p:embed/>
                </p:oleObj>
              </mc:Choice>
              <mc:Fallback>
                <p:oleObj name="PDF" r:id="rId16" imgW="0" imgH="0" progId="FoxitRead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325404"/>
                        <a:ext cx="2667994" cy="3670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F:\Важное\Стержень СарНИИТО\IMG_4261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106" y="994803"/>
            <a:ext cx="423889" cy="54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Важное\Стержень СарНИИТО\IMG_4255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779" y="994803"/>
            <a:ext cx="392028" cy="54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21237" y="6396894"/>
            <a:ext cx="3145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Стержень «BNB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402" y="6457890"/>
            <a:ext cx="3725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Стержень «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СарНИИТО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6975" y="5024427"/>
            <a:ext cx="322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Регистрационное удостоверение Росздравнадзора ФС РЗН 2015/3434</a:t>
            </a:r>
          </a:p>
        </p:txBody>
      </p:sp>
      <p:pic>
        <p:nvPicPr>
          <p:cNvPr id="23" name="Picture 2" descr="E:\Важное\Патент СТЕРЖЕНЬ\Патент 166858. Стержень. СарОртоМед. л.1.jpg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3438031" y="1223470"/>
            <a:ext cx="3024918" cy="4324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3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13795</TotalTime>
  <Words>2286</Words>
  <Application>Microsoft Office PowerPoint</Application>
  <PresentationFormat>Экран (4:3)</PresentationFormat>
  <Paragraphs>353</Paragraphs>
  <Slides>24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Arial Unicode MS</vt:lpstr>
      <vt:lpstr>Microsoft YaHei</vt:lpstr>
      <vt:lpstr>SimSun</vt:lpstr>
      <vt:lpstr>Arial</vt:lpstr>
      <vt:lpstr>Calibri</vt:lpstr>
      <vt:lpstr>Century Gothic</vt:lpstr>
      <vt:lpstr>Corbel</vt:lpstr>
      <vt:lpstr>Courier New</vt:lpstr>
      <vt:lpstr>Lucida Sans Unicode</vt:lpstr>
      <vt:lpstr>Palatino Linotype</vt:lpstr>
      <vt:lpstr>Times New Roman</vt:lpstr>
      <vt:lpstr>Wingdings</vt:lpstr>
      <vt:lpstr>Wingdings 2</vt:lpstr>
      <vt:lpstr>Исполнительная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Учетная запись Майкрософт</cp:lastModifiedBy>
  <cp:revision>971</cp:revision>
  <cp:lastPrinted>1601-01-01T00:00:00Z</cp:lastPrinted>
  <dcterms:created xsi:type="dcterms:W3CDTF">1601-01-01T00:00:00Z</dcterms:created>
  <dcterms:modified xsi:type="dcterms:W3CDTF">2020-12-03T10:41:19Z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