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62" r:id="rId7"/>
    <p:sldId id="259" r:id="rId8"/>
    <p:sldId id="260" r:id="rId9"/>
    <p:sldId id="268" r:id="rId10"/>
    <p:sldId id="265" r:id="rId11"/>
    <p:sldId id="263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8878265452081"/>
          <c:y val="4.0567915185190519E-2"/>
          <c:w val="0.89701121734547917"/>
          <c:h val="0.53621381479508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F2-4CFC-83D5-D0ECDE3CF53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F2-4CFC-83D5-D0ECDE3CF53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F2-4CFC-83D5-D0ECDE3CF53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F2-4CFC-83D5-D0ECDE3CF53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F2-4CFC-83D5-D0ECDE3CF53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8F2-4CFC-83D5-D0ECDE3CF53D}"/>
              </c:ext>
            </c:extLst>
          </c:dPt>
          <c:dLbls>
            <c:dLbl>
              <c:idx val="0"/>
              <c:layout>
                <c:manualLayout>
                  <c:x val="0"/>
                  <c:y val="-1.6296133894839918E-2"/>
                </c:manualLayout>
              </c:layout>
              <c:tx>
                <c:rich>
                  <a:bodyPr/>
                  <a:lstStyle/>
                  <a:p>
                    <a:fld id="{0A03B8AF-292A-41FC-AB31-717791DF4384}" type="VALUE">
                      <a:rPr lang="en-US"/>
                      <a:pPr/>
                      <a:t>[ЗНАЧЕНИЕ]</a:t>
                    </a:fld>
                    <a:r>
                      <a:rPr lang="en-US"/>
                      <a:t> (2930;5195)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F2-4CFC-83D5-D0ECDE3CF53D}"/>
                </c:ext>
              </c:extLst>
            </c:dLbl>
            <c:dLbl>
              <c:idx val="1"/>
              <c:layout>
                <c:manualLayout>
                  <c:x val="0"/>
                  <c:y val="3.9981297317993212E-3"/>
                </c:manualLayout>
              </c:layout>
              <c:tx>
                <c:rich>
                  <a:bodyPr/>
                  <a:lstStyle/>
                  <a:p>
                    <a:fld id="{2BBAA88F-7826-4457-9F7F-7C88C80EE9B2}" type="VALUE">
                      <a:rPr lang="en-US"/>
                      <a:pPr/>
                      <a:t>[ЗНАЧЕНИЕ]</a:t>
                    </a:fld>
                    <a:r>
                      <a:rPr lang="en-US"/>
                      <a:t> (2543; 3120)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F2-4CFC-83D5-D0ECDE3CF53D}"/>
                </c:ext>
              </c:extLst>
            </c:dLbl>
            <c:dLbl>
              <c:idx val="2"/>
              <c:layout>
                <c:manualLayout>
                  <c:x val="0"/>
                  <c:y val="8.0569824571271511E-3"/>
                </c:manualLayout>
              </c:layout>
              <c:tx>
                <c:rich>
                  <a:bodyPr/>
                  <a:lstStyle/>
                  <a:p>
                    <a:fld id="{9F797ACD-8BA6-4697-A19E-8F4A2D4D1FBA}" type="VALUE">
                      <a:rPr lang="en-US"/>
                      <a:pPr/>
                      <a:t>[ЗНАЧЕНИЕ]</a:t>
                    </a:fld>
                    <a:r>
                      <a:rPr lang="en-US"/>
                      <a:t> (3541; 3964)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F2-4CFC-83D5-D0ECDE3CF53D}"/>
                </c:ext>
              </c:extLst>
            </c:dLbl>
            <c:dLbl>
              <c:idx val="3"/>
              <c:layout>
                <c:manualLayout>
                  <c:x val="0"/>
                  <c:y val="3.9981297317992839E-3"/>
                </c:manualLayout>
              </c:layout>
              <c:tx>
                <c:rich>
                  <a:bodyPr/>
                  <a:lstStyle/>
                  <a:p>
                    <a:fld id="{D3D4BED0-BDBC-4066-9E3A-FB620031CE36}" type="VALUE">
                      <a:rPr lang="en-US"/>
                      <a:pPr/>
                      <a:t>[ЗНАЧЕНИЕ]</a:t>
                    </a:fld>
                    <a:r>
                      <a:rPr lang="en-US"/>
                      <a:t> (1545; 2585)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F2-4CFC-83D5-D0ECDE3CF53D}"/>
                </c:ext>
              </c:extLst>
            </c:dLbl>
            <c:dLbl>
              <c:idx val="4"/>
              <c:layout>
                <c:manualLayout>
                  <c:x val="2.666666666666569E-3"/>
                  <c:y val="8.0569824571271598E-3"/>
                </c:manualLayout>
              </c:layout>
              <c:tx>
                <c:rich>
                  <a:bodyPr/>
                  <a:lstStyle/>
                  <a:p>
                    <a:fld id="{E29E36A8-F3F9-4452-9D35-AB3ACA5BE723}" type="VALUE">
                      <a:rPr lang="en-US"/>
                      <a:pPr/>
                      <a:t>[ЗНАЧЕНИЕ]</a:t>
                    </a:fld>
                    <a:r>
                      <a:rPr lang="en-US"/>
                      <a:t> (3754;4001)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8F2-4CFC-83D5-D0ECDE3CF53D}"/>
                </c:ext>
              </c:extLst>
            </c:dLbl>
            <c:dLbl>
              <c:idx val="5"/>
              <c:layout>
                <c:manualLayout>
                  <c:x val="5.3333333333333332E-3"/>
                  <c:y val="3.9981297317993212E-3"/>
                </c:manualLayout>
              </c:layout>
              <c:tx>
                <c:rich>
                  <a:bodyPr/>
                  <a:lstStyle/>
                  <a:p>
                    <a:fld id="{2B22C746-8B50-475B-ABBA-70584A24EE74}" type="VALUE">
                      <a:rPr lang="en-US"/>
                      <a:pPr/>
                      <a:t>[ЗНАЧЕНИЕ]</a:t>
                    </a:fld>
                    <a:r>
                      <a:rPr lang="en-US"/>
                      <a:t> (690; 1770)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8F2-4CFC-83D5-D0ECDE3CF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Лист1!$M$11:$R$11</c:f>
              <c:strCache>
                <c:ptCount val="6"/>
                <c:pt idx="0">
                  <c:v>Контроль</c:v>
                </c:pt>
                <c:pt idx="1">
                  <c:v>Микрочастицы</c:v>
                </c:pt>
                <c:pt idx="2">
                  <c:v>Контроль+УЗ</c:v>
                </c:pt>
                <c:pt idx="3">
                  <c:v>Микрочастицы+УЗ</c:v>
                </c:pt>
                <c:pt idx="4">
                  <c:v>Контроль+УЗ+30 мин инкубации</c:v>
                </c:pt>
                <c:pt idx="5">
                  <c:v>Микрочастицы+УЗ+30 мин инкубации</c:v>
                </c:pt>
              </c:strCache>
            </c:strRef>
          </c:cat>
          <c:val>
            <c:numRef>
              <c:f>Лист1!$M$12:$R$12</c:f>
              <c:numCache>
                <c:formatCode>General</c:formatCode>
                <c:ptCount val="6"/>
                <c:pt idx="0">
                  <c:v>3860</c:v>
                </c:pt>
                <c:pt idx="1">
                  <c:v>2980</c:v>
                </c:pt>
                <c:pt idx="2">
                  <c:v>3768</c:v>
                </c:pt>
                <c:pt idx="3">
                  <c:v>1755</c:v>
                </c:pt>
                <c:pt idx="4">
                  <c:v>3901</c:v>
                </c:pt>
                <c:pt idx="5">
                  <c:v>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F2-4CFC-83D5-D0ECDE3CF5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8127232"/>
        <c:axId val="348127624"/>
      </c:barChart>
      <c:catAx>
        <c:axId val="3481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8127624"/>
        <c:crosses val="autoZero"/>
        <c:auto val="1"/>
        <c:lblAlgn val="ctr"/>
        <c:lblOffset val="100"/>
        <c:noMultiLvlLbl val="0"/>
      </c:catAx>
      <c:valAx>
        <c:axId val="348127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</a:t>
                </a:r>
                <a:r>
                  <a:rPr lang="ru-RU" sz="14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жизнеспособных </a:t>
                </a:r>
                <a:endParaRPr lang="ru-RU" sz="1400" b="1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400" b="1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микроорганизмов</a:t>
                </a:r>
                <a:r>
                  <a:rPr lang="ru-RU" sz="14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КОЕ/мл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8.8821462946578021E-3"/>
              <c:y val="7.1080086081561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81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1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3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7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6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2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4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2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4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2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B424-92A4-4EA2-9F11-6D9F90B0A358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02BC-4916-45E9-9C33-EE9A000D6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3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400" y="814793"/>
            <a:ext cx="10617200" cy="2387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Антибактериальная активность микрокапсул альгината серебра в отношении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планктонных  штаммов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 -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685" y="3602038"/>
            <a:ext cx="10924915" cy="3255962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Мамонова И.А.</a:t>
            </a:r>
            <a:r>
              <a:rPr lang="ru-RU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Бабушкина И.В.</a:t>
            </a:r>
            <a:r>
              <a:rPr lang="ru-RU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Савельева М. С.</a:t>
            </a:r>
            <a:r>
              <a:rPr lang="ru-RU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Ленгерт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 В.</a:t>
            </a:r>
            <a:r>
              <a:rPr lang="ru-RU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 В.Ю.</a:t>
            </a:r>
            <a:r>
              <a:rPr lang="ru-RU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НИИ травматологии, ортопедии и нейрохирургии ФГБОУ ВО «Саратовский ГМУ им. В.И. Разумовского» МЗ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r>
              <a:rPr lang="ru-RU" sz="2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«Саратовский национальный исследовательский государственный университет им. Н.Г. Чернышевского», Образовательно-научный институт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биосистем</a:t>
            </a:r>
          </a:p>
          <a:p>
            <a:endParaRPr lang="ru-RU" sz="29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Саратов, 2021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5806" cy="1393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04600" y="0"/>
            <a:ext cx="750498" cy="685800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902" y="281998"/>
            <a:ext cx="4614949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629" y="160756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100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образцов высевали на чашки Петри с питательной средой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 nutrient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США) и помещали в термостат при 37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на 24 часа. На следующий день проводили подсчет колоний.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обработка данных проводилась с использованием пакета программ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 2010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10.0.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вариационных рядов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выполняли по критерию Шапиро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Уилка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статистическом анализе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непараметрические методы исследования с вычислением средней (M), стандартного отклонения средней (±SD), медианы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25-го и 75-го квартилей (Q).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 двух независимых выборок использовали тест Манна-Уитни. Различия считали значимыми при p&lt;0,05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70" y="0"/>
            <a:ext cx="10467108" cy="1325563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Антибактериальная активность микрокапсул альгината серебра по отношению к планктонным формам штаммов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aureus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(n=10)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610969"/>
              </p:ext>
            </p:extLst>
          </p:nvPr>
        </p:nvGraphicFramePr>
        <p:xfrm>
          <a:off x="102942" y="1629294"/>
          <a:ext cx="11127554" cy="481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46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446" y="15247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высокая антибактериальная активность микрокапсул альгината серебра по отношению к штаммам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возбудителям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 Воздействие микрокапсул в концентрации 1-2 капсулы/клетку приводило к снижению количества жизнеспособных микроорганизмов до 77,2 (86,8; 60,1)% (р=0,009). После воздействия УЗ наблюдалось усиление антибактериального эффекта, что можно объяснить разрушением оболочки микрокапсул и выходом активных наночастиц серебра. Количество жизнеспособных микроорганизмов составило 46,6 (43,6; 65,2)% (р=0,012). Инкубация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УЗ-воздействия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приводила к дальнейшему увеличению бактерицидного эффекта, что свидетельствует о пролонгированном действии освободившихся после деструкции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серебра. Количество выживших микроорганизмов составило 31,3 (18,4;44,2) % (р=0,03).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636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выраженный антибактериальный эффект микрокапсул альгината серебра в отношении планктонных штаммов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aureus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Полученные результаты показывают перспективу дальнейшего изучения использования микрокапсул альгината серебра в качестве контейнеров с адресной доставкой препаратов эффективных в отношении биопленок, сформировавшихся на поверхности протезированного сустава.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24975"/>
            <a:ext cx="6992609" cy="4796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8133" y="4921627"/>
            <a:ext cx="1138766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интересов: работа выполнена в рамках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задания на осуществление прикладных научных исследований и разработок Министерства здравоохранения Российской Федерации на тему:</a:t>
            </a:r>
            <a:endParaRPr lang="ru-RU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средств, эффективных в отношении пленкообразующих микроорганизмов при лечении инфекционных осложнений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суставов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д.м.н. В.Ю. Ульянов; ответственный исполнитель: к.м.н. И.В. Бабушкина</a:t>
            </a:r>
          </a:p>
        </p:txBody>
      </p:sp>
    </p:spTree>
    <p:extLst>
      <p:ext uri="{BB962C8B-B14F-4D97-AF65-F5344CB8AC3E}">
        <p14:creationId xmlns:p14="http://schemas.microsoft.com/office/powerpoint/2010/main" val="25781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898" y="781455"/>
            <a:ext cx="99752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Имплантат-ассоциированные инфекции представляют собой группу заболеваний, трудно поддающихся лечению в силу образования на поверхности искусственных материалов биопленок, недоступных как для иммунной системы хозяина, так и для антибактериальных препаратов (Прохоренко В.М., 2010;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Kurd M.F. et al., 2010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этим актуальным является разработка структур, обеспечивающих адресную доставку лекарственных веществ, действующих непосредственно в матриксе биопленки и обеспечивающих достаточный антибактериальный эффект.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54"/>
          <p:cNvPicPr/>
          <p:nvPr/>
        </p:nvPicPr>
        <p:blipFill>
          <a:blip r:embed="rId2"/>
          <a:stretch>
            <a:fillRect/>
          </a:stretch>
        </p:blipFill>
        <p:spPr>
          <a:xfrm>
            <a:off x="2809702" y="3449782"/>
            <a:ext cx="5428211" cy="25104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752" y="6119336"/>
            <a:ext cx="12191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Silver Alginate Hydrogel Micro- and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Nanocontainers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ru-RU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Theranostics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Synthesis, Encapsulation, Remote Release, and</a:t>
            </a:r>
            <a:r>
              <a:rPr lang="ru-RU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Detection /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Lengert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E.,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Saveleva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Abalymov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// ACS Applied Materials &amp; Interfaces,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9(26), 2017.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30724" y="432214"/>
            <a:ext cx="248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961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531" y="1052540"/>
            <a:ext cx="9975272" cy="2704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перспективных направлений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 стало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упакованных в матрицу наночастиц серебра. Использование такого рода контейнеров становится безопасным и удобным для применения.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препаратов возможна адресная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обладающих как антибактериальной, так и антибиопленочной активностью, и действующих непосредственно в матриксе биопленки.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ndicator.ru/thumb/680x0/filters:quality(75):no_upscale()/imgs/2020/09/09/13/4103340/2f7d25da80e0072fe77dbd078e3ac91b6fe8f9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3042459"/>
            <a:ext cx="5386647" cy="33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75425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микрочастиц гидрогеля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альгината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серебра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19" y="690352"/>
            <a:ext cx="7585422" cy="5558373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6363652"/>
            <a:ext cx="12191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Silver Alginate Hydrogel Micro- and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Nanocontainers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ru-RU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Theranostics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Synthesis, Encapsulation, Remote Release, and</a:t>
            </a:r>
            <a:r>
              <a:rPr lang="ru-RU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Detection /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Lengert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endParaRPr lang="ru-RU" sz="1400" b="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Saveleva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Abalymov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// ACS Applied Materials &amp; Interfaces,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9(26), 2017.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" y="74180"/>
            <a:ext cx="1178744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микрокапсул альгината серебра (СЭМ)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14481"/>
          <a:stretch/>
        </p:blipFill>
        <p:spPr>
          <a:xfrm>
            <a:off x="2449216" y="1399743"/>
            <a:ext cx="5023926" cy="4313360"/>
          </a:xfrm>
        </p:spPr>
      </p:pic>
      <p:sp>
        <p:nvSpPr>
          <p:cNvPr id="5" name="Прямоугольник 4"/>
          <p:cNvSpPr/>
          <p:nvPr/>
        </p:nvSpPr>
        <p:spPr>
          <a:xfrm>
            <a:off x="523702" y="6006205"/>
            <a:ext cx="104823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Silver Alginate Hydrogel Micro- and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Nanocontainers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ru-RU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Theranostics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Synthesis, Encapsulation, Remote Release, and</a:t>
            </a:r>
            <a:r>
              <a:rPr lang="ru-RU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Detection /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Lengert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endParaRPr lang="ru-RU" sz="1400" b="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Saveleva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14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Abalymov</a:t>
            </a:r>
            <a:r>
              <a:rPr lang="en-US" sz="1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// ACS Applied Materials &amp; Interfaces,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9(26), 2017.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589" y="478963"/>
            <a:ext cx="9385069" cy="52983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ранее проведенном исследовании изучены физико-химические свойства микрокапсул альгината серебра (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Lengert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Saveleva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Abalymov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et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al, 2017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 помощью сканирующей электронной микроскопии установлен диаметр отдельных микрокапсул, который составил 0,9±0,1 мкм. Определен размер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входящих с состав оболочки. Средний размер наночастиц составил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35±9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Изучено разрушение микрокапсул альгината серебра после обработки ультразвуком (УЗ) с частотой 37 кГц и плотностью потока энергии 1 Вт/см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Установлено, что после воздействия УЗ количество разрушенных капсул составило 38%. Увеличение времени обработки приводило к дальнейшей деструкции микрокапсул.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538" y="263004"/>
            <a:ext cx="9551324" cy="208649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активность микрокапсул альгината серебра в отношении планктонных форм штаммов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осложнений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актериологическое исследование в ветеринарии » ФГБУ Саратовская МВ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92" y="2349499"/>
            <a:ext cx="6887615" cy="4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3483" y="0"/>
            <a:ext cx="11046229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572" y="1015142"/>
            <a:ext cx="10881360" cy="48226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проведения исследования: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штаммов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выделенных от больных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развившейся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коленного сустава,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микрочастицы альгината серебра.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выделенным штаммом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aureus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6 серий экспериментов с взвесью микрокапсул серебра и дистиллированной водой, используемой для приготовления суспензий: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1-я серия – с дистиллированной водой в качестве контроля и инкубацией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течении 30 мин;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2-я серия -  с взвесью микрокапсул альгината серебра.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3-я серия – с дистиллированной водой при воздействии ультразвуком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(частота 37 кГц)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30 минут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емпературе 37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5351" y="348193"/>
            <a:ext cx="4264582" cy="10996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571" y="1690688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4-я серия – с взвесью микрокапсул альгината серебра при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УЗ-обработке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(частота 37 кГц) в течении 30 минут при температуре 37</a:t>
            </a:r>
            <a:r>
              <a:rPr lang="ru-RU" sz="5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5-я серия – с дистиллированной водой при инкубации 30 минут при температуре 37</a:t>
            </a:r>
            <a:r>
              <a:rPr lang="ru-RU" sz="5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воздействием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ультразвуком (частота 37 кГц)  в течении 30 минут при температуре 37</a:t>
            </a:r>
            <a:r>
              <a:rPr lang="ru-RU" sz="5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6-я серия – с взвесью микрокапсул альгината серебра при инкубации 30 минут при температуре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ru-RU" sz="5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воздействием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ультразвуком (частота 37 кГц) в течении 30 минут при температуре 37</a:t>
            </a:r>
            <a:r>
              <a:rPr lang="ru-RU" sz="5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микрокапсул альгината серебра составила 43375 микрокапсул/мл.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микроорганизмов составила 27000 КОЕ/мл.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41502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10736</TotalTime>
  <Words>743</Words>
  <Application>Microsoft Office PowerPoint</Application>
  <PresentationFormat>Широкоэкранный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Антибактериальная активность микрокапсул альгината серебра в отношении планктонных  штаммов Staphylococcus aureus - возбудителей перипротезной инфекции</vt:lpstr>
      <vt:lpstr>Презентация PowerPoint</vt:lpstr>
      <vt:lpstr>Презентация PowerPoint</vt:lpstr>
      <vt:lpstr>Синтез микрочастиц гидрогеля альгината серебра</vt:lpstr>
      <vt:lpstr>Внешний вид микрокапсул альгината серебра (СЭМ)</vt:lpstr>
      <vt:lpstr>Презентация PowerPoint</vt:lpstr>
      <vt:lpstr>Цель исследования: изучить активность микрокапсул альгината серебра в отношении планктонных форм штаммов Staphylococcus aureus - возбудителей инфекционных осложнений эндопротезирования коленного сустава.</vt:lpstr>
      <vt:lpstr>Материалы и методы</vt:lpstr>
      <vt:lpstr>Материалы и методы</vt:lpstr>
      <vt:lpstr>Материалы и методы</vt:lpstr>
      <vt:lpstr>                                  Результаты исследования Антибактериальная активность микрокапсул альгината серебра по отношению к планктонным формам штаммов S. aureus (n=10)</vt:lpstr>
      <vt:lpstr>                            Результаты исследования</vt:lpstr>
      <vt:lpstr>                                           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User349</dc:creator>
  <cp:lastModifiedBy>User145</cp:lastModifiedBy>
  <cp:revision>103</cp:revision>
  <dcterms:created xsi:type="dcterms:W3CDTF">2021-01-18T09:46:00Z</dcterms:created>
  <dcterms:modified xsi:type="dcterms:W3CDTF">2021-01-27T06:13:37Z</dcterms:modified>
</cp:coreProperties>
</file>