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4" r:id="rId4"/>
    <p:sldId id="265" r:id="rId5"/>
    <p:sldId id="259" r:id="rId6"/>
    <p:sldId id="267" r:id="rId7"/>
    <p:sldId id="266" r:id="rId8"/>
    <p:sldId id="269" r:id="rId9"/>
    <p:sldId id="260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737"/>
    <a:srgbClr val="951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Содержание</a:t>
            </a:r>
            <a:r>
              <a:rPr lang="ru-RU" baseline="0" dirty="0" smtClean="0"/>
              <a:t> маркеров костного </a:t>
            </a:r>
            <a:r>
              <a:rPr lang="ru-RU" baseline="0" dirty="0" err="1" smtClean="0"/>
              <a:t>ремоделирования</a:t>
            </a:r>
            <a:r>
              <a:rPr lang="ru-RU" baseline="0" dirty="0" smtClean="0"/>
              <a:t> и деструкции хрящевой ткани в сыворотке крови экспериментальных животных 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007296"/>
        <c:axId val="34590720"/>
      </c:barChart>
      <c:catAx>
        <c:axId val="340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90720"/>
        <c:crosses val="autoZero"/>
        <c:auto val="1"/>
        <c:lblAlgn val="ctr"/>
        <c:lblOffset val="100"/>
        <c:noMultiLvlLbl val="0"/>
      </c:catAx>
      <c:valAx>
        <c:axId val="3459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0072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0.07127</cdr:x>
      <cdr:y>0.26473</cdr:y>
    </cdr:from>
    <cdr:to>
      <cdr:x>0.93959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97933" y="1112668"/>
          <a:ext cx="4848114" cy="309033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0.06917</cdr:x>
      <cdr:y>0.00688</cdr:y>
    </cdr:from>
    <cdr:to>
      <cdr:x>0.92898</cdr:x>
      <cdr:y>0.20027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86180" y="28935"/>
          <a:ext cx="4800600" cy="8127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bg1"/>
              </a:solidFill>
            </a:rPr>
            <a:t>Динамика содержания маркеров костного  </a:t>
          </a:r>
          <a:r>
            <a:rPr lang="ru-RU" sz="1400" b="1" dirty="0" err="1" smtClean="0">
              <a:solidFill>
                <a:schemeClr val="bg1"/>
              </a:solidFill>
            </a:rPr>
            <a:t>ремоделирования</a:t>
          </a:r>
          <a:r>
            <a:rPr lang="ru-RU" sz="1400" b="1" dirty="0" smtClean="0">
              <a:solidFill>
                <a:schemeClr val="bg1"/>
              </a:solidFill>
            </a:rPr>
            <a:t> у крыс с </a:t>
          </a:r>
          <a:r>
            <a:rPr lang="ru-RU" sz="1400" b="1" dirty="0" err="1" smtClean="0">
              <a:solidFill>
                <a:schemeClr val="bg1"/>
              </a:solidFill>
            </a:rPr>
            <a:t>остеоартрозом</a:t>
          </a:r>
          <a:r>
            <a:rPr lang="ru-RU" sz="1400" b="1" dirty="0" smtClean="0">
              <a:solidFill>
                <a:schemeClr val="bg1"/>
              </a:solidFill>
            </a:rPr>
            <a:t>, индуцированным </a:t>
          </a:r>
          <a:r>
            <a:rPr lang="ru-RU" sz="1400" b="1" dirty="0" err="1" smtClean="0">
              <a:solidFill>
                <a:schemeClr val="bg1"/>
              </a:solidFill>
            </a:rPr>
            <a:t>дексаметазоном</a:t>
          </a:r>
          <a:r>
            <a:rPr lang="ru-RU" sz="1400" b="1" dirty="0" smtClean="0">
              <a:solidFill>
                <a:schemeClr val="bg1"/>
              </a:solidFill>
            </a:rPr>
            <a:t>  и тальком </a:t>
          </a:r>
          <a:endParaRPr lang="ru-RU" sz="1400" b="1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6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0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1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5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5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2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2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0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7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2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7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D221-D390-4456-AD06-49616B47640B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2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8" y="268420"/>
            <a:ext cx="2930418" cy="2070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5992" y="2736502"/>
            <a:ext cx="90938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Manrope" pitchFamily="2" charset="0"/>
              </a:rPr>
              <a:t>Патогенетические особенности </a:t>
            </a:r>
            <a:r>
              <a:rPr lang="ru-RU" sz="2800" b="1" dirty="0" err="1">
                <a:latin typeface="Manrope" pitchFamily="2" charset="0"/>
              </a:rPr>
              <a:t>ремоделирования</a:t>
            </a:r>
            <a:r>
              <a:rPr lang="ru-RU" sz="2800" b="1" dirty="0">
                <a:latin typeface="Manrope" pitchFamily="2" charset="0"/>
              </a:rPr>
              <a:t> скелетных соединительных тканей в условиях экспериментального </a:t>
            </a:r>
            <a:r>
              <a:rPr lang="ru-RU" sz="2800" b="1" dirty="0" err="1" smtClean="0">
                <a:latin typeface="Manrope" pitchFamily="2" charset="0"/>
              </a:rPr>
              <a:t>остеоартроза</a:t>
            </a:r>
            <a:r>
              <a:rPr lang="ru-RU" sz="2800" b="1" dirty="0" smtClean="0">
                <a:latin typeface="Manrope" pitchFamily="2" charset="0"/>
              </a:rPr>
              <a:t>, вызванного  </a:t>
            </a:r>
            <a:r>
              <a:rPr lang="ru-RU" sz="2800" b="1" dirty="0" err="1" smtClean="0">
                <a:latin typeface="Manrope" pitchFamily="2" charset="0"/>
              </a:rPr>
              <a:t>дексаметазоном</a:t>
            </a:r>
            <a:r>
              <a:rPr lang="ru-RU" sz="2800" b="1" dirty="0" smtClean="0">
                <a:latin typeface="Manrope" pitchFamily="2" charset="0"/>
              </a:rPr>
              <a:t> и </a:t>
            </a:r>
            <a:r>
              <a:rPr lang="ru-RU" sz="2800" b="1" dirty="0" smtClean="0">
                <a:latin typeface="Manrope" pitchFamily="2" charset="0"/>
              </a:rPr>
              <a:t>тальком</a:t>
            </a:r>
            <a:endParaRPr lang="ru-RU" sz="2800" b="1" dirty="0">
              <a:latin typeface="Manrop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992" y="4960189"/>
            <a:ext cx="9696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anrope" pitchFamily="2" charset="0"/>
              </a:rPr>
              <a:t>Автор</a:t>
            </a:r>
            <a:r>
              <a:rPr lang="ru-RU" b="1" dirty="0">
                <a:latin typeface="Manrope" pitchFamily="2" charset="0"/>
              </a:rPr>
              <a:t> </a:t>
            </a:r>
            <a:r>
              <a:rPr lang="ru-RU" b="1" dirty="0" smtClean="0">
                <a:latin typeface="Manrope" pitchFamily="2" charset="0"/>
              </a:rPr>
              <a:t>презентации</a:t>
            </a:r>
          </a:p>
          <a:p>
            <a:r>
              <a:rPr lang="ru-RU" dirty="0" smtClean="0">
                <a:latin typeface="Manrope" pitchFamily="2" charset="0"/>
              </a:rPr>
              <a:t>Гладкова Екатерина </a:t>
            </a:r>
            <a:r>
              <a:rPr lang="ru-RU" dirty="0" smtClean="0">
                <a:latin typeface="Manrope" pitchFamily="2" charset="0"/>
              </a:rPr>
              <a:t>Вячеславовна, к.б.н.</a:t>
            </a:r>
            <a:endParaRPr lang="ru-RU" dirty="0" smtClean="0">
              <a:latin typeface="Manrope" pitchFamily="2" charset="0"/>
            </a:endParaRPr>
          </a:p>
          <a:p>
            <a:r>
              <a:rPr lang="ru-RU" dirty="0">
                <a:latin typeface="Manrope" pitchFamily="2" charset="0"/>
              </a:rPr>
              <a:t>н</a:t>
            </a:r>
            <a:r>
              <a:rPr lang="ru-RU" dirty="0" smtClean="0">
                <a:latin typeface="Manrope" pitchFamily="2" charset="0"/>
              </a:rPr>
              <a:t>ачальник </a:t>
            </a:r>
            <a:r>
              <a:rPr lang="ru-RU" dirty="0" smtClean="0">
                <a:latin typeface="Manrope" pitchFamily="2" charset="0"/>
              </a:rPr>
              <a:t>отдела фундаментальных и клинико-экспериментальных исследований Научно-исследовательского института травматологии, ортопедии и нейрохирургии</a:t>
            </a:r>
          </a:p>
          <a:p>
            <a:r>
              <a:rPr lang="en-US" dirty="0" smtClean="0">
                <a:latin typeface="Manrope" pitchFamily="2" charset="0"/>
              </a:rPr>
              <a:t>Gladckowa.katya@yandex.ru</a:t>
            </a:r>
            <a:endParaRPr lang="ru-RU" dirty="0">
              <a:latin typeface="Manrope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59396" y="0"/>
            <a:ext cx="750498" cy="6858000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3" y="626455"/>
            <a:ext cx="3685806" cy="139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934" y="365125"/>
            <a:ext cx="9282344" cy="12096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Экспериментальное моделирование при изучении патогенетических  механизмов </a:t>
            </a:r>
            <a:r>
              <a:rPr lang="ru-RU" sz="2400" b="1" dirty="0" err="1" smtClean="0"/>
              <a:t>остеоартроза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801"/>
            <a:ext cx="9282344" cy="446193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2400" dirty="0" smtClean="0"/>
              <a:t>	</a:t>
            </a:r>
          </a:p>
          <a:p>
            <a:pPr marL="0" indent="0" algn="just">
              <a:buNone/>
            </a:pP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Остеоартроз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(ОА)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– широко распространенная гетерогенная группа воспалительно-дегенеративных заболеваний синовиальных суставов, характеризующаяся общностью биологических механизмов прогрессирования, структурных проявлений, клинических признаков и  исходов.* Несмотря на  накопленный объем клинических и научных значений о патогенетических механизмах прогрессирования суставной патологии, единого мнения относительно доминирующих триггеров прогрессирования и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хронизации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иммуновоспалительных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процессов не сформулировано.</a:t>
            </a:r>
          </a:p>
          <a:p>
            <a:pPr marL="0" indent="0"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Известно, что дебют заболевания ассоциирован с формированием  морфологических изменений, во многом опережающих его клинические проявления, что создает определенные сложности при осуществлении ранней диагностики и оценки эффективности проводимых лечебных мероприятий при ОА. 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Неинвазивное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исследование анатомо-морфологических особенностей суставного хряща как основной арены реализации воспалительно-дегенеративных процессов при ранних проявлениях ОА у человека затруднительно, что подтверждает необходимость изучения молекулярных и структурных особенностей суставной патологии на прототипах  в условиях экспериментального моделирования с использованием лабораторных животных. Изучение патогенетических механизмов модификации соединительнотканных компонентов суставов животных, адекватных организму человека, базируется на обособленном или совокупном действии управляемых генетических, биологических и приобретенных факторов применительно к однородной популяционной совокупности животных.**</a:t>
            </a:r>
          </a:p>
          <a:p>
            <a:pPr marL="0" indent="0" algn="just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аждая из известных на сегодняшний день моделей ОА отличается  индивидуальными принципами индукции воспалительно-дегенеративных изменений и спектром условий применимости, что  создает определенные ограничения для верификации результатов. К наиболее распространенным способам моделирования ОА относят: воздействие смещенной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биомеханической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нагрузки или повторяющейся  перегрузки на суставные компоненты; дестабилизация связочного аппарата и повреждение суставных поверхностей вследствие хирургического воздействия; влияние ряда химических веществ и т.д. Выбор того или оного способа экспериментального моделирования и определение объекта для исследования индивидуальны и зависят от спектра решаемых научно-исследовательских задач.***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+mj-lt"/>
                <a:cs typeface="Times New Roman" pitchFamily="18" charset="0"/>
              </a:rPr>
              <a:t>*</a:t>
            </a:r>
            <a:r>
              <a:rPr lang="en-US" sz="1600" dirty="0" err="1">
                <a:latin typeface="+mj-lt"/>
              </a:rPr>
              <a:t>Woodell</a:t>
            </a:r>
            <a:r>
              <a:rPr lang="en-US" sz="1600" dirty="0">
                <a:latin typeface="+mj-lt"/>
              </a:rPr>
              <a:t>‐May J. E., </a:t>
            </a:r>
            <a:r>
              <a:rPr lang="en-US" sz="1600" dirty="0" err="1">
                <a:latin typeface="+mj-lt"/>
              </a:rPr>
              <a:t>Sommerfeld</a:t>
            </a:r>
            <a:r>
              <a:rPr lang="en-US" sz="1600" dirty="0">
                <a:latin typeface="+mj-lt"/>
              </a:rPr>
              <a:t> S. D. Role of Inflammation and the Immune System in the Progression of </a:t>
            </a:r>
            <a:r>
              <a:rPr lang="en-US" sz="1600" dirty="0" smtClean="0">
                <a:latin typeface="+mj-lt"/>
              </a:rPr>
              <a:t>Osteoarthritis</a:t>
            </a:r>
            <a:r>
              <a:rPr lang="ru-RU" sz="1600" dirty="0" smtClean="0">
                <a:latin typeface="+mj-lt"/>
              </a:rPr>
              <a:t>.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//Journal of </a:t>
            </a:r>
            <a:r>
              <a:rPr lang="en-US" sz="1600" dirty="0" err="1">
                <a:latin typeface="+mj-lt"/>
              </a:rPr>
              <a:t>Orthopaedic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Research. </a:t>
            </a:r>
            <a:r>
              <a:rPr lang="en-US" sz="1600" dirty="0">
                <a:latin typeface="+mj-lt"/>
              </a:rPr>
              <a:t>– 2020. – Т. 38. – №. 2. – С. 253-257.</a:t>
            </a: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+mj-lt"/>
                <a:cs typeface="Times New Roman" pitchFamily="18" charset="0"/>
              </a:rPr>
              <a:t>**К.В.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Корчина</a:t>
            </a:r>
            <a:r>
              <a:rPr lang="ru-RU" sz="1600" dirty="0" smtClean="0">
                <a:latin typeface="+mj-lt"/>
                <a:cs typeface="Times New Roman" pitchFamily="18" charset="0"/>
              </a:rPr>
              <a:t>, Т.В. Чернышева, И.Э.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Корчина</a:t>
            </a:r>
            <a:r>
              <a:rPr lang="ru-RU" sz="1600" dirty="0" smtClean="0">
                <a:latin typeface="+mj-lt"/>
                <a:cs typeface="Times New Roman" pitchFamily="18" charset="0"/>
              </a:rPr>
              <a:t>, С.Ю.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Шамаев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. Экспериментальное моделирование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остеоартроза</a:t>
            </a:r>
            <a:r>
              <a:rPr lang="ru-RU" sz="1600" dirty="0" smtClean="0">
                <a:latin typeface="+mj-lt"/>
                <a:cs typeface="Times New Roman" pitchFamily="18" charset="0"/>
              </a:rPr>
              <a:t>: от поиска «золотого стандарта» к принципу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фенотипизации</a:t>
            </a:r>
            <a:r>
              <a:rPr lang="ru-RU" sz="1600" dirty="0" smtClean="0">
                <a:latin typeface="+mj-lt"/>
                <a:cs typeface="Times New Roman" pitchFamily="18" charset="0"/>
              </a:rPr>
              <a:t>// Медицинский академический журнал. -2018.-т.18-№1.-С 7-15.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+mj-lt"/>
                <a:cs typeface="Times New Roman" pitchFamily="18" charset="0"/>
              </a:rPr>
              <a:t>***</a:t>
            </a:r>
            <a:r>
              <a:rPr lang="ru-RU" sz="1600" dirty="0">
                <a:latin typeface="+mj-lt"/>
              </a:rPr>
              <a:t>Соколова, М. О., </a:t>
            </a:r>
            <a:r>
              <a:rPr lang="ru-RU" sz="1600" dirty="0" err="1">
                <a:latin typeface="+mj-lt"/>
              </a:rPr>
              <a:t>et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al</a:t>
            </a:r>
            <a:r>
              <a:rPr lang="ru-RU" sz="1600" dirty="0">
                <a:latin typeface="+mj-lt"/>
              </a:rPr>
              <a:t>. </a:t>
            </a:r>
            <a:r>
              <a:rPr lang="ru-RU" sz="1600" dirty="0" smtClean="0">
                <a:latin typeface="+mj-lt"/>
              </a:rPr>
              <a:t>Экспериментальное </a:t>
            </a:r>
            <a:r>
              <a:rPr lang="ru-RU" sz="1600" dirty="0">
                <a:latin typeface="+mj-lt"/>
              </a:rPr>
              <a:t>моделирование деформирующего </a:t>
            </a:r>
            <a:r>
              <a:rPr lang="ru-RU" sz="1600" dirty="0" err="1">
                <a:latin typeface="+mj-lt"/>
              </a:rPr>
              <a:t>остеоартроза</a:t>
            </a:r>
            <a:r>
              <a:rPr lang="ru-RU" sz="1600" dirty="0">
                <a:latin typeface="+mj-lt"/>
              </a:rPr>
              <a:t> коленного сустава на мелких грызунах</a:t>
            </a:r>
            <a:r>
              <a:rPr lang="ru-RU" sz="1600" dirty="0" smtClean="0">
                <a:latin typeface="+mj-lt"/>
              </a:rPr>
              <a:t>.</a:t>
            </a:r>
            <a:r>
              <a:rPr lang="ru-RU" sz="1600" dirty="0">
                <a:latin typeface="+mj-lt"/>
              </a:rPr>
              <a:t> </a:t>
            </a:r>
            <a:r>
              <a:rPr lang="ru-RU" sz="1600" dirty="0" smtClean="0">
                <a:latin typeface="+mj-lt"/>
              </a:rPr>
              <a:t>// </a:t>
            </a:r>
            <a:r>
              <a:rPr lang="ru-RU" sz="1600" i="1" dirty="0" smtClean="0">
                <a:latin typeface="+mj-lt"/>
              </a:rPr>
              <a:t>Вестник </a:t>
            </a:r>
            <a:r>
              <a:rPr lang="ru-RU" sz="1600" i="1" dirty="0">
                <a:latin typeface="+mj-lt"/>
              </a:rPr>
              <a:t>Российской военно-медицинской </a:t>
            </a:r>
            <a:r>
              <a:rPr lang="ru-RU" sz="1600" i="1" dirty="0" smtClean="0">
                <a:latin typeface="+mj-lt"/>
              </a:rPr>
              <a:t>академии</a:t>
            </a:r>
            <a:r>
              <a:rPr lang="ru-RU" sz="1600" dirty="0" smtClean="0">
                <a:latin typeface="+mj-lt"/>
              </a:rPr>
              <a:t>.- 2020.-№1.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С. </a:t>
            </a:r>
            <a:r>
              <a:rPr lang="ru-RU" sz="1600" dirty="0">
                <a:latin typeface="+mj-lt"/>
              </a:rPr>
              <a:t>131-137.</a:t>
            </a: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600" dirty="0" smtClean="0">
                <a:latin typeface="+mj-lt"/>
                <a:cs typeface="Times New Roman" pitchFamily="18" charset="0"/>
              </a:rPr>
              <a:t>. </a:t>
            </a:r>
            <a:endParaRPr lang="ru-RU" sz="3600" dirty="0" smtClean="0">
              <a:latin typeface="+mj-lt"/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algn="just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580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Цель, задачи, методология проведения  исследования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65" y="1359462"/>
            <a:ext cx="5952501" cy="4984694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38199" y="1262358"/>
            <a:ext cx="4555067" cy="5155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исследования явилось изучение особенностей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ремоделирования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костной ткани и деструкции суставного хряща у крыс в  условиях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остеоартроза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индуцированного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дексаметазоном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и тальком.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качестве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Объекта исследования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использовали 45 белых лабораторных крыс-самцов в возрасте 10-11 месяцев, весом 270-300 г. 10 животных вошли в группу контроля, 30 крысам опытной группы моделировали ОА путем последовательного введения в мягкие ткани области коленных суставов 4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мг/мл раствора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дексаметазона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 последующим внутрисуставным введением через 24 часа раствора стерильного талька*. 5 крысам группы отрицательного контроля в область коленного сустава вводили изотонический раствор натрия хлорида. Животные опытной группы обследовались и выводились из эксперимента группами, начиная с первой недели после воспроизведения модели.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Животным еженедельно осуществляли измерение окружностей суставов, проводили определение локальной температуры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при помощи бесконтактного электронного инфракрасного термометра «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B.Well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WF-1000» (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Швейцария) и оценку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Status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Localis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 В сыворотке крови крыс методом мультиплексного анализа  на аппарате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MAGPIX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Luminex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» (США)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 применением костной панели «MILLIPLEX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MAP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Rat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Bone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Magnetic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Bead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Panel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» определяли:  концентрации фактора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роста фибробластов-23 (FGF23),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остеопротегерина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склеростина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(SOST).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Уровни содержания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остеокальцина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(ОК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гиалуронана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оценивали методом твердофазного иммуноферментного анализа, применяя  коммерческие наборы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Rat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MID</a:t>
            </a:r>
            <a:r>
              <a:rPr lang="en-US" sz="4800" baseline="30000" dirty="0">
                <a:latin typeface="Times New Roman" pitchFamily="18" charset="0"/>
                <a:cs typeface="Times New Roman" pitchFamily="18" charset="0"/>
              </a:rPr>
              <a:t>TM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Osteocalcin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EIA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IDS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Immunodiagnosticsystems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, Великобритания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) и «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Quantikine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Elisa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Hyaluronan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Immunoassay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», считывая результаты на спектрофотометре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микропланшетного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формата («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Anthos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2020», Великобритания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). Ткани задних конечностей были взяты единым блоком для  выполнения стандартного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гистоморфометрического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обследования парафиновых срезов, окрашенных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гематоксилином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 эозином. Статистическая обработка полученных результатов проведена при помощи пакета прикладных программ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Statistica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 Учитывали результаты при р&lt;0,05.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Котельников Г.П., Ларцев Ю.В.,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Махова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А.Н. Сравнительная оценка структурных изменений тканей сустава при различных моделях экспериментального артроза // Казан. мед. журн.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-2006.-№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86. (1).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С.-31–35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4400" dirty="0" smtClean="0"/>
          </a:p>
          <a:p>
            <a:pPr marL="0" indent="0" algn="just">
              <a:buNone/>
            </a:pPr>
            <a:endParaRPr lang="ru-RU" sz="4400" dirty="0" smtClean="0"/>
          </a:p>
          <a:p>
            <a:pPr marL="0" indent="0" algn="just">
              <a:buNone/>
            </a:pPr>
            <a:endParaRPr lang="ru-RU" sz="44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984" y="1963208"/>
            <a:ext cx="2069571" cy="146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487" y="1963207"/>
            <a:ext cx="2057381" cy="146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\Downloads\IMG_87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984" y="3802583"/>
            <a:ext cx="2069571" cy="157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487" y="3802584"/>
            <a:ext cx="2057380" cy="157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5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98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Маркеры </a:t>
            </a:r>
            <a:r>
              <a:rPr lang="ru-RU" sz="2000" b="1" dirty="0" err="1" smtClean="0"/>
              <a:t>ремоделирования</a:t>
            </a:r>
            <a:r>
              <a:rPr lang="ru-RU" sz="2000" b="1" dirty="0" smtClean="0"/>
              <a:t> костной ткани и деструкции матрикса суставного гиалинового хряща при экспериментальном </a:t>
            </a:r>
            <a:r>
              <a:rPr lang="ru-RU" sz="2000" b="1" dirty="0" err="1" smtClean="0"/>
              <a:t>остеоартрозе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2267" y="1347786"/>
            <a:ext cx="6256866" cy="5078411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2400"/>
              </a:spcBef>
              <a:buNone/>
            </a:pPr>
            <a:r>
              <a:rPr lang="ru-RU" sz="1050" b="1" dirty="0"/>
              <a:t>Ф</a:t>
            </a:r>
            <a:r>
              <a:rPr lang="ru-RU" sz="1050" b="1" dirty="0" smtClean="0"/>
              <a:t>актор </a:t>
            </a:r>
            <a:r>
              <a:rPr lang="ru-RU" sz="1050" b="1" dirty="0"/>
              <a:t>роста фибробластов-23 (FGF23</a:t>
            </a:r>
            <a:r>
              <a:rPr lang="ru-RU" sz="1050" b="1" dirty="0" smtClean="0"/>
              <a:t>)-</a:t>
            </a:r>
            <a:r>
              <a:rPr lang="ru-RU" sz="1050" b="1" dirty="0"/>
              <a:t>белок, </a:t>
            </a:r>
            <a:r>
              <a:rPr lang="ru-RU" sz="1050" b="1" dirty="0" smtClean="0"/>
              <a:t>молекулярной массой </a:t>
            </a:r>
            <a:r>
              <a:rPr lang="ru-RU" sz="1050" b="1" dirty="0"/>
              <a:t>32 </a:t>
            </a:r>
            <a:r>
              <a:rPr lang="ru-RU" sz="1050" b="1" dirty="0" err="1" smtClean="0"/>
              <a:t>kDa</a:t>
            </a:r>
            <a:r>
              <a:rPr lang="ru-RU" sz="1050" b="1" dirty="0" smtClean="0"/>
              <a:t>, состоящий из 251 аминокислотных остатков, синтезирующийся преимущественно остеобластами, участвующий в регуляции сывороточных уровней </a:t>
            </a:r>
            <a:r>
              <a:rPr lang="ru-RU" sz="1050" b="1" dirty="0" err="1" smtClean="0"/>
              <a:t>фосфотонина</a:t>
            </a:r>
            <a:r>
              <a:rPr lang="ru-RU" sz="1050" b="1" dirty="0" smtClean="0"/>
              <a:t>.</a:t>
            </a:r>
            <a:r>
              <a:rPr lang="ru-RU" sz="1050" b="1" dirty="0"/>
              <a:t> </a:t>
            </a:r>
            <a:r>
              <a:rPr lang="ru-RU" sz="1050" b="1" dirty="0" smtClean="0"/>
              <a:t> FGF23 является регуляторным фактором экспрессии 1α-</a:t>
            </a:r>
            <a:r>
              <a:rPr lang="ru-RU" sz="1050" b="1" dirty="0" err="1" smtClean="0"/>
              <a:t>гидроксилазы</a:t>
            </a:r>
            <a:r>
              <a:rPr lang="ru-RU" sz="1050" b="1" dirty="0" smtClean="0"/>
              <a:t> и 24-гидроксилазы, участвующих </a:t>
            </a:r>
            <a:r>
              <a:rPr lang="ru-RU" sz="1050" b="1" dirty="0"/>
              <a:t>в синтезе </a:t>
            </a:r>
            <a:r>
              <a:rPr lang="ru-RU" sz="1050" b="1" dirty="0" smtClean="0"/>
              <a:t> активной формы 1,25 </a:t>
            </a:r>
            <a:r>
              <a:rPr lang="en-US" sz="1050" b="1" dirty="0"/>
              <a:t>(</a:t>
            </a:r>
            <a:r>
              <a:rPr lang="ru-RU" sz="1050" b="1" dirty="0"/>
              <a:t>ОН)2 витамина </a:t>
            </a:r>
            <a:r>
              <a:rPr lang="en-US" sz="1050" b="1" dirty="0" smtClean="0"/>
              <a:t>D</a:t>
            </a:r>
            <a:r>
              <a:rPr lang="ru-RU" sz="1050" b="1" dirty="0"/>
              <a:t> </a:t>
            </a:r>
            <a:r>
              <a:rPr lang="ru-RU" sz="1050" b="1" dirty="0" smtClean="0"/>
              <a:t>и его </a:t>
            </a:r>
            <a:r>
              <a:rPr lang="ru-RU" sz="1050" b="1" dirty="0" err="1" smtClean="0"/>
              <a:t>инактивации</a:t>
            </a:r>
            <a:r>
              <a:rPr lang="ru-RU" sz="1050" b="1" dirty="0" smtClean="0"/>
              <a:t>. Известно  взаимное влияние FGF-23 </a:t>
            </a:r>
            <a:r>
              <a:rPr lang="ru-RU" sz="1050" b="1" dirty="0"/>
              <a:t>и </a:t>
            </a:r>
            <a:r>
              <a:rPr lang="ru-RU" sz="1050" b="1" dirty="0" err="1" smtClean="0"/>
              <a:t>паратгормона</a:t>
            </a:r>
            <a:r>
              <a:rPr lang="ru-RU" sz="1050" b="1" dirty="0" smtClean="0"/>
              <a:t> (ПТГ).</a:t>
            </a:r>
          </a:p>
          <a:p>
            <a:pPr marL="0" indent="457200" algn="just">
              <a:spcBef>
                <a:spcPts val="2400"/>
              </a:spcBef>
              <a:buNone/>
            </a:pPr>
            <a:r>
              <a:rPr lang="ru-RU" sz="1050" b="1" dirty="0" err="1"/>
              <a:t>О</a:t>
            </a:r>
            <a:r>
              <a:rPr lang="ru-RU" sz="1050" b="1" dirty="0" err="1" smtClean="0"/>
              <a:t>стеопротегерин</a:t>
            </a:r>
            <a:r>
              <a:rPr lang="ru-RU" sz="1050" b="1" dirty="0" smtClean="0"/>
              <a:t> </a:t>
            </a:r>
            <a:r>
              <a:rPr lang="ru-RU" sz="1050" b="1" dirty="0"/>
              <a:t>(ORG</a:t>
            </a:r>
            <a:r>
              <a:rPr lang="ru-RU" sz="1050" b="1" dirty="0" smtClean="0"/>
              <a:t>) - гликопротеин </a:t>
            </a:r>
            <a:r>
              <a:rPr lang="ru-RU" sz="1050" b="1" dirty="0"/>
              <a:t>молекулярной массой 60 </a:t>
            </a:r>
            <a:r>
              <a:rPr lang="ru-RU" sz="1050" b="1" dirty="0" err="1" smtClean="0"/>
              <a:t>КДа</a:t>
            </a:r>
            <a:r>
              <a:rPr lang="ru-RU" sz="1050" b="1" dirty="0" smtClean="0"/>
              <a:t>, относящийся к семейству фактора некроза опухоли (ФНО) и продуцирующийся клетками </a:t>
            </a:r>
            <a:r>
              <a:rPr lang="ru-RU" sz="1050" b="1" dirty="0" err="1" smtClean="0"/>
              <a:t>остеобластной</a:t>
            </a:r>
            <a:r>
              <a:rPr lang="ru-RU" sz="1050" b="1" dirty="0" smtClean="0"/>
              <a:t> линии. Является компонентом системы </a:t>
            </a:r>
            <a:r>
              <a:rPr lang="en-US" sz="1050" b="1" dirty="0" smtClean="0"/>
              <a:t>RANK</a:t>
            </a:r>
            <a:r>
              <a:rPr lang="ru-RU" sz="1050" b="1" dirty="0" smtClean="0"/>
              <a:t>/</a:t>
            </a:r>
            <a:r>
              <a:rPr lang="en-US" sz="1050" b="1" dirty="0" smtClean="0"/>
              <a:t> RANKL </a:t>
            </a:r>
            <a:r>
              <a:rPr lang="ru-RU" sz="1050" b="1" dirty="0" smtClean="0"/>
              <a:t>/</a:t>
            </a:r>
            <a:r>
              <a:rPr lang="en-US" sz="1050" b="1" dirty="0" smtClean="0"/>
              <a:t>OPG</a:t>
            </a:r>
            <a:r>
              <a:rPr lang="ru-RU" sz="1050" b="1" dirty="0" smtClean="0"/>
              <a:t>, фактором дифференцировки остеокластов, участвует в координации процессов деминерализации и </a:t>
            </a:r>
            <a:r>
              <a:rPr lang="ru-RU" sz="1050" b="1" dirty="0" err="1" smtClean="0"/>
              <a:t>реминерализации</a:t>
            </a:r>
            <a:r>
              <a:rPr lang="ru-RU" sz="1050" b="1" dirty="0" smtClean="0"/>
              <a:t>.</a:t>
            </a:r>
            <a:endParaRPr lang="en-US" sz="1050" b="1" dirty="0" smtClean="0"/>
          </a:p>
          <a:p>
            <a:pPr marL="0" indent="457200" algn="just">
              <a:spcBef>
                <a:spcPts val="2400"/>
              </a:spcBef>
              <a:buNone/>
            </a:pPr>
            <a:r>
              <a:rPr lang="ru-RU" sz="1050" b="1" dirty="0" err="1" smtClean="0"/>
              <a:t>Склеростин</a:t>
            </a:r>
            <a:r>
              <a:rPr lang="ru-RU" sz="1050" b="1" dirty="0" smtClean="0"/>
              <a:t> </a:t>
            </a:r>
            <a:r>
              <a:rPr lang="ru-RU" sz="1050" b="1" dirty="0"/>
              <a:t>(SOST)- </a:t>
            </a:r>
            <a:r>
              <a:rPr lang="ru-RU" sz="1050" b="1" dirty="0" smtClean="0"/>
              <a:t>компонент </a:t>
            </a:r>
            <a:r>
              <a:rPr lang="ru-RU" sz="1050" b="1" dirty="0"/>
              <a:t>семейства гликопротеинов </a:t>
            </a:r>
            <a:r>
              <a:rPr lang="ru-RU" sz="1050" b="1" dirty="0" err="1" smtClean="0"/>
              <a:t>differential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screening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selected</a:t>
            </a:r>
            <a:r>
              <a:rPr lang="ru-RU" sz="1050" b="1" dirty="0" smtClean="0"/>
              <a:t> </a:t>
            </a:r>
            <a:r>
              <a:rPr lang="ru-RU" sz="1050" b="1" dirty="0" err="1"/>
              <a:t>gene</a:t>
            </a:r>
            <a:r>
              <a:rPr lang="ru-RU" sz="1050" b="1" dirty="0"/>
              <a:t> </a:t>
            </a:r>
            <a:r>
              <a:rPr lang="ru-RU" sz="1050" b="1" dirty="0" err="1"/>
              <a:t>aberrant</a:t>
            </a:r>
            <a:r>
              <a:rPr lang="ru-RU" sz="1050" b="1" dirty="0"/>
              <a:t> </a:t>
            </a:r>
            <a:r>
              <a:rPr lang="ru-RU" sz="1050" b="1" dirty="0" err="1"/>
              <a:t>in</a:t>
            </a:r>
            <a:r>
              <a:rPr lang="ru-RU" sz="1050" b="1" dirty="0"/>
              <a:t> </a:t>
            </a:r>
            <a:r>
              <a:rPr lang="ru-RU" sz="1050" b="1" dirty="0" err="1" smtClean="0"/>
              <a:t>neuroblastoma</a:t>
            </a:r>
            <a:r>
              <a:rPr lang="ru-RU" sz="1050" b="1" dirty="0" smtClean="0"/>
              <a:t>,  выступающих в качестве антагонистов активности </a:t>
            </a:r>
            <a:r>
              <a:rPr lang="ru-RU" sz="1050" b="1" dirty="0"/>
              <a:t>костных морфогенетических </a:t>
            </a:r>
            <a:r>
              <a:rPr lang="ru-RU" sz="1050" b="1" dirty="0" smtClean="0"/>
              <a:t>белков, стимулирующих дифференцировку остеобластов.</a:t>
            </a:r>
          </a:p>
          <a:p>
            <a:pPr marL="0" indent="457200" algn="just">
              <a:spcBef>
                <a:spcPts val="2400"/>
              </a:spcBef>
              <a:buNone/>
            </a:pPr>
            <a:r>
              <a:rPr lang="ru-RU" sz="1050" b="1" dirty="0" err="1" smtClean="0"/>
              <a:t>Остеокальцин</a:t>
            </a:r>
            <a:r>
              <a:rPr lang="ru-RU" sz="1050" b="1" dirty="0" smtClean="0"/>
              <a:t> </a:t>
            </a:r>
            <a:r>
              <a:rPr lang="ru-RU" sz="1050" b="1" dirty="0"/>
              <a:t>(ОК</a:t>
            </a:r>
            <a:r>
              <a:rPr lang="ru-RU" sz="1050" b="1" dirty="0" smtClean="0"/>
              <a:t>)- </a:t>
            </a:r>
            <a:r>
              <a:rPr lang="ru-RU" sz="1050" b="1" dirty="0"/>
              <a:t>витамин К – </a:t>
            </a:r>
            <a:r>
              <a:rPr lang="ru-RU" sz="1050" b="1" dirty="0" smtClean="0"/>
              <a:t>зависимый </a:t>
            </a:r>
            <a:r>
              <a:rPr lang="ru-RU" sz="1050" b="1" dirty="0" err="1" smtClean="0"/>
              <a:t>неколлагеновый</a:t>
            </a:r>
            <a:r>
              <a:rPr lang="ru-RU" sz="1050" b="1" dirty="0" smtClean="0"/>
              <a:t> белок </a:t>
            </a:r>
            <a:r>
              <a:rPr lang="ru-RU" sz="1050" b="1" dirty="0"/>
              <a:t>костного матрикса</a:t>
            </a:r>
            <a:r>
              <a:rPr lang="ru-RU" sz="1050" b="1" dirty="0" smtClean="0"/>
              <a:t>,</a:t>
            </a:r>
            <a:r>
              <a:rPr lang="ru-RU" sz="1050" b="1" dirty="0"/>
              <a:t> связывающий кальций и </a:t>
            </a:r>
            <a:r>
              <a:rPr lang="ru-RU" sz="1050" b="1" dirty="0" smtClean="0"/>
              <a:t>гидроксиапатиты, синтезируемый остеобластами и </a:t>
            </a:r>
            <a:r>
              <a:rPr lang="ru-RU" sz="1050" b="1" dirty="0" err="1" smtClean="0"/>
              <a:t>одонтобластами</a:t>
            </a:r>
            <a:r>
              <a:rPr lang="ru-RU" sz="1050" b="1" dirty="0" smtClean="0"/>
              <a:t>.</a:t>
            </a:r>
          </a:p>
          <a:p>
            <a:pPr marL="0" indent="457200" algn="just">
              <a:spcBef>
                <a:spcPts val="2400"/>
              </a:spcBef>
              <a:buNone/>
            </a:pPr>
            <a:r>
              <a:rPr lang="ru-RU" sz="1050" b="1" dirty="0" err="1" smtClean="0"/>
              <a:t>Гиалуронан</a:t>
            </a:r>
            <a:r>
              <a:rPr lang="ru-RU" sz="1050" b="1" dirty="0" smtClean="0"/>
              <a:t> </a:t>
            </a:r>
            <a:r>
              <a:rPr lang="ru-RU" sz="1050" b="1" dirty="0"/>
              <a:t>(</a:t>
            </a:r>
            <a:r>
              <a:rPr lang="ru-RU" sz="1050" b="1" dirty="0" err="1"/>
              <a:t>Hy</a:t>
            </a:r>
            <a:r>
              <a:rPr lang="ru-RU" sz="1050" b="1" dirty="0" smtClean="0"/>
              <a:t>)</a:t>
            </a:r>
            <a:r>
              <a:rPr lang="ru-RU" sz="1050" b="1" dirty="0"/>
              <a:t> </a:t>
            </a:r>
            <a:r>
              <a:rPr lang="ru-RU" sz="1050" b="1" dirty="0" smtClean="0"/>
              <a:t>- </a:t>
            </a:r>
            <a:r>
              <a:rPr lang="ru-RU" sz="1050" b="1" dirty="0" err="1" smtClean="0"/>
              <a:t>несульфатированный</a:t>
            </a:r>
            <a:r>
              <a:rPr lang="ru-RU" sz="1050" b="1" dirty="0"/>
              <a:t> </a:t>
            </a:r>
            <a:r>
              <a:rPr lang="ru-RU" sz="1050" b="1" dirty="0" err="1" smtClean="0"/>
              <a:t>гликозаминогликан</a:t>
            </a:r>
            <a:r>
              <a:rPr lang="ru-RU" sz="1050" b="1" dirty="0" smtClean="0"/>
              <a:t>,</a:t>
            </a:r>
            <a:r>
              <a:rPr lang="ru-RU" sz="1050" b="1" dirty="0"/>
              <a:t> </a:t>
            </a:r>
            <a:r>
              <a:rPr lang="ru-RU" sz="1050" b="1" dirty="0" smtClean="0"/>
              <a:t>являющийся  анионным </a:t>
            </a:r>
            <a:r>
              <a:rPr lang="ru-RU" sz="1050" b="1" dirty="0" err="1" smtClean="0"/>
              <a:t>гетерополисахаридом</a:t>
            </a:r>
            <a:r>
              <a:rPr lang="ru-RU" sz="1050" b="1" dirty="0" smtClean="0"/>
              <a:t>, характеризующийся линейным строением и обладающий выраженными гидрофильными свойствами, входит в качестве основного структурного компонента в комплекс </a:t>
            </a:r>
            <a:r>
              <a:rPr lang="ru-RU" sz="1050" b="1" dirty="0" err="1"/>
              <a:t>протеогликанов</a:t>
            </a:r>
            <a:r>
              <a:rPr lang="ru-RU" sz="1050" b="1" dirty="0"/>
              <a:t> </a:t>
            </a:r>
            <a:r>
              <a:rPr lang="ru-RU" sz="1050" b="1" dirty="0" smtClean="0"/>
              <a:t>внеклеточного матрикса суставного гиалинового хряща, не образуя при этом  ковалентных связей с белками. </a:t>
            </a:r>
            <a:endParaRPr lang="ru-RU" sz="105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0"/>
            <a:ext cx="76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2" y="1347786"/>
            <a:ext cx="2132013" cy="236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2" y="4046536"/>
            <a:ext cx="2201333" cy="222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898" y="1449386"/>
            <a:ext cx="229446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898" y="4499557"/>
            <a:ext cx="2436284" cy="177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9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Патогенетические особенности </a:t>
            </a:r>
            <a:r>
              <a:rPr lang="ru-RU" sz="2000" b="1" dirty="0" err="1" smtClean="0"/>
              <a:t>ремоделирования</a:t>
            </a:r>
            <a:r>
              <a:rPr lang="ru-RU" sz="2000" b="1" dirty="0" smtClean="0"/>
              <a:t> костной ткани в условиях экспериментального </a:t>
            </a:r>
            <a:r>
              <a:rPr lang="ru-RU" sz="2000" b="1" dirty="0" err="1" smtClean="0"/>
              <a:t>остеоартроза</a:t>
            </a:r>
            <a:r>
              <a:rPr lang="ru-RU" sz="2000" b="1" dirty="0" smtClean="0"/>
              <a:t> коленных суставов, индуцированного </a:t>
            </a:r>
            <a:r>
              <a:rPr lang="ru-RU" sz="2000" b="1" dirty="0" err="1" smtClean="0"/>
              <a:t>дексаметазоном</a:t>
            </a:r>
            <a:r>
              <a:rPr lang="ru-RU" sz="2000" b="1" dirty="0" smtClean="0"/>
              <a:t> и тальком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82693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dirty="0" err="1" smtClean="0"/>
              <a:t>Ремоделирование</a:t>
            </a:r>
            <a:r>
              <a:rPr lang="ru-RU" sz="1400" b="1" dirty="0" smtClean="0"/>
              <a:t> костной ткани у крыс в условиях ранних проявлений </a:t>
            </a:r>
            <a:r>
              <a:rPr lang="ru-RU" sz="1400" b="1" dirty="0" err="1" smtClean="0"/>
              <a:t>остеоартроза</a:t>
            </a:r>
            <a:r>
              <a:rPr lang="ru-RU" sz="1400" b="1" dirty="0" smtClean="0"/>
              <a:t> коленных суставов, индуцированного введением </a:t>
            </a:r>
            <a:r>
              <a:rPr lang="ru-RU" sz="1400" b="1" dirty="0" err="1" smtClean="0"/>
              <a:t>дексаметазона</a:t>
            </a:r>
            <a:r>
              <a:rPr lang="ru-RU" sz="1400" b="1" dirty="0" smtClean="0"/>
              <a:t> и талька характеризовалось системным изменением интенсивности процессов минерализации  на фоне повышения </a:t>
            </a:r>
            <a:r>
              <a:rPr lang="ru-RU" sz="1400" b="1" dirty="0" err="1" smtClean="0"/>
              <a:t>остеокластной</a:t>
            </a:r>
            <a:r>
              <a:rPr lang="ru-RU" sz="1400" b="1" dirty="0" smtClean="0"/>
              <a:t> и </a:t>
            </a:r>
            <a:r>
              <a:rPr lang="ru-RU" sz="1400" b="1" dirty="0" err="1" smtClean="0"/>
              <a:t>остеобластной</a:t>
            </a:r>
            <a:r>
              <a:rPr lang="ru-RU" sz="1400" b="1" dirty="0" smtClean="0"/>
              <a:t> активности. Дальнейшее прогрессирование воспалительно-дегенеративных процессов в соединительнотканных структурах суставов сопровождалось изменением доминирующих механизмов </a:t>
            </a:r>
            <a:r>
              <a:rPr lang="ru-RU" sz="1400" b="1" dirty="0" err="1" smtClean="0"/>
              <a:t>субхондрального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ремоделирования</a:t>
            </a:r>
            <a:r>
              <a:rPr lang="ru-RU" sz="1400" b="1" dirty="0" smtClean="0"/>
              <a:t> и перестройкой системы взаимосвязей между ними, о чем свидетельствовали данные проведенного корреляционного анализа. </a:t>
            </a:r>
          </a:p>
          <a:p>
            <a:pPr marL="0" indent="0" algn="just">
              <a:buNone/>
            </a:pPr>
            <a:endParaRPr lang="ru-RU" sz="1200" dirty="0" smtClean="0"/>
          </a:p>
          <a:p>
            <a:pPr marL="0" indent="0" algn="just">
              <a:buNone/>
            </a:pPr>
            <a:endParaRPr lang="ru-RU" sz="1200" dirty="0" smtClean="0"/>
          </a:p>
          <a:p>
            <a:pPr marL="0" indent="0" algn="just">
              <a:buNone/>
            </a:pPr>
            <a:endParaRPr lang="ru-RU" sz="1200" dirty="0" smtClean="0"/>
          </a:p>
          <a:p>
            <a:pPr marL="0" indent="0" algn="just">
              <a:buNone/>
            </a:pPr>
            <a:endParaRPr lang="ru-RU" sz="1200" dirty="0" smtClean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49069748"/>
              </p:ext>
            </p:extLst>
          </p:nvPr>
        </p:nvGraphicFramePr>
        <p:xfrm>
          <a:off x="5159486" y="1859133"/>
          <a:ext cx="5991113" cy="420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smtClean="0"/>
              <a:t>Структурно-метаболические свойства суставного хряща коленных суставов крыс при </a:t>
            </a:r>
            <a:r>
              <a:rPr lang="ru-RU" sz="2000" b="1" dirty="0" err="1" smtClean="0"/>
              <a:t>остеоартрозе</a:t>
            </a:r>
            <a:r>
              <a:rPr lang="ru-RU" sz="2000" b="1" dirty="0" smtClean="0"/>
              <a:t>, индуцированном </a:t>
            </a:r>
            <a:r>
              <a:rPr lang="ru-RU" sz="2000" b="1" dirty="0" err="1" smtClean="0"/>
              <a:t>дексаметазоном</a:t>
            </a:r>
            <a:r>
              <a:rPr lang="ru-RU" sz="2000" b="1" dirty="0" smtClean="0"/>
              <a:t> и тальком </a:t>
            </a:r>
            <a:endParaRPr lang="ru-RU" sz="20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dirty="0" smtClean="0"/>
              <a:t>В дебюте экспериментального ОА (через  неделю после воспроизведения модели) отмечали </a:t>
            </a:r>
            <a:r>
              <a:rPr lang="ru-RU" sz="2000" dirty="0"/>
              <a:t>существенное нарастание </a:t>
            </a:r>
            <a:r>
              <a:rPr lang="ru-RU" sz="2000" dirty="0" smtClean="0"/>
              <a:t>сывороточных </a:t>
            </a:r>
            <a:r>
              <a:rPr lang="ru-RU" sz="2000" dirty="0"/>
              <a:t>концентраций </a:t>
            </a:r>
            <a:r>
              <a:rPr lang="ru-RU" sz="2000" dirty="0" err="1" smtClean="0"/>
              <a:t>гликозаминогликановых</a:t>
            </a:r>
            <a:r>
              <a:rPr lang="ru-RU" sz="2000" dirty="0" smtClean="0"/>
              <a:t> компонентов </a:t>
            </a:r>
            <a:r>
              <a:rPr lang="ru-RU" sz="2000" dirty="0" err="1" smtClean="0"/>
              <a:t>экстрацеллюлярного</a:t>
            </a:r>
            <a:r>
              <a:rPr lang="ru-RU" sz="2000" dirty="0" smtClean="0"/>
              <a:t> матрикса  хрящевой ткани. Содержание  </a:t>
            </a:r>
            <a:r>
              <a:rPr lang="ru-RU" sz="2000" dirty="0" err="1" smtClean="0"/>
              <a:t>гиалуронана</a:t>
            </a:r>
            <a:r>
              <a:rPr lang="ru-RU" sz="2000" dirty="0" smtClean="0"/>
              <a:t> в опытной группе демонстрировало повышение (р</a:t>
            </a:r>
            <a:r>
              <a:rPr lang="ru-RU" sz="2000" dirty="0" smtClean="0">
                <a:latin typeface="Calibri"/>
              </a:rPr>
              <a:t>&lt;0,05) </a:t>
            </a:r>
            <a:r>
              <a:rPr lang="ru-RU" sz="2000" dirty="0" smtClean="0"/>
              <a:t>и составило 119,2 </a:t>
            </a:r>
            <a:r>
              <a:rPr lang="ru-RU" sz="2000" dirty="0"/>
              <a:t>(98,1; 134,2) </a:t>
            </a:r>
            <a:r>
              <a:rPr lang="ru-RU" sz="2000" dirty="0" err="1"/>
              <a:t>нг</a:t>
            </a:r>
            <a:r>
              <a:rPr lang="ru-RU" sz="2000" dirty="0"/>
              <a:t>/мл </a:t>
            </a:r>
            <a:r>
              <a:rPr lang="ru-RU" sz="2000" dirty="0" smtClean="0"/>
              <a:t>против </a:t>
            </a:r>
            <a:r>
              <a:rPr lang="ru-RU" sz="2000" dirty="0"/>
              <a:t>значений, имевшихся у здоровых </a:t>
            </a:r>
            <a:r>
              <a:rPr lang="ru-RU" sz="2000" dirty="0" smtClean="0"/>
              <a:t>животных - 73,8 </a:t>
            </a:r>
            <a:r>
              <a:rPr lang="ru-RU" sz="2000" dirty="0"/>
              <a:t>(65,4; </a:t>
            </a:r>
            <a:r>
              <a:rPr lang="ru-RU" sz="2000" dirty="0" smtClean="0"/>
              <a:t>82,7) </a:t>
            </a:r>
            <a:r>
              <a:rPr lang="ru-RU" sz="2000" dirty="0" err="1"/>
              <a:t>нг</a:t>
            </a:r>
            <a:r>
              <a:rPr lang="ru-RU" sz="2000" dirty="0"/>
              <a:t>/мл и крыс группы отрицательного </a:t>
            </a:r>
            <a:r>
              <a:rPr lang="ru-RU" sz="2000" dirty="0" smtClean="0"/>
              <a:t>контроля- </a:t>
            </a:r>
            <a:r>
              <a:rPr lang="ru-RU" sz="2000" dirty="0"/>
              <a:t>86,1 (69,3; 84,6) </a:t>
            </a:r>
            <a:r>
              <a:rPr lang="ru-RU" sz="2000" dirty="0" err="1" smtClean="0"/>
              <a:t>нг</a:t>
            </a:r>
            <a:r>
              <a:rPr lang="ru-RU" sz="2000" dirty="0" smtClean="0"/>
              <a:t>/мл. Признаки </a:t>
            </a:r>
            <a:r>
              <a:rPr lang="ru-RU" sz="2000" dirty="0"/>
              <a:t>дисбаланса катаболических и анаболических процессов </a:t>
            </a:r>
            <a:r>
              <a:rPr lang="ru-RU" sz="2000" dirty="0" smtClean="0"/>
              <a:t>в суставном гиалиновом хряще сохранялись </a:t>
            </a:r>
            <a:r>
              <a:rPr lang="ru-RU" sz="2000" dirty="0"/>
              <a:t>и </a:t>
            </a:r>
            <a:r>
              <a:rPr lang="ru-RU" sz="2000" dirty="0" smtClean="0"/>
              <a:t>усугублялись </a:t>
            </a:r>
            <a:r>
              <a:rPr lang="ru-RU" sz="2000" dirty="0"/>
              <a:t>по мере прогрессирования дегенеративно-дистрофических </a:t>
            </a:r>
            <a:r>
              <a:rPr lang="ru-RU" sz="2000" dirty="0" smtClean="0"/>
              <a:t>изменений по данным проведенных гистоморфологических исследований. </a:t>
            </a:r>
            <a:endParaRPr lang="ru-RU" sz="2000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357" y="0"/>
            <a:ext cx="76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1825625"/>
            <a:ext cx="48260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4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718" y="407773"/>
            <a:ext cx="10491358" cy="951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2200" b="1" dirty="0" smtClean="0"/>
              <a:t>Гистоморфологические характеристики  тканей коленных суставов  при экспериментальном </a:t>
            </a:r>
            <a:r>
              <a:rPr lang="ru-RU" sz="2200" b="1" dirty="0" err="1" smtClean="0"/>
              <a:t>остеоартрозе</a:t>
            </a:r>
            <a:r>
              <a:rPr lang="ru-RU" sz="2200" b="1" dirty="0" smtClean="0"/>
              <a:t>, индуцированном </a:t>
            </a:r>
            <a:r>
              <a:rPr lang="ru-RU" sz="2200" b="1" dirty="0" err="1" smtClean="0"/>
              <a:t>дексаметазоном</a:t>
            </a:r>
            <a:r>
              <a:rPr lang="ru-RU" sz="2200" b="1" dirty="0" smtClean="0"/>
              <a:t> и тальком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096691" y="1642333"/>
            <a:ext cx="6172200" cy="506738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39788" y="1594022"/>
            <a:ext cx="3932237" cy="5029200"/>
          </a:xfrm>
        </p:spPr>
        <p:txBody>
          <a:bodyPr>
            <a:noAutofit/>
          </a:bodyPr>
          <a:lstStyle/>
          <a:p>
            <a:pPr algn="just"/>
            <a:r>
              <a:rPr lang="ru-RU" sz="900" dirty="0" smtClean="0"/>
              <a:t>У здоровых </a:t>
            </a:r>
            <a:r>
              <a:rPr lang="ru-RU" sz="900" dirty="0" smtClean="0"/>
              <a:t>крыс контрольной группы  </a:t>
            </a:r>
            <a:r>
              <a:rPr lang="ru-RU" sz="900" dirty="0" err="1" smtClean="0"/>
              <a:t>хондроциты</a:t>
            </a:r>
            <a:r>
              <a:rPr lang="ru-RU" sz="900" dirty="0" smtClean="0"/>
              <a:t> </a:t>
            </a:r>
            <a:r>
              <a:rPr lang="ru-RU" sz="900" dirty="0"/>
              <a:t>1-го типа в основном имели правильную овальную форму, их диаметр составлял 11-18 мкм. Они характеризовались наличием центрально расположенного </a:t>
            </a:r>
            <a:r>
              <a:rPr lang="ru-RU" sz="900" dirty="0" err="1"/>
              <a:t>нормохромного</a:t>
            </a:r>
            <a:r>
              <a:rPr lang="ru-RU" sz="900" dirty="0"/>
              <a:t> ядра; ядерно-цитоплазматическое отношение (ЯЦО) в них приближалось к 0,64. Клеточные элементы в толще </a:t>
            </a:r>
            <a:r>
              <a:rPr lang="ru-RU" sz="900" dirty="0" err="1"/>
              <a:t>экстрацеллюлярного</a:t>
            </a:r>
            <a:r>
              <a:rPr lang="ru-RU" sz="900" dirty="0"/>
              <a:t> матрикса лежали как изолированно, так и объединялись в изогенные группы по 3-4 элемента, иногда их численность доходила </a:t>
            </a:r>
            <a:r>
              <a:rPr lang="ru-RU" sz="900" dirty="0" smtClean="0"/>
              <a:t>до 6 </a:t>
            </a:r>
            <a:r>
              <a:rPr lang="ru-RU" sz="900" dirty="0" err="1"/>
              <a:t>хондроцитов</a:t>
            </a:r>
            <a:r>
              <a:rPr lang="ru-RU" sz="900" dirty="0"/>
              <a:t> и более в одной группе. Количество подобных групп в одном поле зрения достигало 10-11. </a:t>
            </a:r>
            <a:r>
              <a:rPr lang="ru-RU" sz="900" dirty="0" err="1" smtClean="0"/>
              <a:t>Хондроциты</a:t>
            </a:r>
            <a:r>
              <a:rPr lang="ru-RU" sz="900" dirty="0" smtClean="0"/>
              <a:t> </a:t>
            </a:r>
            <a:r>
              <a:rPr lang="ru-RU" sz="900" dirty="0"/>
              <a:t>второго типа были расположены ближе к </a:t>
            </a:r>
            <a:r>
              <a:rPr lang="ru-RU" sz="900" dirty="0" err="1"/>
              <a:t>субхондральной</a:t>
            </a:r>
            <a:r>
              <a:rPr lang="ru-RU" sz="900" dirty="0"/>
              <a:t> пластине, они имели </a:t>
            </a:r>
            <a:r>
              <a:rPr lang="ru-RU" sz="900" dirty="0" smtClean="0"/>
              <a:t> </a:t>
            </a:r>
            <a:r>
              <a:rPr lang="ru-RU" sz="900" dirty="0"/>
              <a:t>мелкие размеры: 8-9 мкм, </a:t>
            </a:r>
            <a:r>
              <a:rPr lang="ru-RU" sz="900" dirty="0" err="1"/>
              <a:t>пикнотичное</a:t>
            </a:r>
            <a:r>
              <a:rPr lang="ru-RU" sz="900" dirty="0"/>
              <a:t> ядро, расположенное центрально, ЯЦО в них не превышало 0,30. В каждом из выбранных полей зрения </a:t>
            </a:r>
            <a:r>
              <a:rPr lang="ru-RU" sz="900" dirty="0" smtClean="0"/>
              <a:t>располагалось </a:t>
            </a:r>
            <a:r>
              <a:rPr lang="ru-RU" sz="900" dirty="0"/>
              <a:t>около 39-47 клеток, из которых на долю </a:t>
            </a:r>
            <a:r>
              <a:rPr lang="ru-RU" sz="900" dirty="0" err="1"/>
              <a:t>хондроцитов</a:t>
            </a:r>
            <a:r>
              <a:rPr lang="ru-RU" sz="900" dirty="0"/>
              <a:t> первого типа приходилось около 70% всех клеток. </a:t>
            </a:r>
            <a:r>
              <a:rPr lang="ru-RU" sz="900" dirty="0" smtClean="0"/>
              <a:t>Наличия безъядерных </a:t>
            </a:r>
            <a:r>
              <a:rPr lang="ru-RU" sz="900" dirty="0"/>
              <a:t>форм не </a:t>
            </a:r>
            <a:r>
              <a:rPr lang="ru-RU" sz="900" dirty="0" smtClean="0"/>
              <a:t>отмечали. </a:t>
            </a:r>
            <a:r>
              <a:rPr lang="ru-RU" sz="900" dirty="0"/>
              <a:t>В области поверхностной зоны суставного гиалинового хряща клеточные элементы были уплощены и приобретали веретенообразную форму с бобовидным </a:t>
            </a:r>
            <a:r>
              <a:rPr lang="ru-RU" sz="900" dirty="0" err="1" smtClean="0"/>
              <a:t>нормохромным</a:t>
            </a:r>
            <a:r>
              <a:rPr lang="ru-RU" sz="900" dirty="0" smtClean="0"/>
              <a:t> ядром. В </a:t>
            </a:r>
            <a:r>
              <a:rPr lang="ru-RU" sz="900" dirty="0"/>
              <a:t>опытной группе животных через 32 дня после формирования ОА </a:t>
            </a:r>
            <a:r>
              <a:rPr lang="ru-RU" sz="900" dirty="0" smtClean="0"/>
              <a:t>количество </a:t>
            </a:r>
            <a:r>
              <a:rPr lang="ru-RU" sz="900" dirty="0" err="1"/>
              <a:t>хондроцитов</a:t>
            </a:r>
            <a:r>
              <a:rPr lang="ru-RU" sz="900" dirty="0"/>
              <a:t> 1-го типа снижалось против контрольных значений на 20-30%. Данный тип клеток также претерпевал существенные фенотипические изменения: размер цитоплазмы которых не превышал 10-13 мкм, ЯЦО приближалось к 0,44. У части </a:t>
            </a:r>
            <a:r>
              <a:rPr lang="ru-RU" sz="900" dirty="0" err="1"/>
              <a:t>хондроцитов</a:t>
            </a:r>
            <a:r>
              <a:rPr lang="ru-RU" sz="900" dirty="0"/>
              <a:t> данного вида ядра приобретали неправильную бобовидную форму и </a:t>
            </a:r>
            <a:r>
              <a:rPr lang="ru-RU" sz="900" dirty="0" err="1"/>
              <a:t>гетерохромно</a:t>
            </a:r>
            <a:r>
              <a:rPr lang="ru-RU" sz="900" dirty="0"/>
              <a:t> окрашивались, располагались эксцентрично, цитоплазма имела нечеткие границы, треугольную, веретенообразную, неправильную бобовидную форму. Изогенных групп клеток практически не встречалось: их число составляло не более 1-2 в поле зрения. Каждая из изогенных групп объединяла в себе максимум 2-3 клеточных элемента. Около 22% </a:t>
            </a:r>
            <a:r>
              <a:rPr lang="ru-RU" sz="900" dirty="0" err="1"/>
              <a:t>хондроцитов</a:t>
            </a:r>
            <a:r>
              <a:rPr lang="ru-RU" sz="900" dirty="0"/>
              <a:t> второго типа отличались выраженным </a:t>
            </a:r>
            <a:r>
              <a:rPr lang="ru-RU" sz="900" dirty="0" err="1"/>
              <a:t>кариопикнозом</a:t>
            </a:r>
            <a:r>
              <a:rPr lang="ru-RU" sz="900" dirty="0"/>
              <a:t> и эксцентричным расположением </a:t>
            </a:r>
            <a:r>
              <a:rPr lang="ru-RU" sz="900" dirty="0" smtClean="0"/>
              <a:t>ядер. </a:t>
            </a:r>
            <a:r>
              <a:rPr lang="ru-RU" sz="900" dirty="0"/>
              <a:t>Безъядерные формы (</a:t>
            </a:r>
            <a:r>
              <a:rPr lang="ru-RU" sz="900" dirty="0" err="1"/>
              <a:t>кариолизис</a:t>
            </a:r>
            <a:r>
              <a:rPr lang="ru-RU" sz="900" dirty="0"/>
              <a:t>) составили около (40%) всех клеток, среди них располагались единичные бесклеточные лакуны. В каждом из полей зрения изолированно или скоплениями друг на друге располагалось в среднем 27-30 </a:t>
            </a:r>
            <a:r>
              <a:rPr lang="ru-RU" sz="900" dirty="0" err="1"/>
              <a:t>хондроцитов</a:t>
            </a:r>
            <a:r>
              <a:rPr lang="ru-RU" sz="900" dirty="0"/>
              <a:t>. В толще хряща встречались отдельные костные балки, они имели правильную округлую форму на поперечном срезе.</a:t>
            </a:r>
            <a:br>
              <a:rPr lang="ru-RU" sz="900" dirty="0"/>
            </a:br>
            <a:endParaRPr lang="ru-RU" sz="900" dirty="0"/>
          </a:p>
        </p:txBody>
      </p:sp>
      <p:pic>
        <p:nvPicPr>
          <p:cNvPr id="4105" name="Picture 9" descr="D:\С рабочего СТОЛА\гистология крысы общая\_____49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478" y="4686967"/>
            <a:ext cx="2451873" cy="191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:\С рабочего СТОЛА\гистология крысы общая\_____46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96" y="4710179"/>
            <a:ext cx="2533136" cy="1864026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0"/>
            <a:ext cx="76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esktop\оа крыс норма\______1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73" y="2192941"/>
            <a:ext cx="2608284" cy="224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оа крыс норма\______6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304" y="2192941"/>
            <a:ext cx="2525745" cy="217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4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Заключение: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085173" cy="43513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Ранними патогенетическими механизмами при экспериментальном </a:t>
            </a:r>
            <a:r>
              <a:rPr lang="ru-RU" dirty="0" err="1" smtClean="0"/>
              <a:t>остеоартрозе</a:t>
            </a:r>
            <a:r>
              <a:rPr lang="ru-RU" dirty="0" smtClean="0"/>
              <a:t> коленных суставов, индуцированном  </a:t>
            </a:r>
            <a:r>
              <a:rPr lang="ru-RU" dirty="0" err="1" smtClean="0"/>
              <a:t>дексаметазоном</a:t>
            </a:r>
            <a:r>
              <a:rPr lang="ru-RU" dirty="0" smtClean="0"/>
              <a:t> и тальком являются процессы аномального </a:t>
            </a:r>
            <a:r>
              <a:rPr lang="ru-RU" dirty="0" err="1" smtClean="0"/>
              <a:t>ремоделирования</a:t>
            </a:r>
            <a:r>
              <a:rPr lang="ru-RU" dirty="0" smtClean="0"/>
              <a:t> костной ткани, характеризующиеся изменениями </a:t>
            </a:r>
            <a:r>
              <a:rPr lang="ru-RU" dirty="0" err="1" smtClean="0"/>
              <a:t>остеобластических</a:t>
            </a:r>
            <a:r>
              <a:rPr lang="ru-RU" dirty="0" smtClean="0"/>
              <a:t> реакций, нарушениями </a:t>
            </a:r>
            <a:r>
              <a:rPr lang="ru-RU" dirty="0" err="1" smtClean="0"/>
              <a:t>остеокластогенеза</a:t>
            </a:r>
            <a:r>
              <a:rPr lang="ru-RU" dirty="0" smtClean="0"/>
              <a:t> и минерализации, а также необратимая деструкция суставного гиалинового хряща с утратой </a:t>
            </a:r>
            <a:r>
              <a:rPr lang="ru-RU" dirty="0" err="1" smtClean="0"/>
              <a:t>несульфатированных</a:t>
            </a:r>
            <a:r>
              <a:rPr lang="ru-RU" dirty="0" smtClean="0"/>
              <a:t> </a:t>
            </a:r>
            <a:r>
              <a:rPr lang="ru-RU" dirty="0" err="1" smtClean="0"/>
              <a:t>гликозаминогликанов</a:t>
            </a:r>
            <a:r>
              <a:rPr lang="ru-RU" dirty="0" smtClean="0"/>
              <a:t> его </a:t>
            </a:r>
            <a:r>
              <a:rPr lang="ru-RU" dirty="0" err="1" smtClean="0"/>
              <a:t>экстрецеллюлярным</a:t>
            </a:r>
            <a:r>
              <a:rPr lang="ru-RU" dirty="0" smtClean="0"/>
              <a:t> матриксом на фоне снижения регенераторного потенциала </a:t>
            </a:r>
            <a:r>
              <a:rPr lang="ru-RU" dirty="0" err="1" smtClean="0"/>
              <a:t>хондроцитов</a:t>
            </a:r>
            <a:r>
              <a:rPr lang="ru-RU" dirty="0" smtClean="0"/>
              <a:t> </a:t>
            </a:r>
            <a:r>
              <a:rPr lang="ru-RU" smtClean="0"/>
              <a:t>вследствие выраженных фенотипических </a:t>
            </a:r>
            <a:r>
              <a:rPr lang="ru-RU" dirty="0" smtClean="0"/>
              <a:t>изменений клеточных элементов.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0"/>
            <a:ext cx="76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25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55939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51304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8092" y="4718650"/>
            <a:ext cx="11559396" cy="21393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7383" y="4859488"/>
            <a:ext cx="10774017" cy="928837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/>
              <a:t>Работа выполнена в рамках темы инициативного плана </a:t>
            </a:r>
            <a:r>
              <a:rPr lang="ru-RU" sz="1400" b="1" dirty="0" smtClean="0"/>
              <a:t>НИР НИИТОН ФГБОУ </a:t>
            </a:r>
            <a:r>
              <a:rPr lang="ru-RU" sz="1400" b="1" dirty="0" smtClean="0"/>
              <a:t>ВО Саратовский ГМУ им. В.И. Разумовского Минздрава России «Патогенетические </a:t>
            </a:r>
            <a:r>
              <a:rPr lang="ru-RU" sz="1400" b="1" dirty="0"/>
              <a:t>особенности, регуляторные механизмы и прогностическое значение системных проявлений нарушений метаболизма хрящевой и костной тканей на ранних стадиях </a:t>
            </a:r>
            <a:r>
              <a:rPr lang="ru-RU" sz="1400" b="1" dirty="0" err="1"/>
              <a:t>остеоартроза</a:t>
            </a:r>
            <a:r>
              <a:rPr lang="ru-RU" sz="1400" b="1" dirty="0"/>
              <a:t>», регистрационный номер: АААА-А18-118102690087-7.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96510" y="5788327"/>
            <a:ext cx="10834707" cy="9489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b="1" dirty="0" smtClean="0"/>
              <a:t>Исполнитель: к.б.н., начальник отдела фундаментальных и клинико-экспериментальных исследований </a:t>
            </a:r>
            <a:r>
              <a:rPr lang="ru-RU" sz="1200" b="1" dirty="0"/>
              <a:t>НИИТОН ФГБОУ ВО Саратовский ГМУ им. В.И. Разумовского Минздрава России </a:t>
            </a:r>
            <a:endParaRPr lang="ru-RU" sz="1200" b="1" dirty="0" smtClean="0"/>
          </a:p>
          <a:p>
            <a:pPr marL="0" indent="0" algn="just">
              <a:buNone/>
            </a:pPr>
            <a:r>
              <a:rPr lang="ru-RU" sz="1200" b="1" dirty="0" smtClean="0"/>
              <a:t>Научный консультант: д.м.н., доцент, </a:t>
            </a:r>
            <a:r>
              <a:rPr lang="ru-RU" sz="1200" b="1" dirty="0" smtClean="0"/>
              <a:t>заведующий </a:t>
            </a:r>
            <a:r>
              <a:rPr lang="ru-RU" sz="1200" b="1" dirty="0" smtClean="0"/>
              <a:t>отделением лабораторной диагностики </a:t>
            </a:r>
            <a:r>
              <a:rPr lang="ru-RU" sz="1200" b="1" dirty="0"/>
              <a:t>НИИТОН ФГБОУ ВО Саратовский ГМУ им. В.И. Разумовского Минздрава России </a:t>
            </a:r>
          </a:p>
          <a:p>
            <a:pPr marL="0" indent="0">
              <a:buNone/>
            </a:pP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377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ГМ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AC1842"/>
      </a:accent2>
      <a:accent3>
        <a:srgbClr val="923254"/>
      </a:accent3>
      <a:accent4>
        <a:srgbClr val="034A90"/>
      </a:accent4>
      <a:accent5>
        <a:srgbClr val="4472C4"/>
      </a:accent5>
      <a:accent6>
        <a:srgbClr val="6F3B55"/>
      </a:accent6>
      <a:hlink>
        <a:srgbClr val="D7B5C6"/>
      </a:hlink>
      <a:folHlink>
        <a:srgbClr val="FF7F7F"/>
      </a:folHlink>
    </a:clrScheme>
    <a:fontScheme name="Разумовский университет">
      <a:majorFont>
        <a:latin typeface="Manrope "/>
        <a:ea typeface=""/>
        <a:cs typeface=""/>
      </a:majorFont>
      <a:minorFont>
        <a:latin typeface="Manro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2058</TotalTime>
  <Words>1227</Words>
  <Application>Microsoft Office PowerPoint</Application>
  <PresentationFormat>Широкоэкранный</PresentationFormat>
  <Paragraphs>54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Manrope</vt:lpstr>
      <vt:lpstr>Manrope </vt:lpstr>
      <vt:lpstr>Times New Roman</vt:lpstr>
      <vt:lpstr>Тема Office</vt:lpstr>
      <vt:lpstr>Презентация PowerPoint</vt:lpstr>
      <vt:lpstr>Экспериментальное моделирование при изучении патогенетических  механизмов остеоартроза </vt:lpstr>
      <vt:lpstr>Цель, задачи, методология проведения  исследования</vt:lpstr>
      <vt:lpstr>Маркеры ремоделирования костной ткани и деструкции матрикса суставного гиалинового хряща при экспериментальном остеоартрозе </vt:lpstr>
      <vt:lpstr>Патогенетические особенности ремоделирования костной ткани в условиях экспериментального остеоартроза коленных суставов, индуцированного дексаметазоном и тальком</vt:lpstr>
      <vt:lpstr>Структурно-метаболические свойства суставного хряща коленных суставов крыс при остеоартрозе, индуцированном дексаметазоном и тальком </vt:lpstr>
      <vt:lpstr>                                           Гистоморфологические характеристики  тканей коленных суставов  при экспериментальном остеоартрозе, индуцированном дексаметазоном и тальком</vt:lpstr>
      <vt:lpstr>Заключение:</vt:lpstr>
      <vt:lpstr>Работа выполнена в рамках темы инициативного плана НИР НИИТОН ФГБОУ ВО Саратовский ГМУ им. В.И. Разумовского Минздрава России «Патогенетические особенности, регуляторные механизмы и прогностическое значение системных проявлений нарушений метаболизма хрящевой и костной тканей на ранних стадиях остеоартроза», регистрационный номер: АААА-А18-118102690087-7.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Erik Shevchenko</dc:creator>
  <cp:lastModifiedBy>User145</cp:lastModifiedBy>
  <cp:revision>219</cp:revision>
  <cp:lastPrinted>2021-01-26T05:32:26Z</cp:lastPrinted>
  <dcterms:created xsi:type="dcterms:W3CDTF">2020-08-17T10:01:19Z</dcterms:created>
  <dcterms:modified xsi:type="dcterms:W3CDTF">2021-01-26T09:18:24Z</dcterms:modified>
</cp:coreProperties>
</file>