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737"/>
    <a:srgbClr val="95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6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0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1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5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5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2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2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0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7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2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D221-D390-4456-AD06-49616B47640B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2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8" y="268420"/>
            <a:ext cx="2930418" cy="20703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5" y="485138"/>
            <a:ext cx="3685806" cy="1393235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529327" y="2338760"/>
            <a:ext cx="87137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>
                <a:latin typeface="Arial" panose="020B0604020202020204" pitchFamily="34" charset="0"/>
                <a:cs typeface="Arial" panose="020B0604020202020204" pitchFamily="34" charset="0"/>
              </a:rPr>
              <a:t>ОПЫТ  ИСПОЛЬЗОВАНИЯ АЛЛОГЕННОГО  ТРАНСПЛАНТАТА В КАЧЕСТВЕ ДЕФЕКТЗАМЕЩАЮЩЕЙ ТЕХНОЛОГИИ ПРИ МНОГООСКОЛЬЧАТОМ</a:t>
            </a:r>
            <a:br>
              <a:rPr lang="ru-RU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>
                <a:latin typeface="Arial" panose="020B0604020202020204" pitchFamily="34" charset="0"/>
                <a:cs typeface="Arial" panose="020B0604020202020204" pitchFamily="34" charset="0"/>
              </a:rPr>
              <a:t>ВНУТРИСУСТАВНОМ ПЕРЕЛОМЕ ДИСТАЛЬНОГО ОТДЕЛА ПЛЕЧЕВОЙ КОСТИ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88483" y="5028586"/>
            <a:ext cx="6482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Давыдов А.П.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Петров А.Б. 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435682" y="337597"/>
            <a:ext cx="7904162" cy="4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ЦЕЛЬ ДЕМОНСТРАЦИИ</a:t>
            </a:r>
            <a:endParaRPr lang="en-GB" altLang="ru-RU" sz="2800" dirty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404" y="1146078"/>
            <a:ext cx="1084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404" y="2636852"/>
            <a:ext cx="1084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2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5423" y="2690336"/>
            <a:ext cx="94362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Восполнение недостатка </a:t>
            </a:r>
            <a:r>
              <a:rPr lang="ru-RU" sz="2400" dirty="0"/>
              <a:t>приводимых в литературе данных о результатах остеосинтеза многооскольчатых переломов дистального отдела плечевой кости сопровождающихся массивным дефектом костной ткани с использованием аллогенного трансплантата </a:t>
            </a:r>
          </a:p>
        </p:txBody>
      </p:sp>
    </p:spTree>
    <p:extLst>
      <p:ext uri="{BB962C8B-B14F-4D97-AF65-F5344CB8AC3E}">
        <p14:creationId xmlns:p14="http://schemas.microsoft.com/office/powerpoint/2010/main" val="35213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/>
              <a:ea typeface="+mn-ea"/>
              <a:cs typeface="+mn-cs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435682" y="337597"/>
            <a:ext cx="7904162" cy="4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ОБЪЕКТ ИССЛЕДОВАНИЯ</a:t>
            </a:r>
            <a:endParaRPr kumimoji="0" lang="en-GB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404" y="1146078"/>
            <a:ext cx="1084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404" y="2636852"/>
            <a:ext cx="1084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9878" y="1146078"/>
            <a:ext cx="70889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</a:rPr>
              <a:t>Пациент  Р, 54 года, травма получена в ДТП 22.07.2020. 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</a:rPr>
              <a:t>По стабилизации состояния госпитализирован в ТО №1 НИИТОН СГМУ 17.08.20. с диагнозом: 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</a:rPr>
              <a:t>Сочетанная травма. Закрытая черепно-мозговая травма. Сотрясение головного мозга. Открытый </a:t>
            </a:r>
            <a:r>
              <a:rPr lang="ru-RU" sz="2400" dirty="0" err="1">
                <a:solidFill>
                  <a:prstClr val="black"/>
                </a:solidFill>
              </a:rPr>
              <a:t>оскольчатый</a:t>
            </a:r>
            <a:r>
              <a:rPr lang="ru-RU" sz="2400" dirty="0">
                <a:solidFill>
                  <a:prstClr val="black"/>
                </a:solidFill>
              </a:rPr>
              <a:t> перелом мыщелков правой плечевой кости. Закрытый перелом правого надколенника. Переломы верхней челюсти, нижней челюсти. </a:t>
            </a:r>
          </a:p>
        </p:txBody>
      </p:sp>
      <p:pic>
        <p:nvPicPr>
          <p:cNvPr id="9" name="Picture 6" descr="C:\Users\пк\Downloads\рогов рентген 2.bmp"/>
          <p:cNvPicPr>
            <a:picLocks noChangeAspect="1" noChangeArrowheads="1"/>
          </p:cNvPicPr>
          <p:nvPr/>
        </p:nvPicPr>
        <p:blipFill>
          <a:blip r:embed="rId2" cstate="print"/>
          <a:srcRect l="16414" t="12314"/>
          <a:stretch>
            <a:fillRect/>
          </a:stretch>
        </p:blipFill>
        <p:spPr bwMode="auto">
          <a:xfrm>
            <a:off x="8261074" y="717195"/>
            <a:ext cx="2786082" cy="232170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" name="Picture 5" descr="C:\Users\пк\Downloads\рогов-рентген-1.jpeg"/>
          <p:cNvPicPr>
            <a:picLocks noChangeAspect="1" noChangeArrowheads="1"/>
          </p:cNvPicPr>
          <p:nvPr/>
        </p:nvPicPr>
        <p:blipFill>
          <a:blip r:embed="rId3" cstate="print"/>
          <a:srcRect b="26315"/>
          <a:stretch>
            <a:fillRect/>
          </a:stretch>
        </p:blipFill>
        <p:spPr bwMode="auto">
          <a:xfrm>
            <a:off x="8261074" y="3467787"/>
            <a:ext cx="2786082" cy="2254283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751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ОПЕРАТИВНОЕ ЛЕЧЕНИЕ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just"/>
            <a:r>
              <a:rPr lang="ru-RU" dirty="0"/>
              <a:t>18.08.2020 г.  было проведено оперативное лечение: </a:t>
            </a:r>
          </a:p>
          <a:p>
            <a:pPr marL="0" indent="0" algn="just">
              <a:buNone/>
            </a:pPr>
            <a:r>
              <a:rPr lang="ru-RU" dirty="0"/>
              <a:t>Ревизия зоны </a:t>
            </a:r>
            <a:r>
              <a:rPr lang="ru-RU" dirty="0" err="1"/>
              <a:t>оскольчатого</a:t>
            </a:r>
            <a:r>
              <a:rPr lang="ru-RU" dirty="0"/>
              <a:t> перелома дистального отдела правой плечевой кости с пластикой костного дефекта </a:t>
            </a:r>
            <a:r>
              <a:rPr lang="ru-RU" dirty="0" err="1"/>
              <a:t>аллотрансплантатом</a:t>
            </a:r>
            <a:r>
              <a:rPr lang="ru-RU" dirty="0"/>
              <a:t> и </a:t>
            </a:r>
            <a:r>
              <a:rPr lang="ru-RU" dirty="0" err="1"/>
              <a:t>металлостеосинтезом</a:t>
            </a:r>
            <a:r>
              <a:rPr lang="ru-RU" dirty="0"/>
              <a:t> накостными пластинами, остеосинтез правого надколенника </a:t>
            </a:r>
            <a:r>
              <a:rPr lang="ru-RU" dirty="0" err="1"/>
              <a:t>обвивным</a:t>
            </a:r>
            <a:r>
              <a:rPr lang="ru-RU" dirty="0"/>
              <a:t> швом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692" t="541" r="5540" b="50744"/>
          <a:stretch/>
        </p:blipFill>
        <p:spPr>
          <a:xfrm>
            <a:off x="6317672" y="4339244"/>
            <a:ext cx="2053244" cy="23940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482" r="2362" b="52295"/>
          <a:stretch/>
        </p:blipFill>
        <p:spPr>
          <a:xfrm>
            <a:off x="3638622" y="4339244"/>
            <a:ext cx="2169621" cy="23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6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/>
              <a:ea typeface="+mn-ea"/>
              <a:cs typeface="+mn-cs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435682" y="337597"/>
            <a:ext cx="7904162" cy="4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ЗАМЕЩЕНИЕ КОСТНОГО ДЕФЕКТА</a:t>
            </a:r>
            <a:endParaRPr kumimoji="0" lang="en-GB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404" y="1146078"/>
            <a:ext cx="1084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404" y="2636852"/>
            <a:ext cx="1084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1505" y="1146078"/>
            <a:ext cx="58050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Костный дефект был устранен с помощью аллогенного трансплантата из банка костной ткани НИИТОН СГМУ, представляющего собой резецированную головку бедренной кости человека, обработанную с помощью термической дезинфекции и прошедшую консервацию путем замораживания.</a:t>
            </a:r>
          </a:p>
          <a:p>
            <a:pPr algn="just"/>
            <a:r>
              <a:rPr lang="ru-RU" dirty="0"/>
              <a:t>Ранний послеоперационный период: перевязки, лечение, направленное на заживление операционной раны            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/>
              <a:t>Пассивная разработка движений  – с 3-х п/о суток                                                  </a:t>
            </a:r>
            <a:r>
              <a:rPr lang="ru-RU" dirty="0" smtClean="0"/>
              <a:t>- Активная </a:t>
            </a:r>
            <a:r>
              <a:rPr lang="ru-RU" dirty="0"/>
              <a:t>разработка – через 3 недели амбулаторно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788" y="283223"/>
            <a:ext cx="2286198" cy="2432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788" y="2853243"/>
            <a:ext cx="2286198" cy="15850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895" y="1255952"/>
            <a:ext cx="2182557" cy="31823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5046961"/>
            <a:ext cx="449923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404" y="1146078"/>
            <a:ext cx="1084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404" y="2636852"/>
            <a:ext cx="1084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0319" y="354525"/>
            <a:ext cx="891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ОЦЕНКА РЕЗУЛЬТАТОВ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2" y="1103169"/>
            <a:ext cx="2429934" cy="1903015"/>
          </a:xfrm>
          <a:prstGeom prst="rect">
            <a:avLst/>
          </a:prstGeom>
        </p:spPr>
      </p:pic>
      <p:pic>
        <p:nvPicPr>
          <p:cNvPr id="9" name="Picture 3" descr="C:\Users\пк\Downloads\Объем движений в прооперированном локтевом суставе (через 3 месяца после операции) (4).jpg"/>
          <p:cNvPicPr>
            <a:picLocks noChangeAspect="1" noChangeArrowheads="1"/>
          </p:cNvPicPr>
          <p:nvPr/>
        </p:nvPicPr>
        <p:blipFill>
          <a:blip r:embed="rId3" cstate="print"/>
          <a:srcRect l="2564" r="7692" b="13111"/>
          <a:stretch>
            <a:fillRect/>
          </a:stretch>
        </p:blipFill>
        <p:spPr bwMode="auto">
          <a:xfrm>
            <a:off x="4664474" y="1106910"/>
            <a:ext cx="2643206" cy="189927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4" descr="C:\Users\пк\Downloads\Объем движений в прооперированном локтевом суставе (через 3 месяца после операции) (3).jpg"/>
          <p:cNvPicPr>
            <a:picLocks noChangeAspect="1" noChangeArrowheads="1"/>
          </p:cNvPicPr>
          <p:nvPr/>
        </p:nvPicPr>
        <p:blipFill>
          <a:blip r:embed="rId4" cstate="print"/>
          <a:srcRect l="8801" r="256" b="12488"/>
          <a:stretch>
            <a:fillRect/>
          </a:stretch>
        </p:blipFill>
        <p:spPr bwMode="auto">
          <a:xfrm>
            <a:off x="8173051" y="1143910"/>
            <a:ext cx="2500330" cy="186227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70318" y="3333904"/>
            <a:ext cx="82951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Оценка результатов через 3 месяца по шкале </a:t>
            </a:r>
            <a:r>
              <a:rPr lang="ru-RU" dirty="0" err="1"/>
              <a:t>Broberg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Morrey</a:t>
            </a:r>
            <a:r>
              <a:rPr lang="ru-RU" dirty="0"/>
              <a:t>:</a:t>
            </a:r>
          </a:p>
          <a:p>
            <a:r>
              <a:rPr lang="ru-RU" dirty="0"/>
              <a:t>Объем сгибания в локтевом суставе у пациента 105°. </a:t>
            </a:r>
          </a:p>
          <a:p>
            <a:r>
              <a:rPr lang="ru-RU" dirty="0"/>
              <a:t>Пронация 50° .</a:t>
            </a:r>
          </a:p>
          <a:p>
            <a:r>
              <a:rPr lang="ru-RU" dirty="0"/>
              <a:t>Супинация 60°. </a:t>
            </a:r>
          </a:p>
          <a:p>
            <a:r>
              <a:rPr lang="ru-RU" dirty="0"/>
              <a:t>Утрата силы 20% от здоровой конечности</a:t>
            </a:r>
          </a:p>
          <a:p>
            <a:r>
              <a:rPr lang="ru-RU" dirty="0"/>
              <a:t>Нестабильность и боли отсутствовали. </a:t>
            </a:r>
          </a:p>
          <a:p>
            <a:r>
              <a:rPr lang="ru-RU" dirty="0"/>
              <a:t>Результаты оценки оперированного локтевого сустава можно оценить в 84 балла, «Хороший»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6534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/>
              <a:ea typeface="+mn-ea"/>
              <a:cs typeface="+mn-cs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435682" y="337597"/>
            <a:ext cx="7904162" cy="4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ОБСУЖДЕНИЕ</a:t>
            </a:r>
            <a:endParaRPr kumimoji="0" lang="en-GB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404" y="1146078"/>
            <a:ext cx="1084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404" y="2636852"/>
            <a:ext cx="1084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8967" y="1720840"/>
            <a:ext cx="99170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Использование </a:t>
            </a:r>
            <a:r>
              <a:rPr lang="ru-RU" sz="2000" dirty="0" err="1"/>
              <a:t>аллотрансплантата</a:t>
            </a:r>
            <a:r>
              <a:rPr lang="ru-RU" sz="2000" dirty="0"/>
              <a:t> при замещении обширного костного дефекта дистального отдела плечевой кости совместно с применением накостного остеосинтеза помогает: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- Начать </a:t>
            </a:r>
            <a:r>
              <a:rPr lang="ru-RU" sz="2000" dirty="0"/>
              <a:t>раннюю разработку движений. </a:t>
            </a:r>
          </a:p>
          <a:p>
            <a:pPr algn="just"/>
            <a:r>
              <a:rPr lang="ru-RU" sz="2000" dirty="0" smtClean="0"/>
              <a:t>- Восстановления </a:t>
            </a:r>
            <a:r>
              <a:rPr lang="ru-RU" sz="2000" dirty="0"/>
              <a:t>биомеханику локтевого сустава. </a:t>
            </a:r>
          </a:p>
          <a:p>
            <a:pPr algn="just"/>
            <a:r>
              <a:rPr lang="ru-RU" sz="2000" dirty="0" smtClean="0"/>
              <a:t>- Способствует </a:t>
            </a:r>
            <a:r>
              <a:rPr lang="ru-RU" sz="2000" dirty="0"/>
              <a:t>биологическому протеканию </a:t>
            </a:r>
            <a:r>
              <a:rPr lang="ru-RU" sz="2000" dirty="0" err="1"/>
              <a:t>репаративных</a:t>
            </a:r>
            <a:r>
              <a:rPr lang="ru-RU" sz="2000" dirty="0"/>
              <a:t> процессов в костной ткани.</a:t>
            </a:r>
          </a:p>
          <a:p>
            <a:pPr algn="just"/>
            <a:r>
              <a:rPr lang="ru-RU" sz="2000" dirty="0" smtClean="0"/>
              <a:t>- С </a:t>
            </a:r>
            <a:r>
              <a:rPr lang="ru-RU" sz="2000" dirty="0"/>
              <a:t>развитием технологии костного банка может стать операцией выбора при </a:t>
            </a:r>
            <a:r>
              <a:rPr lang="ru-RU" sz="2000" dirty="0" err="1"/>
              <a:t>оскольчатых</a:t>
            </a:r>
            <a:r>
              <a:rPr lang="ru-RU" sz="2000" dirty="0"/>
              <a:t> внутрисуставных переломах плечевой кости, сопровождающихся костным дефектом.</a:t>
            </a:r>
          </a:p>
        </p:txBody>
      </p:sp>
    </p:spTree>
    <p:extLst>
      <p:ext uri="{BB962C8B-B14F-4D97-AF65-F5344CB8AC3E}">
        <p14:creationId xmlns:p14="http://schemas.microsoft.com/office/powerpoint/2010/main" val="1225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87" y="-1009291"/>
            <a:ext cx="12566187" cy="86199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9396" y="-1024128"/>
            <a:ext cx="750498" cy="863474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7264" y="-1024128"/>
            <a:ext cx="89619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ГМ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AC1842"/>
      </a:accent2>
      <a:accent3>
        <a:srgbClr val="923254"/>
      </a:accent3>
      <a:accent4>
        <a:srgbClr val="034A90"/>
      </a:accent4>
      <a:accent5>
        <a:srgbClr val="4472C4"/>
      </a:accent5>
      <a:accent6>
        <a:srgbClr val="6F3B55"/>
      </a:accent6>
      <a:hlink>
        <a:srgbClr val="D7B5C6"/>
      </a:hlink>
      <a:folHlink>
        <a:srgbClr val="FF7F7F"/>
      </a:folHlink>
    </a:clrScheme>
    <a:fontScheme name="Разумовский университет">
      <a:majorFont>
        <a:latin typeface="Manrope "/>
        <a:ea typeface=""/>
        <a:cs typeface=""/>
      </a:majorFont>
      <a:minorFont>
        <a:latin typeface="Manro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2443</TotalTime>
  <Words>322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Unicode MS</vt:lpstr>
      <vt:lpstr>Calibri</vt:lpstr>
      <vt:lpstr>Manrope</vt:lpstr>
      <vt:lpstr>Manrope 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ОПЕРАТИВНОЕ ЛЕЧЕНИЕ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Erik Shevchenko</dc:creator>
  <cp:lastModifiedBy>User145</cp:lastModifiedBy>
  <cp:revision>149</cp:revision>
  <dcterms:created xsi:type="dcterms:W3CDTF">2020-08-17T10:01:19Z</dcterms:created>
  <dcterms:modified xsi:type="dcterms:W3CDTF">2021-03-04T13:59:10Z</dcterms:modified>
</cp:coreProperties>
</file>