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2" r:id="rId7"/>
    <p:sldId id="271" r:id="rId8"/>
    <p:sldId id="274" r:id="rId9"/>
    <p:sldId id="275" r:id="rId10"/>
    <p:sldId id="276" r:id="rId11"/>
    <p:sldId id="267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microsoft.com/office/2007/relationships/hdphoto" Target="../media/hdphoto3.wdp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5" y="485138"/>
            <a:ext cx="3685806" cy="1393235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5632" y="1575814"/>
            <a:ext cx="871378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Хирургическая реабилитация пациентов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последствиями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перелома </a:t>
            </a:r>
          </a:p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пилона большеберцовой кости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9374" y="3661700"/>
            <a:ext cx="64825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Гражданов К.А.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Норкин И.А. 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Зуев П.П.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Кауц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О.А.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Романов Н.И.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Барабаш Ю.А.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Киреев С.И. 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0"/>
            <a:ext cx="750498" cy="685800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44729" y="354714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Результаты исследования </a:t>
            </a:r>
            <a:endParaRPr lang="en-GB" altLang="ru-RU" sz="2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129" y="931891"/>
            <a:ext cx="10530247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 снятия швов пациенты передвигались с постепенно увеличивающийся опорой на оперированную конечность до полной через 2,5-3 месяца после операции в эти сроки, несмотря на рекомендации лечащего врача,  пациенты отказывались от дополнительных средств опоры при передвижении.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Контрольные рентгенологические исследования  позволили констатировать формирование костного анкилоза в области голеностопного сустава в сроки от 6 до 10 месяцев с момента операции.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В одном клиническом наблюдении в связи с признаками воспаления в области проксимальных блокирующих винтов выполнено раннее удаление  интрамедуллярного стержня через 4 месяца после операции с дополнительной фиксацией голеностопного сустава в туторе на 2 месяца.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В сроки 10-14 месяцев после операции у 8 пациентов выполнено удаление металлоконструкции в связи с болевым синдромом  в области их установки.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Индекс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FFI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первичное тестирование  (на момент обращения в НИИТОН):  83 ± 12,5.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повторное тестирование (от 10 месяцев до 3-х лет после операции): 28 ± 19,3.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3"/>
            <a:ext cx="108421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13851" y="145707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Заключение </a:t>
            </a:r>
            <a:endParaRPr lang="en-GB" altLang="ru-RU" sz="2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513" y="612844"/>
            <a:ext cx="106236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/>
              <a:t>	</a:t>
            </a:r>
            <a:r>
              <a:rPr lang="ru-RU" altLang="ru-RU" sz="2000" b="1" dirty="0"/>
              <a:t>Проведенный нами ретроспективный анализ результатов хирургического лечения </a:t>
            </a:r>
            <a:r>
              <a:rPr lang="ru-RU" altLang="ru-RU" sz="2000" b="1" dirty="0" smtClean="0"/>
              <a:t>16 пациентов с </a:t>
            </a:r>
            <a:r>
              <a:rPr lang="ru-RU" altLang="ru-RU" sz="2000" b="1" dirty="0"/>
              <a:t>последствиями внутрисуставных переломов дистального </a:t>
            </a:r>
            <a:r>
              <a:rPr lang="ru-RU" altLang="ru-RU" sz="2000" b="1" dirty="0" err="1"/>
              <a:t>метаэпифиза</a:t>
            </a:r>
            <a:r>
              <a:rPr lang="ru-RU" altLang="ru-RU" sz="2000" b="1" dirty="0"/>
              <a:t> большеберцовой кости осложненных развитием </a:t>
            </a:r>
            <a:r>
              <a:rPr lang="ru-RU" altLang="ru-RU" sz="2000" b="1" dirty="0" smtClean="0"/>
              <a:t>посттравматических деформаций и артроза </a:t>
            </a:r>
            <a:r>
              <a:rPr lang="ru-RU" altLang="ru-RU" sz="2000" b="1" dirty="0"/>
              <a:t>голеностопного </a:t>
            </a:r>
            <a:r>
              <a:rPr lang="ru-RU" altLang="ru-RU" sz="2000" b="1" dirty="0" smtClean="0"/>
              <a:t>сустава позволяет </a:t>
            </a:r>
            <a:r>
              <a:rPr lang="ru-RU" altLang="ru-RU" sz="2000" b="1" dirty="0"/>
              <a:t>констатировать, что </a:t>
            </a:r>
            <a:r>
              <a:rPr lang="ru-RU" altLang="ru-RU" sz="2000" b="1" dirty="0" smtClean="0"/>
              <a:t>выполнение костно-пластического артродеза голеностопного сустава обеспечивает полное </a:t>
            </a:r>
            <a:r>
              <a:rPr lang="ru-RU" altLang="ru-RU" sz="2000" b="1" dirty="0"/>
              <a:t>восстановлением опорной функции </a:t>
            </a:r>
            <a:r>
              <a:rPr lang="ru-RU" altLang="ru-RU" sz="2000" b="1" dirty="0" smtClean="0"/>
              <a:t>травмированной нижней конечности с купирование болевого синдрома.</a:t>
            </a:r>
          </a:p>
          <a:p>
            <a:pPr algn="just"/>
            <a:r>
              <a:rPr lang="ru-RU" altLang="ru-RU" sz="2000" b="1" dirty="0"/>
              <a:t>	</a:t>
            </a:r>
            <a:r>
              <a:rPr lang="ru-RU" altLang="ru-RU" sz="2000" b="1" dirty="0" smtClean="0"/>
              <a:t> Использование для фиксации голеностопного сустава интрамедуллярного ретроградного стержня с блокированием не требует применение дополнительной иммобилизации, обеспечивает возможность ранней нагрузки на оперированную конечность и создает условия для формирования костного анкилоза голеностопного сустава в сроки от 6 до 10 месяцев после оперативного вмешательства. </a:t>
            </a:r>
            <a:endParaRPr lang="ru-RU" altLang="ru-RU" sz="2000" b="1" dirty="0"/>
          </a:p>
          <a:p>
            <a:pPr algn="just"/>
            <a:r>
              <a:rPr lang="ru-RU" altLang="ru-RU" sz="2000" b="1" dirty="0"/>
              <a:t>	Д</a:t>
            </a:r>
            <a:r>
              <a:rPr lang="ru-RU" altLang="ru-RU" sz="2000" b="1" dirty="0" smtClean="0"/>
              <a:t>ля исправления анатомической оси конечности при посттравматических </a:t>
            </a:r>
            <a:r>
              <a:rPr lang="ru-RU" altLang="ru-RU" sz="2000" b="1" dirty="0"/>
              <a:t>деформациях </a:t>
            </a:r>
            <a:r>
              <a:rPr lang="ru-RU" altLang="ru-RU" sz="2000" b="1" dirty="0" smtClean="0"/>
              <a:t>голеностопного сустава может быть применена </a:t>
            </a:r>
            <a:r>
              <a:rPr lang="ru-RU" altLang="ru-RU" sz="2000" b="1" dirty="0" err="1" smtClean="0"/>
              <a:t>надлодыжечная</a:t>
            </a:r>
            <a:r>
              <a:rPr lang="ru-RU" altLang="ru-RU" sz="2000" b="1" dirty="0" smtClean="0"/>
              <a:t> остеотомия большеберцовой кости или моделирующая резекция суставных поверхностей таранной и большеберцовых костей в зависимости от величины повреждения медиальной, латеральной или задней колонны пилона.</a:t>
            </a:r>
            <a:endParaRPr lang="ru-RU" altLang="ru-RU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5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87" y="-1009291"/>
            <a:ext cx="12566187" cy="8619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1024128"/>
            <a:ext cx="750498" cy="863474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7264" y="-1024128"/>
            <a:ext cx="89619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022416" y="121127"/>
            <a:ext cx="7904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Актуальность проблемы</a:t>
            </a:r>
            <a:endParaRPr lang="en-GB" altLang="ru-RU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ru-RU" sz="20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50" y="718837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переломом пилона традиционно понимают внутрисуставной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перелом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дистального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метаэпифиза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большеберцовой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кости (по АО 43 С1-С3)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501" y="1523017"/>
            <a:ext cx="1533333" cy="1695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9201" y="1513493"/>
            <a:ext cx="1533333" cy="1704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7902" y="1522460"/>
            <a:ext cx="1533333" cy="1716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32219" y="3218255"/>
            <a:ext cx="1349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43C1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Простой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8941" y="3160425"/>
            <a:ext cx="4822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43C2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Внутрисуставный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простой,</a:t>
            </a:r>
          </a:p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метафизарный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оскольчатый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17902" y="3239260"/>
            <a:ext cx="176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43C3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Оскольчатый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1480" y="4106677"/>
            <a:ext cx="9642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Переломы пилона составляют от 7% до 10% от переломов большеберцовой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около 1% от всех переломов костей нижних конечностей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latin typeface="Arial" pitchFamily="34" charset="0"/>
                <a:cs typeface="Arial" pitchFamily="34" charset="0"/>
              </a:rPr>
              <a:t>Martín O.F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2016; </a:t>
            </a:r>
            <a:r>
              <a:rPr lang="en-US" dirty="0">
                <a:latin typeface="Arial" pitchFamily="34" charset="0"/>
                <a:cs typeface="Arial" pitchFamily="34" charset="0"/>
              </a:rPr>
              <a:t>Tomas-Hernandez 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2017).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Любая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дисконгруэнтность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в суставе  (т.е. смещение более 2 мм) при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внутрисуставных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оскольчатых</a:t>
            </a:r>
            <a:r>
              <a:rPr lang="ru-RU" dirty="0">
                <a:latin typeface="Arial" pitchFamily="34" charset="0"/>
                <a:cs typeface="Arial" pitchFamily="34" charset="0"/>
              </a:rPr>
              <a:t> переломах с импрессией отломков, а также неправильное восстановление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оси, с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сохранением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варусной или вальгусной деформации, приводят </a:t>
            </a:r>
            <a:r>
              <a:rPr lang="ru-RU" dirty="0"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посттравматическому артрозу голеностопного сустава, частота которого при переломах пилона достаточно высока и достигает, по данным различных авторов, 70–75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Balioglu</a:t>
            </a:r>
            <a:r>
              <a:rPr lang="en-US" dirty="0">
                <a:latin typeface="Arial" pitchFamily="34" charset="0"/>
                <a:cs typeface="Arial" pitchFamily="34" charset="0"/>
              </a:rPr>
              <a:t> M.B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, 2016, Беленький И.Г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., 2018).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627504" y="762601"/>
            <a:ext cx="84978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Цель </a:t>
            </a:r>
            <a:r>
              <a:rPr lang="ru-RU" altLang="ru-RU" sz="36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исследования</a:t>
            </a:r>
            <a:endParaRPr lang="en-GB" altLang="ru-RU" sz="3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503936" y="2060848"/>
            <a:ext cx="87450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	</a:t>
            </a:r>
            <a:r>
              <a:rPr lang="en-US" altLang="ru-RU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	</a:t>
            </a:r>
            <a:r>
              <a:rPr lang="ru-RU" altLang="ru-RU" sz="2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Ретроспективный анализ результатов хирургического лечения пациентов с последствиями внутрисуставных переломов </a:t>
            </a:r>
            <a:r>
              <a:rPr lang="ru-RU" altLang="ru-RU" sz="2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дистального </a:t>
            </a:r>
            <a:r>
              <a:rPr lang="ru-RU" altLang="ru-RU" sz="28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метаэпифиза</a:t>
            </a:r>
            <a:r>
              <a:rPr lang="ru-RU" altLang="ru-RU" sz="2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большеберцовой </a:t>
            </a:r>
            <a:r>
              <a:rPr lang="ru-RU" altLang="ru-RU" sz="2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кости: посттравматических деформаций и артроза голеностопного сустава. </a:t>
            </a:r>
            <a:endParaRPr lang="en-GB" altLang="ru-RU" sz="2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8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44729" y="354714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Материалы и методы исследования </a:t>
            </a:r>
            <a:endParaRPr lang="en-GB" altLang="ru-RU" sz="2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633" y="1047535"/>
            <a:ext cx="10842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Группу наблюдения составили 16  пациентов с </a:t>
            </a:r>
            <a:r>
              <a:rPr lang="ru-RU" altLang="ru-RU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последствиями внутрисуставных переломов дистального </a:t>
            </a:r>
            <a:r>
              <a:rPr lang="ru-RU" altLang="ru-RU" sz="22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метаэпифиза</a:t>
            </a:r>
            <a:r>
              <a:rPr lang="ru-RU" altLang="ru-RU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большеберцовой кости,  которые были прооперированы в НИИТОН в период с 2016 по 2019 гг.  (</a:t>
            </a:r>
            <a:r>
              <a:rPr lang="ru-RU" altLang="ru-RU" sz="22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11 мужчин,  средний возраст 47 лет и 5 женщин,  средний возраст 34 года)</a:t>
            </a:r>
            <a:r>
              <a:rPr lang="ru-RU" altLang="ru-RU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2"/>
            <a:ext cx="10842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Все пациенты ранее лечились по месту жительства по поводу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оскольчатых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переломов пилона и обратились в нашу клинику в связи с неудовлетворительными результатами лечения в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сроки от 6 месяцев до 3 лет с момента получения травмы.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1677" y="4178665"/>
            <a:ext cx="10842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изучения исходных данных и результатов хирургического лечения пациентов были использованы клинически и рентгенологический методы.  Восстановление опорной  функции стопы и уровень болевого синдрома до и после проведенного лечения оценивался при помощи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функционального индекса стопы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Foot Functional index (FFI)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который  позволяет достаточно достоверно оценить результат лечения, с учетом мнения пациента.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25622" y="262342"/>
            <a:ext cx="98565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клинико-рентгенологические проявления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LM\Desktop\6-16.jpg"/>
          <p:cNvPicPr>
            <a:picLocks noChangeAspect="1" noChangeArrowheads="1"/>
          </p:cNvPicPr>
          <p:nvPr/>
        </p:nvPicPr>
        <p:blipFill>
          <a:blip r:embed="rId2" cstate="print"/>
          <a:srcRect l="23609" t="18176" r="2668" b="8143"/>
          <a:stretch>
            <a:fillRect/>
          </a:stretch>
        </p:blipFill>
        <p:spPr bwMode="auto">
          <a:xfrm>
            <a:off x="332511" y="1080656"/>
            <a:ext cx="2537110" cy="168629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85724" y="1263686"/>
            <a:ext cx="6032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Выраженный болевой синдром,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 усиливается при нагрузке,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передвижение только с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дополнительной опорой </a:t>
            </a:r>
            <a:endParaRPr lang="ru-RU" sz="2000" dirty="0"/>
          </a:p>
        </p:txBody>
      </p:sp>
      <p:pic>
        <p:nvPicPr>
          <p:cNvPr id="3075" name="Picture 3" descr="C:\Users\uLM\Desktop\новый доклад\v4-728px-Walk-With-One-Crutch-Step-3-Version-3.jpg"/>
          <p:cNvPicPr>
            <a:picLocks noChangeAspect="1" noChangeArrowheads="1"/>
          </p:cNvPicPr>
          <p:nvPr/>
        </p:nvPicPr>
        <p:blipFill>
          <a:blip r:embed="rId3" cstate="print"/>
          <a:srcRect l="6444" t="15806" r="15977"/>
          <a:stretch>
            <a:fillRect/>
          </a:stretch>
        </p:blipFill>
        <p:spPr bwMode="auto">
          <a:xfrm>
            <a:off x="8800565" y="915669"/>
            <a:ext cx="2217644" cy="18050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35571" y="3154081"/>
            <a:ext cx="4505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Отек,  деформация и ограничение объема движений в  голеностопном 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суставе, рентгенологические признаки нарушения оси конечности и посттравматического артроза голеностопного сустава</a:t>
            </a:r>
            <a:endParaRPr lang="ru-RU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17" y="3031205"/>
            <a:ext cx="2791587" cy="25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31520" y="5568619"/>
            <a:ext cx="10143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Показатели индекса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FFI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 учитывающего 3 категории : боль, функциональные ограничения, ограничения в повседневной деятельности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- 83 ± 12,5, что свидетельствует о практически полной  функциональной непригодности травмированной нижней конечности.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9854" y="2837306"/>
            <a:ext cx="2606300" cy="26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529804" y="0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Материалы исследования </a:t>
            </a:r>
            <a:endParaRPr lang="en-GB" altLang="ru-RU" sz="2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853440" y="3572757"/>
            <a:ext cx="2816352" cy="2913387"/>
            <a:chOff x="682471" y="1686063"/>
            <a:chExt cx="4030467" cy="38727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8843" y="1806949"/>
              <a:ext cx="3097480" cy="307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"/>
            <p:cNvSpPr txBox="1">
              <a:spLocks noChangeArrowheads="1"/>
            </p:cNvSpPr>
            <p:nvPr/>
          </p:nvSpPr>
          <p:spPr bwMode="auto">
            <a:xfrm>
              <a:off x="1572315" y="1686063"/>
              <a:ext cx="2338019" cy="7448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600" b="1" dirty="0" smtClean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Медиальная </a:t>
              </a:r>
            </a:p>
            <a:p>
              <a:pPr algn="ctr" eaLnBrk="1" hangingPunct="1"/>
              <a:r>
                <a:rPr lang="ru-RU" altLang="ru-RU" sz="1600" b="1" dirty="0" smtClean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колонна   </a:t>
              </a:r>
              <a:endParaRPr lang="en-GB" altLang="ru-RU" sz="1600" dirty="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682471" y="4691036"/>
              <a:ext cx="2244398" cy="851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600" b="1" dirty="0" smtClean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Латеральная</a:t>
              </a:r>
            </a:p>
            <a:p>
              <a:pPr algn="ctr" eaLnBrk="1" hangingPunct="1"/>
              <a:r>
                <a:rPr lang="ru-RU" altLang="ru-RU" sz="1600" b="1" dirty="0" smtClean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колонна   </a:t>
              </a:r>
              <a:endParaRPr lang="en-GB" altLang="ru-RU" sz="1600" dirty="0">
                <a:solidFill>
                  <a:srgbClr val="FFFFFF"/>
                </a:solidFill>
                <a:latin typeface="Calibri" panose="020F050202020403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" name="Text Box 1"/>
            <p:cNvSpPr txBox="1">
              <a:spLocks noChangeArrowheads="1"/>
            </p:cNvSpPr>
            <p:nvPr/>
          </p:nvSpPr>
          <p:spPr bwMode="auto">
            <a:xfrm>
              <a:off x="3067571" y="4705006"/>
              <a:ext cx="1645367" cy="853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600" b="1" dirty="0" smtClean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Задняя колонна   </a:t>
              </a:r>
              <a:endParaRPr lang="en-GB" altLang="ru-RU" sz="1600" dirty="0">
                <a:latin typeface="Calibri" panose="020F050202020403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 flipV="1">
              <a:off x="3823097" y="3857124"/>
              <a:ext cx="314060" cy="8265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2208814" y="2495743"/>
              <a:ext cx="392927" cy="11143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1543791" y="3740727"/>
              <a:ext cx="28523" cy="942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95072" y="697672"/>
            <a:ext cx="4608576" cy="2130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1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Основной патоморфологический фактор  - сформировавшаяся деформация дистального отдела голени и голеностопного сустава.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Тип деформации зависит от вовлечения в патологический процесс  анатомических отделов пилона. </a:t>
            </a:r>
            <a:endParaRPr lang="en-GB" altLang="ru-RU" sz="1800" dirty="0" smtClean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000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GB" altLang="ru-RU" sz="20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69408" y="537711"/>
            <a:ext cx="620572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При аксиальной компрессии  медиальной и, или  задней колонны формируется  анте  - или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ретрокурвационная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деформация с подвывихом стопы кзади (А) или кпереди (Б).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27"/>
          <p:cNvGrpSpPr/>
          <p:nvPr/>
        </p:nvGrpSpPr>
        <p:grpSpPr>
          <a:xfrm>
            <a:off x="8631936" y="1828800"/>
            <a:ext cx="2072640" cy="1865376"/>
            <a:chOff x="8205216" y="1078992"/>
            <a:chExt cx="3274758" cy="2926460"/>
          </a:xfrm>
        </p:grpSpPr>
        <p:pic>
          <p:nvPicPr>
            <p:cNvPr id="2" name="Picture 2" descr="C:\Users\uLM\Desktop\новый доклад\дистальная голень\Тхалиджоков А.Х!!! до стержень и после\рисунки для статьи\2.jpg"/>
            <p:cNvPicPr>
              <a:picLocks noChangeAspect="1" noChangeArrowheads="1"/>
            </p:cNvPicPr>
            <p:nvPr/>
          </p:nvPicPr>
          <p:blipFill>
            <a:blip r:embed="rId3" cstate="print"/>
            <a:srcRect l="7933" t="16110" r="57724"/>
            <a:stretch>
              <a:fillRect/>
            </a:stretch>
          </p:blipFill>
          <p:spPr bwMode="auto">
            <a:xfrm>
              <a:off x="8205216" y="1085088"/>
              <a:ext cx="1524000" cy="2920364"/>
            </a:xfrm>
            <a:prstGeom prst="rect">
              <a:avLst/>
            </a:prstGeom>
            <a:noFill/>
          </p:spPr>
        </p:pic>
        <p:pic>
          <p:nvPicPr>
            <p:cNvPr id="27" name="Picture 2" descr="C:\Users\uLM\Desktop\новый доклад\дистальная голень\Тхалиджоков А.Х!!! до стержень и после\рисунки для статьи\2.jpg"/>
            <p:cNvPicPr>
              <a:picLocks noChangeAspect="1" noChangeArrowheads="1"/>
            </p:cNvPicPr>
            <p:nvPr/>
          </p:nvPicPr>
          <p:blipFill>
            <a:blip r:embed="rId3" cstate="print"/>
            <a:srcRect l="56151" t="16110"/>
            <a:stretch>
              <a:fillRect/>
            </a:stretch>
          </p:blipFill>
          <p:spPr bwMode="auto">
            <a:xfrm>
              <a:off x="9534144" y="1078992"/>
              <a:ext cx="1945830" cy="2920364"/>
            </a:xfrm>
            <a:prstGeom prst="rect">
              <a:avLst/>
            </a:prstGeom>
            <a:noFill/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" r="4546" b="14628"/>
          <a:stretch/>
        </p:blipFill>
        <p:spPr>
          <a:xfrm>
            <a:off x="6125393" y="1797243"/>
            <a:ext cx="1884751" cy="1835973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962400" y="3750302"/>
            <a:ext cx="760780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Компрессией медиальной колонны и «растяжением» латеральной колонны формируется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варусная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деформация (В). Компрессия латеральной колонны  формирует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вальгусную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деформацию (Г) 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66"/>
          <p:cNvGrpSpPr/>
          <p:nvPr/>
        </p:nvGrpSpPr>
        <p:grpSpPr>
          <a:xfrm>
            <a:off x="8741664" y="4767072"/>
            <a:ext cx="1694687" cy="1932432"/>
            <a:chOff x="283763" y="1268760"/>
            <a:chExt cx="3094349" cy="316590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7" r="55134"/>
            <a:stretch/>
          </p:blipFill>
          <p:spPr>
            <a:xfrm>
              <a:off x="283763" y="1268760"/>
              <a:ext cx="1462626" cy="3165902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2" t="6950" r="27529" b="20601"/>
            <a:stretch/>
          </p:blipFill>
          <p:spPr>
            <a:xfrm>
              <a:off x="1637416" y="1268760"/>
              <a:ext cx="1740696" cy="3160736"/>
            </a:xfrm>
            <a:prstGeom prst="rect">
              <a:avLst/>
            </a:prstGeom>
          </p:spPr>
        </p:pic>
      </p:grpSp>
      <p:cxnSp>
        <p:nvCxnSpPr>
          <p:cNvPr id="74" name="Прямая со стрелкой 73"/>
          <p:cNvCxnSpPr/>
          <p:nvPr/>
        </p:nvCxnSpPr>
        <p:spPr>
          <a:xfrm flipH="1">
            <a:off x="2322576" y="2838836"/>
            <a:ext cx="1824" cy="5566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"/>
          <p:cNvSpPr txBox="1">
            <a:spLocks noChangeArrowheads="1"/>
          </p:cNvSpPr>
          <p:nvPr/>
        </p:nvSpPr>
        <p:spPr bwMode="auto">
          <a:xfrm>
            <a:off x="6681216" y="2046013"/>
            <a:ext cx="426720" cy="3923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</a:t>
            </a:r>
            <a:endParaRPr lang="en-GB" altLang="ru-RU" sz="2000" dirty="0">
              <a:solidFill>
                <a:schemeClr val="bg1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7" name="Text Box 1"/>
          <p:cNvSpPr txBox="1">
            <a:spLocks noChangeArrowheads="1"/>
          </p:cNvSpPr>
          <p:nvPr/>
        </p:nvSpPr>
        <p:spPr bwMode="auto">
          <a:xfrm>
            <a:off x="9369552" y="2186221"/>
            <a:ext cx="426720" cy="3923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</a:t>
            </a:r>
            <a:endParaRPr lang="en-GB" altLang="ru-RU" sz="2000" dirty="0">
              <a:solidFill>
                <a:schemeClr val="bg1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9" name="Text Box 1"/>
          <p:cNvSpPr txBox="1">
            <a:spLocks noChangeArrowheads="1"/>
          </p:cNvSpPr>
          <p:nvPr/>
        </p:nvSpPr>
        <p:spPr bwMode="auto">
          <a:xfrm>
            <a:off x="9339072" y="5130589"/>
            <a:ext cx="426720" cy="3923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</a:t>
            </a:r>
            <a:endParaRPr lang="en-GB" altLang="ru-RU" sz="2000" dirty="0">
              <a:solidFill>
                <a:schemeClr val="bg1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8726" y="4867084"/>
            <a:ext cx="2140458" cy="183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1"/>
          <p:cNvSpPr txBox="1">
            <a:spLocks noChangeArrowheads="1"/>
          </p:cNvSpPr>
          <p:nvPr/>
        </p:nvSpPr>
        <p:spPr bwMode="auto">
          <a:xfrm>
            <a:off x="6815328" y="5130589"/>
            <a:ext cx="426720" cy="3923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</a:t>
            </a:r>
            <a:endParaRPr lang="en-GB" altLang="ru-RU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46429" y="207264"/>
            <a:ext cx="7904162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Этапы</a:t>
            </a:r>
            <a:r>
              <a:rPr lang="ru-RU" alt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хирургического вмешательства при </a:t>
            </a:r>
            <a:r>
              <a:rPr lang="ru-RU" altLang="ru-RU" sz="2000" b="1" dirty="0" err="1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варусной</a:t>
            </a:r>
            <a:r>
              <a:rPr lang="ru-RU" alt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деформации голеностопного сустава</a:t>
            </a:r>
          </a:p>
          <a:p>
            <a:pPr algn="ctr" eaLnBrk="1" hangingPunct="1"/>
            <a:r>
              <a:rPr lang="ru-RU" altLang="ru-RU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</a:t>
            </a:r>
            <a:endParaRPr lang="en-GB" altLang="ru-RU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438912" y="1050459"/>
            <a:ext cx="7851648" cy="753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Хирургический доступ по передней </a:t>
            </a:r>
          </a:p>
          <a:p>
            <a:pPr algn="ctr" eaLnBrk="1" hangingPunct="1"/>
            <a:r>
              <a:rPr lang="ru-RU" altLang="ru-RU" sz="2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поверхности голеностопного сустава   </a:t>
            </a:r>
            <a:endParaRPr lang="en-GB" altLang="ru-RU" sz="20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4860" y="5158478"/>
            <a:ext cx="775446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Ауто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-, аллопластика костного дефекта таранной и большеберцовой кости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482384" y="2790068"/>
            <a:ext cx="4272" cy="257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75488" y="3030974"/>
            <a:ext cx="790041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Артротомия, ревизия сустава,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артролиз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экономная резекция суставных поверхностей таранной и большеберцовой кости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5968" y="4000238"/>
            <a:ext cx="784555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Устранение деформации сустава, сопоставление таранной и большеберцовой костей, фиксация ретроградный интрамедуллярным стержнем с блокированием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104" y="2067806"/>
            <a:ext cx="788822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Надлодыжечная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остеотомия, устранение деформации с восстановлением анатомической оси конечности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439712" y="1845188"/>
            <a:ext cx="4272" cy="257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8928296" y="902209"/>
            <a:ext cx="1983544" cy="2631898"/>
            <a:chOff x="179512" y="980728"/>
            <a:chExt cx="2583065" cy="2808312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" t="6951" r="66303" b="8001"/>
            <a:stretch/>
          </p:blipFill>
          <p:spPr>
            <a:xfrm>
              <a:off x="179512" y="980728"/>
              <a:ext cx="1296144" cy="2808312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25" t="6952" r="11733" b="12362"/>
            <a:stretch/>
          </p:blipFill>
          <p:spPr>
            <a:xfrm>
              <a:off x="1466433" y="980728"/>
              <a:ext cx="1296144" cy="2808312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8900160" y="3825883"/>
            <a:ext cx="2109216" cy="2721221"/>
            <a:chOff x="3275856" y="2204864"/>
            <a:chExt cx="2303406" cy="2808313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9" t="5900" r="29860" b="18501"/>
            <a:stretch/>
          </p:blipFill>
          <p:spPr>
            <a:xfrm>
              <a:off x="3275856" y="2204865"/>
              <a:ext cx="1209134" cy="280831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" t="7999" r="63846" b="23751"/>
            <a:stretch/>
          </p:blipFill>
          <p:spPr>
            <a:xfrm>
              <a:off x="4467988" y="2204864"/>
              <a:ext cx="1111274" cy="2808312"/>
            </a:xfrm>
            <a:prstGeom prst="rect">
              <a:avLst/>
            </a:prstGeom>
          </p:spPr>
        </p:pic>
      </p:grpSp>
      <p:cxnSp>
        <p:nvCxnSpPr>
          <p:cNvPr id="51" name="Прямая со стрелкой 50"/>
          <p:cNvCxnSpPr/>
          <p:nvPr/>
        </p:nvCxnSpPr>
        <p:spPr>
          <a:xfrm>
            <a:off x="4500672" y="3747140"/>
            <a:ext cx="4272" cy="257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78764" y="6076962"/>
            <a:ext cx="778494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Установка активного дренажа, послойное сшивание послеоперационной раны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Прямая со стрелкой 52"/>
          <p:cNvCxnSpPr>
            <a:stCxn id="24" idx="2"/>
            <a:endCxn id="52" idx="0"/>
          </p:cNvCxnSpPr>
          <p:nvPr/>
        </p:nvCxnSpPr>
        <p:spPr>
          <a:xfrm>
            <a:off x="4462094" y="5866364"/>
            <a:ext cx="9144" cy="2105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4529328" y="4986528"/>
            <a:ext cx="18288" cy="2133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99744" y="146304"/>
            <a:ext cx="8377695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Этапы хирургического вмешательства при </a:t>
            </a:r>
            <a:r>
              <a:rPr lang="ru-RU" altLang="ru-RU" sz="2000" b="1" dirty="0" err="1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вальгусной</a:t>
            </a:r>
            <a:r>
              <a:rPr lang="ru-RU" alt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анте  - или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ретрокурвационной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деформации голеностопного сустава</a:t>
            </a:r>
          </a:p>
          <a:p>
            <a:pPr algn="ctr" eaLnBrk="1" hangingPunct="1"/>
            <a:endParaRPr lang="en-GB" altLang="ru-RU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438912" y="1050459"/>
            <a:ext cx="7851648" cy="753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Хирургический доступ по наружной поверхности  голеностопного сустава с остеотомией  наружной лодыжки    </a:t>
            </a:r>
            <a:endParaRPr lang="en-GB" altLang="ru-RU" sz="20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3296" y="4768334"/>
            <a:ext cx="782726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Ауто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-, аллопластика костного дефекта таранной и большеберцовой кости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470192" y="3107060"/>
            <a:ext cx="4272" cy="257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38912" y="2067806"/>
            <a:ext cx="790041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Артротомия, ревизия сустава,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артролиз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экономная моделирующая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остетомия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суставных поверхностей таранной и большеберцовой кости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3296" y="3415022"/>
            <a:ext cx="776630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Устранение деформации сустава, сопоставление таранной и большеберцовой костей, фиксация ретроградный интрамедуллярным стержнем с блокированием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451904" y="1796420"/>
            <a:ext cx="4272" cy="257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75488" y="5833122"/>
            <a:ext cx="787603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Установка активного дренажа, послойное сшивание послеоперационной раны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8492954" y="828473"/>
            <a:ext cx="1785273" cy="2049086"/>
            <a:chOff x="283763" y="1268760"/>
            <a:chExt cx="3094349" cy="316590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7" r="55134"/>
            <a:stretch/>
          </p:blipFill>
          <p:spPr>
            <a:xfrm>
              <a:off x="283763" y="1268760"/>
              <a:ext cx="1462626" cy="316590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2" t="6950" r="27529" b="20601"/>
            <a:stretch/>
          </p:blipFill>
          <p:spPr>
            <a:xfrm>
              <a:off x="1637416" y="1268760"/>
              <a:ext cx="1740696" cy="3160736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9" r="5645"/>
          <a:stretch/>
        </p:blipFill>
        <p:spPr>
          <a:xfrm>
            <a:off x="10150881" y="1466100"/>
            <a:ext cx="1646505" cy="210006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8456228" y="3718139"/>
            <a:ext cx="1705555" cy="2071324"/>
            <a:chOff x="2527070" y="3159829"/>
            <a:chExt cx="1705555" cy="207132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8" t="12122" r="22656" b="19757"/>
            <a:stretch/>
          </p:blipFill>
          <p:spPr>
            <a:xfrm>
              <a:off x="2527070" y="3159829"/>
              <a:ext cx="856211" cy="207132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4" t="12970" r="24656" b="12243"/>
            <a:stretch/>
          </p:blipFill>
          <p:spPr>
            <a:xfrm>
              <a:off x="3383281" y="3159829"/>
              <a:ext cx="849344" cy="207132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39989" y="4308934"/>
            <a:ext cx="1642208" cy="2077937"/>
            <a:chOff x="4487025" y="3101640"/>
            <a:chExt cx="1642208" cy="2077937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4" t="13940" r="25636" b="3637"/>
            <a:stretch/>
          </p:blipFill>
          <p:spPr>
            <a:xfrm>
              <a:off x="4487025" y="3101640"/>
              <a:ext cx="684497" cy="207793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1" t="14666" r="20259" b="6425"/>
            <a:stretch/>
          </p:blipFill>
          <p:spPr>
            <a:xfrm>
              <a:off x="5171524" y="3101641"/>
              <a:ext cx="957709" cy="2071324"/>
            </a:xfrm>
            <a:prstGeom prst="rect">
              <a:avLst/>
            </a:prstGeom>
          </p:spPr>
        </p:pic>
      </p:grpSp>
      <p:cxnSp>
        <p:nvCxnSpPr>
          <p:cNvPr id="32" name="Прямая со стрелкой 31"/>
          <p:cNvCxnSpPr/>
          <p:nvPr/>
        </p:nvCxnSpPr>
        <p:spPr>
          <a:xfrm>
            <a:off x="4476288" y="4454276"/>
            <a:ext cx="4272" cy="257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482384" y="5521076"/>
            <a:ext cx="4272" cy="257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" r="4546"/>
          <a:stretch/>
        </p:blipFill>
        <p:spPr>
          <a:xfrm>
            <a:off x="736529" y="2675067"/>
            <a:ext cx="2649244" cy="3022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4476748" y="2675067"/>
            <a:ext cx="2608249" cy="3012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9" b="3880"/>
          <a:stretch/>
        </p:blipFill>
        <p:spPr>
          <a:xfrm>
            <a:off x="8110423" y="2721245"/>
            <a:ext cx="2300173" cy="2976696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828793" y="34619"/>
            <a:ext cx="7904162" cy="3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Клинический пример </a:t>
            </a:r>
            <a:endParaRPr lang="en-GB" altLang="ru-RU" sz="1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387" y="513959"/>
            <a:ext cx="11065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/>
              <a:t>Пациентка </a:t>
            </a:r>
            <a:r>
              <a:rPr lang="ru-RU" sz="1400" b="1" u="sng" dirty="0"/>
              <a:t>Г., 52 лет, Диагноз</a:t>
            </a:r>
            <a:r>
              <a:rPr lang="ru-RU" sz="1400" b="1" dirty="0"/>
              <a:t>: Неправильно срастающийся перелом дистального </a:t>
            </a:r>
            <a:r>
              <a:rPr lang="ru-RU" sz="1400" b="1" dirty="0" err="1"/>
              <a:t>метаэпифиза</a:t>
            </a:r>
            <a:r>
              <a:rPr lang="ru-RU" sz="1400" b="1" dirty="0"/>
              <a:t> правой большеберцовой и малоберцовых костей с подвывихом стопы кзади. Посттравматический крузоартроз правого голеностопного сустава </a:t>
            </a:r>
            <a:r>
              <a:rPr lang="ru-RU" sz="1400" b="1" dirty="0" smtClean="0"/>
              <a:t>4 </a:t>
            </a:r>
            <a:r>
              <a:rPr lang="ru-RU" sz="1400" b="1" dirty="0"/>
              <a:t>ст.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0327" y="921555"/>
            <a:ext cx="10964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/>
              <a:t>Операция 27.01.2016г.: </a:t>
            </a:r>
            <a:r>
              <a:rPr lang="ru-RU" sz="1400" b="1" dirty="0" smtClean="0"/>
              <a:t>Моделирующая резекция дистального </a:t>
            </a:r>
            <a:r>
              <a:rPr lang="ru-RU" sz="1400" b="1" dirty="0" err="1" smtClean="0"/>
              <a:t>метаэпифиза</a:t>
            </a:r>
            <a:r>
              <a:rPr lang="ru-RU" sz="1400" b="1" dirty="0" smtClean="0"/>
              <a:t> правой большеберцовой кости и купола таранной кости, устранение деформации голеностопного сустава, артродез голеностопного сустава с фиксацией интрамедуллярным ретроградным стержнем, аутопластика костного дефекта.    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4826" y="5783474"/>
            <a:ext cx="3137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Рентгенограммы голеностопного сустава в двух проекциях пациентки Г. на момент обращения в НИИТОН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СГМУ</a:t>
            </a:r>
            <a:endParaRPr lang="ru-RU" alt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0799" y="5784068"/>
            <a:ext cx="2980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Рентгенограммы голеностопного сустава в двух проекциях пациентки Г. через 3 месяца после оперативного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вмешательства</a:t>
            </a:r>
          </a:p>
          <a:p>
            <a:pPr algn="ctr" eaLnBrk="1" hangingPunct="1"/>
            <a:endParaRPr lang="ru-RU" alt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49232" y="5783473"/>
            <a:ext cx="3131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Рентгенограммы  голеностопного сустава в двух проекциях пациентки Г. через 1 месяц после удаления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металлоконструкции (11.2016г.)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0327" y="1635428"/>
            <a:ext cx="11065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/>
              <a:t>Результат хирургической реабилитации: </a:t>
            </a:r>
            <a:r>
              <a:rPr lang="ru-RU" sz="1400" b="1" dirty="0" smtClean="0"/>
              <a:t>консолидация перелома большеберцовой кости с формированием костного анкилоза голеностопного сустава с полным восстановлением опорной функции правой нижней конечности достигнута через 6 месяцев после оперативного вмешательства. Динамика восстановления функционального индекса стопы от исходного 92,5 до 31,5 через 10 месяцев после оперативного вмешательства.</a:t>
            </a:r>
            <a:endParaRPr lang="ru-RU" sz="1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7394" cy="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631</Words>
  <Application>Microsoft Office PowerPoint</Application>
  <PresentationFormat>Широкоэкранный</PresentationFormat>
  <Paragraphs>103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Manrope</vt:lpstr>
      <vt:lpstr>Manrope 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User145</cp:lastModifiedBy>
  <cp:revision>146</cp:revision>
  <dcterms:created xsi:type="dcterms:W3CDTF">2020-08-17T10:01:19Z</dcterms:created>
  <dcterms:modified xsi:type="dcterms:W3CDTF">2021-03-04T13:23:07Z</dcterms:modified>
</cp:coreProperties>
</file>