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737"/>
    <a:srgbClr val="951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7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6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0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1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5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5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2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2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0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7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2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D221-D390-4456-AD06-49616B47640B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2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8" y="268420"/>
            <a:ext cx="2930418" cy="2070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7120" y="2019690"/>
            <a:ext cx="90938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ОБЗОР ХИРУРГИЧЕСКОЙ ТАКТИКИ ПРИ ЛЕЧЕНИИ  ПОСЛЕДСТВИЙ </a:t>
            </a:r>
            <a:r>
              <a:rPr lang="ru-RU" sz="2800" b="1" dirty="0"/>
              <a:t>ВНУТРИСУСТАВНЫХ ПОВРЕЖДЕНИЙ ДИСТАЛЬНОГО ОТДЕЛА КОСТЕЙ </a:t>
            </a:r>
            <a:r>
              <a:rPr lang="ru-RU" sz="2800" b="1" dirty="0" smtClean="0"/>
              <a:t>ГОЛЕНИ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820178" y="4036190"/>
            <a:ext cx="2894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anrope" pitchFamily="2" charset="0"/>
              </a:rPr>
              <a:t>Авторы:  </a:t>
            </a:r>
            <a:r>
              <a:rPr lang="ru-RU" dirty="0" err="1" smtClean="0">
                <a:latin typeface="Manrope" pitchFamily="2" charset="0"/>
              </a:rPr>
              <a:t>Кауц</a:t>
            </a:r>
            <a:r>
              <a:rPr lang="ru-RU" dirty="0" smtClean="0">
                <a:latin typeface="Manrope" pitchFamily="2" charset="0"/>
              </a:rPr>
              <a:t> О.А.</a:t>
            </a:r>
          </a:p>
          <a:p>
            <a:pPr indent="984250"/>
            <a:r>
              <a:rPr lang="ru-RU" dirty="0" err="1" smtClean="0">
                <a:latin typeface="Manrope" pitchFamily="2" charset="0"/>
              </a:rPr>
              <a:t>Норкин</a:t>
            </a:r>
            <a:r>
              <a:rPr lang="ru-RU" dirty="0" smtClean="0">
                <a:latin typeface="Manrope" pitchFamily="2" charset="0"/>
              </a:rPr>
              <a:t> И.А.</a:t>
            </a:r>
          </a:p>
          <a:p>
            <a:pPr indent="984250"/>
            <a:r>
              <a:rPr lang="ru-RU" dirty="0" smtClean="0">
                <a:latin typeface="Manrope" pitchFamily="2" charset="0"/>
              </a:rPr>
              <a:t>Барабаш Ю.А.</a:t>
            </a:r>
          </a:p>
          <a:p>
            <a:pPr indent="984250"/>
            <a:r>
              <a:rPr lang="ru-RU" dirty="0" err="1" smtClean="0">
                <a:latin typeface="Manrope" pitchFamily="2" charset="0"/>
              </a:rPr>
              <a:t>Гражданов</a:t>
            </a:r>
            <a:r>
              <a:rPr lang="ru-RU" dirty="0" smtClean="0">
                <a:latin typeface="Manrope" pitchFamily="2" charset="0"/>
              </a:rPr>
              <a:t> К.А.</a:t>
            </a:r>
          </a:p>
          <a:p>
            <a:pPr indent="984250"/>
            <a:r>
              <a:rPr lang="ru-RU" dirty="0" smtClean="0">
                <a:latin typeface="Manrope" pitchFamily="2" charset="0"/>
              </a:rPr>
              <a:t>Зуев П.П.</a:t>
            </a:r>
          </a:p>
          <a:p>
            <a:pPr indent="984250"/>
            <a:r>
              <a:rPr lang="ru-RU" dirty="0" smtClean="0">
                <a:latin typeface="Manrope" pitchFamily="2" charset="0"/>
              </a:rPr>
              <a:t>Киреев С.И.</a:t>
            </a:r>
            <a:endParaRPr lang="ru-RU" dirty="0">
              <a:latin typeface="Manrope" pitchFamily="2" charset="0"/>
            </a:endParaRPr>
          </a:p>
        </p:txBody>
      </p:sp>
      <p:sp>
        <p:nvSpPr>
          <p:cNvPr id="2" name="Прямоугольник 1"/>
          <p:cNvSpPr>
            <a:spLocks noChangeAspect="1"/>
          </p:cNvSpPr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51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3" y="626455"/>
            <a:ext cx="3685806" cy="13932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32209" y="6134620"/>
            <a:ext cx="289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anrope" pitchFamily="2" charset="0"/>
              </a:rPr>
              <a:t>Саратов, 2021 г.</a:t>
            </a:r>
            <a:endParaRPr lang="ru-RU" dirty="0">
              <a:latin typeface="Manrope" pitchFamily="2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2345" cy="75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4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" r="1002" b="5664"/>
          <a:stretch/>
        </p:blipFill>
        <p:spPr>
          <a:xfrm>
            <a:off x="0" y="-2"/>
            <a:ext cx="11559396" cy="68716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377066"/>
            <a:ext cx="9165609" cy="835877"/>
          </a:xfrm>
        </p:spPr>
        <p:txBody>
          <a:bodyPr/>
          <a:lstStyle/>
          <a:p>
            <a:r>
              <a:rPr lang="ru-RU" dirty="0" smtClean="0"/>
              <a:t>Актуальность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314" y="1228299"/>
            <a:ext cx="10694158" cy="544545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Частота </a:t>
            </a:r>
            <a:r>
              <a:rPr lang="ru-RU" sz="2400" dirty="0"/>
              <a:t>внутрисуставных повреждений дистального отдела костей голени (переломы латеральной и медиальной лодыжек, переднего и заднего края большеберцовой кости</a:t>
            </a:r>
            <a:r>
              <a:rPr lang="ru-RU" sz="2400" dirty="0" smtClean="0"/>
              <a:t>) </a:t>
            </a:r>
            <a:r>
              <a:rPr lang="ru-RU" sz="2400" dirty="0"/>
              <a:t>составляет от 71 до 187 случаев на 100 000 населения </a:t>
            </a:r>
            <a:r>
              <a:rPr lang="ru-RU" sz="2400" dirty="0" smtClean="0"/>
              <a:t>(</a:t>
            </a:r>
            <a:r>
              <a:rPr lang="en-US" sz="2400" dirty="0" err="1" smtClean="0"/>
              <a:t>Thur</a:t>
            </a:r>
            <a:r>
              <a:rPr lang="ru-RU" sz="2400" dirty="0" smtClean="0"/>
              <a:t> </a:t>
            </a:r>
            <a:r>
              <a:rPr lang="en-US" sz="2400" dirty="0" smtClean="0"/>
              <a:t>C.</a:t>
            </a:r>
            <a:r>
              <a:rPr lang="ru-RU" sz="2400" dirty="0" smtClean="0"/>
              <a:t>, </a:t>
            </a:r>
            <a:r>
              <a:rPr lang="en-US" sz="2400" dirty="0" smtClean="0"/>
              <a:t>2012</a:t>
            </a:r>
            <a:r>
              <a:rPr lang="ru-RU" sz="2400" dirty="0" smtClean="0"/>
              <a:t>; </a:t>
            </a:r>
            <a:r>
              <a:rPr lang="en-US" sz="2400" dirty="0" smtClean="0"/>
              <a:t>Daly</a:t>
            </a:r>
            <a:r>
              <a:rPr lang="en-US" sz="2400" dirty="0"/>
              <a:t> P.J</a:t>
            </a:r>
            <a:r>
              <a:rPr lang="en-US" sz="2400" dirty="0" smtClean="0"/>
              <a:t>.</a:t>
            </a:r>
            <a:r>
              <a:rPr lang="ru-RU" sz="2400" dirty="0" smtClean="0"/>
              <a:t>, </a:t>
            </a:r>
            <a:r>
              <a:rPr lang="en-US" sz="2400" dirty="0" smtClean="0"/>
              <a:t>2017</a:t>
            </a:r>
            <a:r>
              <a:rPr lang="ru-RU" sz="2400" dirty="0" smtClean="0"/>
              <a:t>);</a:t>
            </a:r>
            <a:endParaRPr lang="ru-RU" sz="2400" dirty="0"/>
          </a:p>
          <a:p>
            <a:r>
              <a:rPr lang="ru-RU" sz="2400" dirty="0"/>
              <a:t>9-20 % от общего числа травм опорно-двигательной </a:t>
            </a:r>
            <a:r>
              <a:rPr lang="ru-RU" sz="2400" dirty="0" smtClean="0"/>
              <a:t>системы (</a:t>
            </a:r>
            <a:r>
              <a:rPr lang="ru-RU" sz="2400" dirty="0"/>
              <a:t>О.В. </a:t>
            </a:r>
            <a:r>
              <a:rPr lang="ru-RU" sz="2400" dirty="0" smtClean="0"/>
              <a:t>Оганесян, 2003);</a:t>
            </a:r>
          </a:p>
          <a:p>
            <a:r>
              <a:rPr lang="ru-RU" sz="2400" dirty="0"/>
              <a:t>До 70% </a:t>
            </a:r>
            <a:r>
              <a:rPr lang="ru-RU" sz="2400" dirty="0" smtClean="0"/>
              <a:t>- пациенты трудоспособного </a:t>
            </a:r>
            <a:r>
              <a:rPr lang="ru-RU" sz="2400" dirty="0"/>
              <a:t>возраста от 25 до 60 </a:t>
            </a:r>
            <a:r>
              <a:rPr lang="ru-RU" sz="2400" dirty="0" smtClean="0"/>
              <a:t>лет;</a:t>
            </a:r>
          </a:p>
          <a:p>
            <a:r>
              <a:rPr lang="ru-RU" sz="2400" dirty="0" smtClean="0"/>
              <a:t>Одна </a:t>
            </a:r>
            <a:r>
              <a:rPr lang="ru-RU" sz="2400" dirty="0"/>
              <a:t>из основных причин длительной нетрудоспособности и </a:t>
            </a:r>
            <a:r>
              <a:rPr lang="ru-RU" sz="2400" dirty="0" err="1"/>
              <a:t>инвалидизации</a:t>
            </a:r>
            <a:r>
              <a:rPr lang="ru-RU" sz="2400" dirty="0"/>
              <a:t> в 8,8-46 % случаев </a:t>
            </a:r>
            <a:r>
              <a:rPr lang="ru-RU" sz="2400" dirty="0" smtClean="0"/>
              <a:t>(</a:t>
            </a:r>
            <a:r>
              <a:rPr lang="ru-RU" sz="2400" dirty="0"/>
              <a:t>Омельченко </a:t>
            </a:r>
            <a:r>
              <a:rPr lang="ru-RU" sz="2400" dirty="0" smtClean="0"/>
              <a:t>Т.Н., </a:t>
            </a:r>
            <a:r>
              <a:rPr lang="en-US" sz="2400" dirty="0" smtClean="0"/>
              <a:t>2013</a:t>
            </a:r>
            <a:r>
              <a:rPr lang="ru-RU" sz="2400" dirty="0" smtClean="0"/>
              <a:t>; </a:t>
            </a:r>
            <a:r>
              <a:rPr lang="en-US" sz="2400" dirty="0" err="1" smtClean="0"/>
              <a:t>Juto</a:t>
            </a:r>
            <a:r>
              <a:rPr lang="en-US" sz="2400" dirty="0" smtClean="0"/>
              <a:t> </a:t>
            </a:r>
            <a:r>
              <a:rPr lang="en-US" sz="2400" dirty="0"/>
              <a:t>H</a:t>
            </a:r>
            <a:r>
              <a:rPr lang="en-US" sz="2400" dirty="0" smtClean="0"/>
              <a:t>.,</a:t>
            </a:r>
            <a:r>
              <a:rPr lang="ru-RU" sz="2400" dirty="0" smtClean="0"/>
              <a:t> </a:t>
            </a:r>
            <a:r>
              <a:rPr lang="en-US" sz="2400" dirty="0" smtClean="0"/>
              <a:t>2018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Большое </a:t>
            </a:r>
            <a:r>
              <a:rPr lang="ru-RU" sz="2400" dirty="0"/>
              <a:t>количество </a:t>
            </a:r>
            <a:r>
              <a:rPr lang="ru-RU" sz="2400" dirty="0" smtClean="0"/>
              <a:t>осложнений </a:t>
            </a:r>
            <a:r>
              <a:rPr lang="ru-RU" sz="2400" dirty="0"/>
              <a:t>вопреки использованию современных методов хирургического и консервативного </a:t>
            </a:r>
            <a:r>
              <a:rPr lang="ru-RU" sz="2400" dirty="0" smtClean="0"/>
              <a:t>лечения: стойкий </a:t>
            </a:r>
            <a:r>
              <a:rPr lang="ru-RU" sz="2400" dirty="0"/>
              <a:t>болевой синдром и посттравматические отеки, неправильно сросшиеся или несросшиеся переломы лодыжек, контрактуры и деформации голеностопного сустава, посттравматический </a:t>
            </a:r>
            <a:r>
              <a:rPr lang="ru-RU" sz="2400" dirty="0" err="1"/>
              <a:t>крузартроз</a:t>
            </a:r>
            <a:r>
              <a:rPr lang="ru-RU" sz="2400" dirty="0" smtClean="0"/>
              <a:t>);</a:t>
            </a:r>
          </a:p>
          <a:p>
            <a:r>
              <a:rPr lang="ru-RU" sz="2400" dirty="0" smtClean="0"/>
              <a:t>Данные </a:t>
            </a:r>
            <a:r>
              <a:rPr lang="ru-RU" sz="2400" dirty="0"/>
              <a:t>о количественном соотношении осложнений в литературных источниках разнятся (7-68 % при консервативном лечении; 47% после выполненного </a:t>
            </a:r>
            <a:r>
              <a:rPr lang="ru-RU" sz="2400" dirty="0" smtClean="0"/>
              <a:t>остеосинтеза) </a:t>
            </a:r>
            <a:r>
              <a:rPr lang="en-US" sz="2400" dirty="0"/>
              <a:t>[</a:t>
            </a:r>
            <a:r>
              <a:rPr lang="ru-RU" sz="2400" dirty="0" err="1" smtClean="0"/>
              <a:t>Самодай</a:t>
            </a:r>
            <a:r>
              <a:rPr lang="ru-RU" sz="2400" dirty="0" smtClean="0"/>
              <a:t> </a:t>
            </a:r>
            <a:r>
              <a:rPr lang="ru-RU" sz="2400" dirty="0"/>
              <a:t>В.Г., </a:t>
            </a:r>
            <a:r>
              <a:rPr lang="ru-RU" sz="2400" dirty="0" smtClean="0"/>
              <a:t>2004; Хорошков С.Н</a:t>
            </a:r>
            <a:r>
              <a:rPr lang="ru-RU" sz="2400" dirty="0"/>
              <a:t>., </a:t>
            </a:r>
            <a:r>
              <a:rPr lang="ru-RU" sz="2400" dirty="0" smtClean="0"/>
              <a:t>2012</a:t>
            </a:r>
            <a:r>
              <a:rPr lang="en-US" sz="2400" dirty="0" smtClean="0"/>
              <a:t>]</a:t>
            </a:r>
            <a:r>
              <a:rPr lang="ru-RU" sz="2400" dirty="0" smtClean="0"/>
              <a:t>;</a:t>
            </a:r>
          </a:p>
          <a:p>
            <a:r>
              <a:rPr lang="ru-RU" sz="2400" dirty="0"/>
              <a:t>Первое место среди последствий переломов данной локализации занимает посттравматический </a:t>
            </a:r>
            <a:r>
              <a:rPr lang="ru-RU" sz="2400" dirty="0" err="1"/>
              <a:t>крузартроз</a:t>
            </a:r>
            <a:r>
              <a:rPr lang="ru-RU" sz="2400" dirty="0"/>
              <a:t> (до 60 %). </a:t>
            </a: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2345" cy="75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0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9995" y="377066"/>
            <a:ext cx="9165609" cy="835877"/>
          </a:xfrm>
        </p:spPr>
        <p:txBody>
          <a:bodyPr/>
          <a:lstStyle/>
          <a:p>
            <a:r>
              <a:rPr lang="ru-RU" b="1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499" y="1228299"/>
            <a:ext cx="10713493" cy="14876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Провести </a:t>
            </a:r>
            <a:r>
              <a:rPr lang="ru-RU" sz="2400" dirty="0"/>
              <a:t>анализ имеющегося отечественного и зарубежного опыта лечения пациентов с последствиями внутрисуставных повреждений дистального отдела костей голени,</a:t>
            </a:r>
            <a:r>
              <a:rPr lang="ru-RU" sz="2400" b="1" dirty="0"/>
              <a:t> </a:t>
            </a:r>
            <a:r>
              <a:rPr lang="ru-RU" sz="2400" dirty="0"/>
              <a:t>проследить современные тенденции в решении рассматриваемой проблемы.</a:t>
            </a:r>
            <a:r>
              <a:rPr lang="ru-RU" sz="2400" b="1" dirty="0"/>
              <a:t> </a:t>
            </a:r>
            <a:endParaRPr lang="ru-RU" sz="2400" dirty="0"/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69995" y="3365496"/>
            <a:ext cx="9165609" cy="835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Материалы и </a:t>
            </a:r>
            <a:r>
              <a:rPr lang="ru-RU" b="1" dirty="0" smtClean="0"/>
              <a:t>методы: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22111" y="4674309"/>
            <a:ext cx="10713493" cy="1248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 smtClean="0"/>
              <a:t>Проанализированы</a:t>
            </a:r>
            <a:r>
              <a:rPr lang="ru-RU" sz="2400" b="1" dirty="0" smtClean="0"/>
              <a:t> </a:t>
            </a:r>
            <a:r>
              <a:rPr lang="ru-RU" sz="2400" dirty="0" smtClean="0"/>
              <a:t>литературные источники по медицинским электронным базам данных (</a:t>
            </a:r>
            <a:r>
              <a:rPr lang="ru-RU" sz="2400" dirty="0" err="1" smtClean="0"/>
              <a:t>eLIBRARY</a:t>
            </a:r>
            <a:r>
              <a:rPr lang="ru-RU" sz="2400" dirty="0" smtClean="0"/>
              <a:t>, </a:t>
            </a:r>
            <a:r>
              <a:rPr lang="ru-RU" sz="2400" dirty="0" err="1" smtClean="0"/>
              <a:t>PubMed</a:t>
            </a:r>
            <a:r>
              <a:rPr lang="ru-RU" sz="2400" dirty="0" smtClean="0"/>
              <a:t> и др.) за период с 2000 по 2020 год. </a:t>
            </a:r>
            <a:endParaRPr lang="ru-RU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2345" cy="75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9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0" y="377066"/>
            <a:ext cx="9165609" cy="835877"/>
          </a:xfrm>
        </p:spPr>
        <p:txBody>
          <a:bodyPr/>
          <a:lstStyle/>
          <a:p>
            <a:r>
              <a:rPr lang="ru-RU" b="1" dirty="0" smtClean="0"/>
              <a:t>Результаты: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314" y="1228299"/>
            <a:ext cx="10694158" cy="54454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Выбор </a:t>
            </a:r>
            <a:r>
              <a:rPr lang="ru-RU" sz="2400" dirty="0"/>
              <a:t>способа оперативного лечения зависит от давности травмы, состояния мягких тканей и костных структур, наличия деформации в области сустава и степени выраженности </a:t>
            </a:r>
            <a:r>
              <a:rPr lang="ru-RU" sz="2400" dirty="0" err="1"/>
              <a:t>крузартроза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Хирургическая </a:t>
            </a:r>
            <a:r>
              <a:rPr lang="ru-RU" sz="2400" dirty="0"/>
              <a:t>реабилитация пациентов с последствиями внутрисуставных переломов дистального отдела костей голени направлена на купирование болевого синдрома, восстановление опороспособности конечности и, при наличии такой возможности, сохранение функции голеностопного сустава. </a:t>
            </a:r>
            <a:endParaRPr lang="ru-RU" sz="2400" dirty="0" smtClean="0"/>
          </a:p>
          <a:p>
            <a:r>
              <a:rPr lang="ru-RU" sz="2400" dirty="0" smtClean="0"/>
              <a:t>Все </a:t>
            </a:r>
            <a:r>
              <a:rPr lang="ru-RU" sz="2400" dirty="0"/>
              <a:t>виды хирургических вмешательств, используемых при лечении рассматриваемой нозологии, можно разделить </a:t>
            </a:r>
            <a:r>
              <a:rPr lang="ru-RU" sz="2400" dirty="0" smtClean="0"/>
              <a:t>на </a:t>
            </a:r>
            <a:r>
              <a:rPr lang="ru-RU" sz="2400" dirty="0" err="1" smtClean="0"/>
              <a:t>суставосохраняющие</a:t>
            </a:r>
            <a:r>
              <a:rPr lang="ru-RU" sz="2400" dirty="0" smtClean="0"/>
              <a:t> (корригирующие остеотомии дистальных отделов малоберцовой и большеберцовых костей с последующим остеосинтезом, </a:t>
            </a:r>
            <a:r>
              <a:rPr lang="ru-RU" sz="2400" dirty="0" err="1" smtClean="0"/>
              <a:t>артроскопические</a:t>
            </a:r>
            <a:r>
              <a:rPr lang="ru-RU" sz="2400" dirty="0" smtClean="0"/>
              <a:t> вмешательства) и реконструктивные (артродез и тотальное эндопротезирование голеностопного сустава) </a:t>
            </a:r>
            <a:endParaRPr lang="ru-RU" sz="2400" dirty="0"/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2345" cy="75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1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44033" cy="8358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суставосохраняющие</a:t>
            </a:r>
            <a:r>
              <a:rPr lang="ru-RU" b="1" dirty="0"/>
              <a:t> </a:t>
            </a:r>
            <a:r>
              <a:rPr lang="ru-RU" b="1" dirty="0" smtClean="0"/>
              <a:t>операции: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i="1" dirty="0" smtClean="0"/>
              <a:t>корригирующая </a:t>
            </a:r>
            <a:r>
              <a:rPr lang="ru-RU" i="1" dirty="0"/>
              <a:t>остеотомия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76" y="1446663"/>
            <a:ext cx="11000096" cy="5227092"/>
          </a:xfrm>
        </p:spPr>
        <p:txBody>
          <a:bodyPr>
            <a:normAutofit/>
          </a:bodyPr>
          <a:lstStyle/>
          <a:p>
            <a:r>
              <a:rPr lang="ru-RU" sz="2400" u="sng" dirty="0" smtClean="0"/>
              <a:t>Показания</a:t>
            </a:r>
            <a:r>
              <a:rPr lang="ru-RU" sz="2400" dirty="0" smtClean="0"/>
              <a:t>: </a:t>
            </a:r>
            <a:r>
              <a:rPr lang="ru-RU" sz="2400" dirty="0"/>
              <a:t>неправильно сросшиеся переломы, а также ложные суставы дистального отдела большеберцовой или малоберцовой костей с </a:t>
            </a:r>
            <a:r>
              <a:rPr lang="ru-RU" sz="2400" dirty="0" smtClean="0"/>
              <a:t>нарушением </a:t>
            </a:r>
            <a:r>
              <a:rPr lang="ru-RU" sz="2400" dirty="0"/>
              <a:t>конгруэнтности в голеностопном </a:t>
            </a:r>
            <a:r>
              <a:rPr lang="ru-RU" sz="2400" dirty="0" smtClean="0"/>
              <a:t>суставе и механической оси конечности.</a:t>
            </a:r>
          </a:p>
          <a:p>
            <a:r>
              <a:rPr lang="ru-RU" sz="2400" u="sng" dirty="0" smtClean="0"/>
              <a:t>Цель операции:</a:t>
            </a:r>
            <a:r>
              <a:rPr lang="ru-RU" sz="2400" dirty="0" smtClean="0"/>
              <a:t> </a:t>
            </a:r>
            <a:r>
              <a:rPr lang="ru-RU" sz="2400" dirty="0"/>
              <a:t>восстановить биомеханическую ось конечности, анатомические взаимоотношения в голеностопном суставе, обеспечить разгрузку </a:t>
            </a:r>
            <a:r>
              <a:rPr lang="ru-RU" sz="2400" dirty="0" smtClean="0"/>
              <a:t>поврежденного </a:t>
            </a:r>
            <a:r>
              <a:rPr lang="ru-RU" sz="2400" dirty="0"/>
              <a:t>суставного хряща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В литературе обсуждаются варианты остеотомий (клиновидные, косые, </a:t>
            </a:r>
            <a:r>
              <a:rPr lang="ru-RU" sz="2400" dirty="0" err="1"/>
              <a:t>угловидные</a:t>
            </a:r>
            <a:r>
              <a:rPr lang="ru-RU" sz="2400" dirty="0"/>
              <a:t>, по линии перелома и др.), а также способы фиксации отломков и различные варианты выполнения костной пластики для восполнения дефектов. Применение корригирующих остеотомий, по данным литературы, является эффективным в 75-92,5 % случаев </a:t>
            </a:r>
            <a:r>
              <a:rPr lang="ru-RU" sz="2400" dirty="0" smtClean="0"/>
              <a:t>(Стоянов </a:t>
            </a:r>
            <a:r>
              <a:rPr lang="ru-RU" sz="2400" dirty="0"/>
              <a:t>А.В</a:t>
            </a:r>
            <a:r>
              <a:rPr lang="ru-RU" sz="2400" dirty="0" smtClean="0"/>
              <a:t>., 2005; </a:t>
            </a:r>
            <a:r>
              <a:rPr lang="en-US" sz="2400" dirty="0" err="1" smtClean="0"/>
              <a:t>Rammelt</a:t>
            </a:r>
            <a:r>
              <a:rPr lang="en-US" sz="2400" dirty="0" smtClean="0"/>
              <a:t> </a:t>
            </a:r>
            <a:r>
              <a:rPr lang="en-US" sz="2400" dirty="0"/>
              <a:t>S</a:t>
            </a:r>
            <a:r>
              <a:rPr lang="en-US" sz="2400" dirty="0" smtClean="0"/>
              <a:t>.,</a:t>
            </a:r>
            <a:r>
              <a:rPr lang="ru-RU" sz="2400" dirty="0" smtClean="0"/>
              <a:t> </a:t>
            </a:r>
            <a:r>
              <a:rPr lang="en-US" sz="2400" dirty="0" smtClean="0"/>
              <a:t>2013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2345" cy="75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3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44033" cy="8358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суставосохраняющие</a:t>
            </a:r>
            <a:r>
              <a:rPr lang="ru-RU" b="1" dirty="0"/>
              <a:t> </a:t>
            </a:r>
            <a:r>
              <a:rPr lang="ru-RU" b="1" dirty="0" smtClean="0"/>
              <a:t>операции: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i="1" dirty="0" err="1" smtClean="0"/>
              <a:t>артроскопия</a:t>
            </a:r>
            <a:r>
              <a:rPr lang="ru-RU" i="1" dirty="0" smtClean="0"/>
              <a:t> </a:t>
            </a:r>
            <a:r>
              <a:rPr lang="ru-RU" i="1" dirty="0"/>
              <a:t>голеностопного сустава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19" y="1446663"/>
            <a:ext cx="10959153" cy="5063319"/>
          </a:xfrm>
        </p:spPr>
        <p:txBody>
          <a:bodyPr>
            <a:normAutofit fontScale="85000" lnSpcReduction="10000"/>
          </a:bodyPr>
          <a:lstStyle/>
          <a:p>
            <a:r>
              <a:rPr lang="ru-RU" sz="2400" u="sng" dirty="0" smtClean="0"/>
              <a:t>Показания</a:t>
            </a:r>
            <a:r>
              <a:rPr lang="ru-RU" sz="2400" dirty="0" smtClean="0"/>
              <a:t>: посттравматический </a:t>
            </a:r>
            <a:r>
              <a:rPr lang="ru-RU" sz="2400" dirty="0" err="1" smtClean="0"/>
              <a:t>крузартоз</a:t>
            </a:r>
            <a:r>
              <a:rPr lang="ru-RU" sz="2400" dirty="0" smtClean="0"/>
              <a:t> </a:t>
            </a:r>
            <a:r>
              <a:rPr lang="en-US" sz="2400" dirty="0" smtClean="0"/>
              <a:t>I</a:t>
            </a:r>
            <a:r>
              <a:rPr lang="ru-RU" sz="2400" dirty="0" smtClean="0"/>
              <a:t>-</a:t>
            </a:r>
            <a:r>
              <a:rPr lang="en-US" sz="2400" dirty="0" smtClean="0"/>
              <a:t>II</a:t>
            </a:r>
            <a:r>
              <a:rPr lang="ru-RU" sz="2400" dirty="0" smtClean="0"/>
              <a:t> ст., застарелые </a:t>
            </a:r>
            <a:r>
              <a:rPr lang="ru-RU" sz="2400" dirty="0"/>
              <a:t>повреждений голеностопного </a:t>
            </a:r>
            <a:r>
              <a:rPr lang="ru-RU" sz="2400" dirty="0" smtClean="0"/>
              <a:t>сустава с дефектом </a:t>
            </a:r>
            <a:r>
              <a:rPr lang="ru-RU" sz="2400" dirty="0"/>
              <a:t>суставного </a:t>
            </a:r>
            <a:r>
              <a:rPr lang="ru-RU" sz="2400" dirty="0" smtClean="0"/>
              <a:t>хряща.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u="sng" dirty="0" smtClean="0"/>
              <a:t>Цель операции:</a:t>
            </a:r>
            <a:r>
              <a:rPr lang="ru-RU" sz="2400" dirty="0" smtClean="0"/>
              <a:t> малоинвазивным способом </a:t>
            </a:r>
            <a:r>
              <a:rPr lang="ru-RU" sz="2400" dirty="0"/>
              <a:t>устранить причины хронического болевого синдрома, ликвидировать спаечный процесс и </a:t>
            </a:r>
            <a:r>
              <a:rPr lang="ru-RU" sz="2400" dirty="0" err="1"/>
              <a:t>импиджмент</a:t>
            </a:r>
            <a:r>
              <a:rPr lang="ru-RU" sz="2400" dirty="0"/>
              <a:t>-синдром, провести удаление костно-хрящевых экзостозов, остеофитов, </a:t>
            </a:r>
            <a:r>
              <a:rPr lang="ru-RU" sz="2400" dirty="0" err="1"/>
              <a:t>хондомных</a:t>
            </a:r>
            <a:r>
              <a:rPr lang="ru-RU" sz="2400" dirty="0"/>
              <a:t> тел, </a:t>
            </a:r>
            <a:r>
              <a:rPr lang="ru-RU" sz="2400" dirty="0" err="1"/>
              <a:t>альтерированного</a:t>
            </a:r>
            <a:r>
              <a:rPr lang="ru-RU" sz="2400" dirty="0"/>
              <a:t> хряща, с помощью </a:t>
            </a:r>
            <a:r>
              <a:rPr lang="ru-RU" sz="2400" dirty="0" err="1"/>
              <a:t>шейвера</a:t>
            </a:r>
            <a:r>
              <a:rPr lang="ru-RU" sz="2400" dirty="0"/>
              <a:t> убрать имеющиеся неровности, шероховатости, сгладить суставные поверхности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При </a:t>
            </a:r>
            <a:r>
              <a:rPr lang="ru-RU" sz="2400" dirty="0"/>
              <a:t>лечении глубоких дефектов хряща выполняется </a:t>
            </a:r>
            <a:r>
              <a:rPr lang="ru-RU" sz="2400" dirty="0" err="1"/>
              <a:t>туннелизация</a:t>
            </a:r>
            <a:r>
              <a:rPr lang="ru-RU" sz="2400" dirty="0"/>
              <a:t> </a:t>
            </a:r>
            <a:r>
              <a:rPr lang="ru-RU" sz="2400" dirty="0" err="1"/>
              <a:t>субхондральной</a:t>
            </a:r>
            <a:r>
              <a:rPr lang="ru-RU" sz="2400" dirty="0"/>
              <a:t> кости, а также замещение дефектов при помощи специально созданных клеточных </a:t>
            </a:r>
            <a:r>
              <a:rPr lang="ru-RU" sz="2400" dirty="0" err="1"/>
              <a:t>имплантов</a:t>
            </a:r>
            <a:r>
              <a:rPr lang="ru-RU" sz="2400" dirty="0"/>
              <a:t> и коллагеновых матриц, индуцированных </a:t>
            </a:r>
            <a:r>
              <a:rPr lang="ru-RU" sz="2400" dirty="0" err="1"/>
              <a:t>аутологичными</a:t>
            </a:r>
            <a:r>
              <a:rPr lang="ru-RU" sz="2400" dirty="0"/>
              <a:t> </a:t>
            </a:r>
            <a:r>
              <a:rPr lang="ru-RU" sz="2400" dirty="0" err="1"/>
              <a:t>хондроцитами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r>
              <a:rPr lang="ru-RU" sz="2400" dirty="0" smtClean="0"/>
              <a:t>При </a:t>
            </a:r>
            <a:r>
              <a:rPr lang="ru-RU" sz="2400" dirty="0"/>
              <a:t>наличии дефекта суставного хряща размерами менее 15 мм достаточно произвести </a:t>
            </a:r>
            <a:r>
              <a:rPr lang="ru-RU" sz="2400" dirty="0" err="1"/>
              <a:t>дебридмент</a:t>
            </a:r>
            <a:r>
              <a:rPr lang="ru-RU" sz="2400" dirty="0"/>
              <a:t> и </a:t>
            </a:r>
            <a:r>
              <a:rPr lang="ru-RU" sz="2400" dirty="0" err="1"/>
              <a:t>туннелизацию</a:t>
            </a:r>
            <a:r>
              <a:rPr lang="ru-RU" sz="2400" dirty="0"/>
              <a:t> подлежащей </a:t>
            </a:r>
            <a:r>
              <a:rPr lang="ru-RU" sz="2400" dirty="0" err="1"/>
              <a:t>субхондральной</a:t>
            </a:r>
            <a:r>
              <a:rPr lang="ru-RU" sz="2400" dirty="0"/>
              <a:t> </a:t>
            </a:r>
            <a:r>
              <a:rPr lang="ru-RU" sz="2400" dirty="0" smtClean="0"/>
              <a:t>кости, а при </a:t>
            </a:r>
            <a:r>
              <a:rPr lang="ru-RU" sz="2400" dirty="0"/>
              <a:t>превышении этого значения дополнительно рекомендуется выполнять укрытие хрящевого дефекта </a:t>
            </a:r>
            <a:r>
              <a:rPr lang="ru-RU" sz="2400" dirty="0" err="1"/>
              <a:t>костнохрящевым</a:t>
            </a:r>
            <a:r>
              <a:rPr lang="ru-RU" sz="2400" dirty="0"/>
              <a:t> трансплантатом или матрицей, индуцированной </a:t>
            </a:r>
            <a:r>
              <a:rPr lang="ru-RU" sz="2400" dirty="0" err="1"/>
              <a:t>аутологичными</a:t>
            </a:r>
            <a:r>
              <a:rPr lang="ru-RU" sz="2400" dirty="0"/>
              <a:t> </a:t>
            </a:r>
            <a:r>
              <a:rPr lang="ru-RU" sz="2400" dirty="0" err="1" smtClean="0"/>
              <a:t>хондроцитами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Исследователи сообщают </a:t>
            </a:r>
            <a:r>
              <a:rPr lang="ru-RU" sz="2400" dirty="0"/>
              <a:t>о высоком проценте (от 74% до 96</a:t>
            </a:r>
            <a:r>
              <a:rPr lang="ru-RU" sz="2400" dirty="0" smtClean="0"/>
              <a:t>%) хороших </a:t>
            </a:r>
            <a:r>
              <a:rPr lang="ru-RU" sz="2400" dirty="0"/>
              <a:t>результатов </a:t>
            </a:r>
            <a:r>
              <a:rPr lang="ru-RU" sz="2400" dirty="0" smtClean="0"/>
              <a:t>при </a:t>
            </a:r>
            <a:r>
              <a:rPr lang="ru-RU" sz="2400" dirty="0" err="1"/>
              <a:t>артроскопическом</a:t>
            </a:r>
            <a:r>
              <a:rPr lang="ru-RU" sz="2400" dirty="0"/>
              <a:t> лечении деформирующего артроза </a:t>
            </a:r>
            <a:r>
              <a:rPr lang="ru-RU" sz="2400" dirty="0" smtClean="0"/>
              <a:t>голеностопного сустава </a:t>
            </a:r>
            <a:r>
              <a:rPr lang="ru-RU" sz="2400" dirty="0"/>
              <a:t>1-2 ст. </a:t>
            </a:r>
            <a:r>
              <a:rPr lang="ru-RU" sz="2400" dirty="0" smtClean="0"/>
              <a:t>(</a:t>
            </a:r>
            <a:r>
              <a:rPr lang="ru-RU" sz="2400" dirty="0"/>
              <a:t>Городниченко А.И</a:t>
            </a:r>
            <a:r>
              <a:rPr lang="ru-RU" sz="2400" dirty="0" smtClean="0"/>
              <a:t>., 2015; Омельченко </a:t>
            </a:r>
            <a:r>
              <a:rPr lang="ru-RU" sz="2400" dirty="0"/>
              <a:t>Т.Н</a:t>
            </a:r>
            <a:r>
              <a:rPr lang="ru-RU" sz="2400" dirty="0" smtClean="0"/>
              <a:t>., 2015).</a:t>
            </a: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2345" cy="75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0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44033" cy="8358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реконструктивные </a:t>
            </a:r>
            <a:r>
              <a:rPr lang="ru-RU" b="1" dirty="0" smtClean="0"/>
              <a:t>операции: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i="1" dirty="0" smtClean="0"/>
              <a:t>артродез </a:t>
            </a:r>
            <a:r>
              <a:rPr lang="ru-RU" i="1" dirty="0"/>
              <a:t>голеностопного сустава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19" y="1446663"/>
            <a:ext cx="10959153" cy="5063319"/>
          </a:xfrm>
        </p:spPr>
        <p:txBody>
          <a:bodyPr>
            <a:normAutofit fontScale="70000" lnSpcReduction="20000"/>
          </a:bodyPr>
          <a:lstStyle/>
          <a:p>
            <a:r>
              <a:rPr lang="ru-RU" sz="2400" u="sng" dirty="0" smtClean="0"/>
              <a:t>Показания</a:t>
            </a:r>
            <a:r>
              <a:rPr lang="ru-RU" sz="2400" dirty="0" smtClean="0"/>
              <a:t>: посттравматический </a:t>
            </a:r>
            <a:r>
              <a:rPr lang="ru-RU" sz="2400" dirty="0" err="1" smtClean="0"/>
              <a:t>крузартоз</a:t>
            </a:r>
            <a:r>
              <a:rPr lang="ru-RU" sz="2400" dirty="0" smtClean="0"/>
              <a:t> </a:t>
            </a:r>
            <a:r>
              <a:rPr lang="en-US" sz="2400" dirty="0"/>
              <a:t>III</a:t>
            </a:r>
            <a:r>
              <a:rPr lang="ru-RU" sz="2400" dirty="0"/>
              <a:t>-</a:t>
            </a:r>
            <a:r>
              <a:rPr lang="en-US" sz="2400" dirty="0"/>
              <a:t>IV</a:t>
            </a:r>
            <a:r>
              <a:rPr lang="ru-RU" sz="2400" dirty="0"/>
              <a:t> </a:t>
            </a:r>
            <a:r>
              <a:rPr lang="ru-RU" sz="2400" dirty="0" smtClean="0"/>
              <a:t>ст., выраженная </a:t>
            </a:r>
            <a:r>
              <a:rPr lang="ru-RU" sz="2400" dirty="0"/>
              <a:t>комбинированная контрактура в голеностопном суставе, неправильно сросшиеся переломы и псевдоартрозы, возникшие в результате внутрисуставных повреждений, стойкое нарушение опороспособности стопы вследствие не устраненного повреждения связочного </a:t>
            </a:r>
            <a:r>
              <a:rPr lang="ru-RU" sz="2400" dirty="0" smtClean="0"/>
              <a:t>аппарата, </a:t>
            </a:r>
            <a:r>
              <a:rPr lang="ru-RU" sz="2400" dirty="0"/>
              <a:t>а </a:t>
            </a:r>
            <a:r>
              <a:rPr lang="ru-RU" sz="2400" dirty="0" smtClean="0"/>
              <a:t>также </a:t>
            </a:r>
            <a:r>
              <a:rPr lang="ru-RU" sz="2400" dirty="0"/>
              <a:t>при неудачах тотальной артропластики .</a:t>
            </a:r>
            <a:endParaRPr lang="ru-RU" sz="2400" dirty="0" smtClean="0"/>
          </a:p>
          <a:p>
            <a:r>
              <a:rPr lang="ru-RU" sz="2400" u="sng" dirty="0" smtClean="0"/>
              <a:t>Цель операции:</a:t>
            </a:r>
            <a:r>
              <a:rPr lang="ru-RU" sz="2400" dirty="0" smtClean="0"/>
              <a:t> замыкание голеностопного сустава путем создания костного анкилоза в функционально выгодном положении, что обеспечивает стопе опороспособность и избавляет от хронического болевого синдрома, значительно улучшая качество жизни пациентов.</a:t>
            </a:r>
          </a:p>
          <a:p>
            <a:r>
              <a:rPr lang="ru-RU" sz="2400" dirty="0" smtClean="0"/>
              <a:t>Артродезы </a:t>
            </a:r>
            <a:r>
              <a:rPr lang="ru-RU" sz="2400" dirty="0"/>
              <a:t>подразделяются на компрессионные и некомпрессионные. </a:t>
            </a:r>
            <a:endParaRPr lang="ru-RU" sz="2400" dirty="0" smtClean="0"/>
          </a:p>
          <a:p>
            <a:r>
              <a:rPr lang="ru-RU" sz="2400" dirty="0" smtClean="0"/>
              <a:t>При </a:t>
            </a:r>
            <a:r>
              <a:rPr lang="ru-RU" sz="2400" dirty="0"/>
              <a:t>компрессионном артродезе костного анкилоза достигают посредством использования чрескостной фиксации в аппаратах (</a:t>
            </a:r>
            <a:r>
              <a:rPr lang="ru-RU" sz="2400" dirty="0" err="1"/>
              <a:t>Илизарова</a:t>
            </a:r>
            <a:r>
              <a:rPr lang="ru-RU" sz="2400" dirty="0"/>
              <a:t>, Волкова-Оганесяна, Гришина), поддерживая необходимую величину </a:t>
            </a:r>
            <a:r>
              <a:rPr lang="ru-RU" sz="2400" dirty="0" smtClean="0"/>
              <a:t>компрессии.</a:t>
            </a:r>
          </a:p>
          <a:p>
            <a:r>
              <a:rPr lang="ru-RU" sz="2400" dirty="0" smtClean="0"/>
              <a:t>При </a:t>
            </a:r>
            <a:r>
              <a:rPr lang="ru-RU" sz="2400" dirty="0" err="1" smtClean="0"/>
              <a:t>некомпрессионном</a:t>
            </a:r>
            <a:r>
              <a:rPr lang="ru-RU" sz="2400" dirty="0" smtClean="0"/>
              <a:t> артродезе </a:t>
            </a:r>
            <a:r>
              <a:rPr lang="ru-RU" sz="2400" dirty="0"/>
              <a:t>после обработки суставных поверхностей и установки костей в нужном положении производится фиксация погружными </a:t>
            </a:r>
            <a:r>
              <a:rPr lang="ru-RU" sz="2400" dirty="0" err="1"/>
              <a:t>металлофиксаторами</a:t>
            </a:r>
            <a:r>
              <a:rPr lang="ru-RU" sz="2400" dirty="0"/>
              <a:t>: накостной пластиной, интрамедуллярным стержнем, винтами, авторскими </a:t>
            </a:r>
            <a:r>
              <a:rPr lang="ru-RU" sz="2400" dirty="0" smtClean="0"/>
              <a:t>конструкциями.</a:t>
            </a:r>
          </a:p>
          <a:p>
            <a:r>
              <a:rPr lang="ru-RU" sz="2400" dirty="0"/>
              <a:t>Эффективность: от 62% до 97% </a:t>
            </a:r>
            <a:r>
              <a:rPr lang="ru-RU" sz="2400" dirty="0" smtClean="0"/>
              <a:t>(Павлов </a:t>
            </a:r>
            <a:r>
              <a:rPr lang="ru-RU" sz="2400" dirty="0"/>
              <a:t>Д.В</a:t>
            </a:r>
            <a:r>
              <a:rPr lang="ru-RU" sz="2400" dirty="0" smtClean="0"/>
              <a:t>., 2015</a:t>
            </a:r>
            <a:r>
              <a:rPr lang="ru-RU" sz="2400" dirty="0"/>
              <a:t>; </a:t>
            </a:r>
            <a:r>
              <a:rPr lang="ru-RU" sz="2400" dirty="0" smtClean="0"/>
              <a:t>Михайлов </a:t>
            </a:r>
            <a:r>
              <a:rPr lang="ru-RU" sz="2400" dirty="0"/>
              <a:t>К.С</a:t>
            </a:r>
            <a:r>
              <a:rPr lang="ru-RU" sz="2400" dirty="0" smtClean="0"/>
              <a:t>., 2016).</a:t>
            </a:r>
          </a:p>
          <a:p>
            <a:r>
              <a:rPr lang="ru-RU" sz="2400" dirty="0" smtClean="0"/>
              <a:t>С </a:t>
            </a:r>
            <a:r>
              <a:rPr lang="ru-RU" sz="2400" dirty="0"/>
              <a:t>развитием </a:t>
            </a:r>
            <a:r>
              <a:rPr lang="ru-RU" sz="2400" dirty="0" err="1"/>
              <a:t>артроскопической</a:t>
            </a:r>
            <a:r>
              <a:rPr lang="ru-RU" sz="2400" dirty="0"/>
              <a:t> техники появляются сообщения о возможности ее </a:t>
            </a:r>
            <a:r>
              <a:rPr lang="ru-RU" sz="2400" dirty="0" smtClean="0"/>
              <a:t>применения </a:t>
            </a:r>
            <a:r>
              <a:rPr lang="ru-RU" sz="2400" dirty="0"/>
              <a:t>и при посттравматических </a:t>
            </a:r>
            <a:r>
              <a:rPr lang="ru-RU" sz="2400" dirty="0" err="1"/>
              <a:t>крузартрозах</a:t>
            </a:r>
            <a:r>
              <a:rPr lang="ru-RU" sz="2400" dirty="0"/>
              <a:t> </a:t>
            </a:r>
            <a:r>
              <a:rPr lang="en-US" sz="2400" dirty="0"/>
              <a:t>III</a:t>
            </a:r>
            <a:r>
              <a:rPr lang="ru-RU" sz="2400" dirty="0"/>
              <a:t>-</a:t>
            </a:r>
            <a:r>
              <a:rPr lang="en-US" sz="2400" dirty="0"/>
              <a:t>IV</a:t>
            </a:r>
            <a:r>
              <a:rPr lang="ru-RU" sz="2400" dirty="0"/>
              <a:t> стадий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Однако </a:t>
            </a:r>
            <a:r>
              <a:rPr lang="ru-RU" sz="2400" dirty="0" smtClean="0"/>
              <a:t>в </a:t>
            </a:r>
            <a:r>
              <a:rPr lang="ru-RU" sz="2400" dirty="0"/>
              <a:t>мире имеется тенденция к постепенному снижению числа выполняемых артродезов, что связано с </a:t>
            </a:r>
            <a:r>
              <a:rPr lang="ru-RU" sz="2400" dirty="0" smtClean="0"/>
              <a:t>большим </a:t>
            </a:r>
            <a:r>
              <a:rPr lang="ru-RU" sz="2400" dirty="0"/>
              <a:t>количеством послеоперационных осложнений, возникающих, по некоторым данным, в 60 % случаев. Кроме того, известно, что артродез оказывает негативное воздействие на </a:t>
            </a:r>
            <a:r>
              <a:rPr lang="ru-RU" sz="2400" dirty="0" err="1"/>
              <a:t>биомеханнику</a:t>
            </a:r>
            <a:r>
              <a:rPr lang="ru-RU" sz="2400" dirty="0"/>
              <a:t> стопы, приводит к формированию </a:t>
            </a:r>
            <a:r>
              <a:rPr lang="ru-RU" sz="2400" dirty="0" err="1"/>
              <a:t>остеоартроза</a:t>
            </a:r>
            <a:r>
              <a:rPr lang="ru-RU" sz="2400" dirty="0"/>
              <a:t> других ее суставов и появлению болевого синдрома </a:t>
            </a:r>
            <a:endParaRPr lang="ru-RU" sz="2400" dirty="0" smtClean="0"/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2345" cy="75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9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1" y="686698"/>
            <a:ext cx="11432395" cy="8358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реконструктивные </a:t>
            </a:r>
            <a:r>
              <a:rPr lang="ru-RU" b="1" dirty="0" smtClean="0"/>
              <a:t>операции: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i="1" dirty="0" smtClean="0"/>
              <a:t>тотальная артропластика </a:t>
            </a:r>
            <a:r>
              <a:rPr lang="ru-RU" i="1" dirty="0"/>
              <a:t>голеностопного </a:t>
            </a:r>
            <a:r>
              <a:rPr lang="ru-RU" i="1" dirty="0" smtClean="0"/>
              <a:t>сустава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5" y="2029158"/>
            <a:ext cx="11231851" cy="4681182"/>
          </a:xfrm>
        </p:spPr>
        <p:txBody>
          <a:bodyPr>
            <a:normAutofit fontScale="70000" lnSpcReduction="20000"/>
          </a:bodyPr>
          <a:lstStyle/>
          <a:p>
            <a:r>
              <a:rPr lang="ru-RU" sz="2400" u="sng" dirty="0" smtClean="0"/>
              <a:t>Показания</a:t>
            </a:r>
            <a:r>
              <a:rPr lang="ru-RU" sz="2400" dirty="0" smtClean="0"/>
              <a:t>: посттравматический </a:t>
            </a:r>
            <a:r>
              <a:rPr lang="ru-RU" sz="2400" dirty="0" err="1" smtClean="0"/>
              <a:t>крузартоз</a:t>
            </a:r>
            <a:r>
              <a:rPr lang="ru-RU" sz="2400" dirty="0" smtClean="0"/>
              <a:t> </a:t>
            </a:r>
            <a:r>
              <a:rPr lang="en-US" sz="2400" dirty="0"/>
              <a:t>III</a:t>
            </a:r>
            <a:r>
              <a:rPr lang="ru-RU" sz="2400" dirty="0"/>
              <a:t>-</a:t>
            </a:r>
            <a:r>
              <a:rPr lang="en-US" sz="2400" dirty="0"/>
              <a:t>IV</a:t>
            </a:r>
            <a:r>
              <a:rPr lang="ru-RU" sz="2400" dirty="0"/>
              <a:t> </a:t>
            </a:r>
            <a:r>
              <a:rPr lang="ru-RU" sz="2400" dirty="0" smtClean="0"/>
              <a:t>ст</a:t>
            </a:r>
            <a:r>
              <a:rPr lang="ru-RU" sz="2400" dirty="0"/>
              <a:t>. </a:t>
            </a:r>
            <a:r>
              <a:rPr lang="ru-RU" sz="2400" dirty="0" smtClean="0"/>
              <a:t>Строго учитывают </a:t>
            </a:r>
            <a:r>
              <a:rPr lang="ru-RU" sz="2400" dirty="0"/>
              <a:t>возраст и индекс массы тела пациента, выраженность болевого синдрома, необходимость присутствия не менее 70 % объема движений в суставе и отсутствие деформации заднего отдела стопы. Этим критериям соответствует не более 20 % </a:t>
            </a:r>
            <a:r>
              <a:rPr lang="ru-RU" sz="2400" dirty="0" smtClean="0"/>
              <a:t>пациентов.</a:t>
            </a:r>
          </a:p>
          <a:p>
            <a:r>
              <a:rPr lang="ru-RU" sz="2400" u="sng" dirty="0" smtClean="0"/>
              <a:t>Цель операции:</a:t>
            </a:r>
            <a:r>
              <a:rPr lang="ru-RU" sz="2400" dirty="0" smtClean="0"/>
              <a:t> замещение суставных поверхностей </a:t>
            </a:r>
            <a:r>
              <a:rPr lang="ru-RU" sz="2400" dirty="0"/>
              <a:t>голеностопного сустава </a:t>
            </a:r>
            <a:r>
              <a:rPr lang="ru-RU" sz="2400" dirty="0" smtClean="0"/>
              <a:t>на искусственные, </a:t>
            </a:r>
            <a:r>
              <a:rPr lang="ru-RU" sz="2400" dirty="0"/>
              <a:t>восстановление нормальной биомеханики сегмента и сохранение хоть и ограниченного объема движений (порядка 25°) в голеностопном </a:t>
            </a:r>
            <a:r>
              <a:rPr lang="ru-RU" sz="2400" dirty="0" smtClean="0"/>
              <a:t>суставе, избавление </a:t>
            </a:r>
            <a:r>
              <a:rPr lang="ru-RU" sz="2400" dirty="0"/>
              <a:t>от хронического болевого </a:t>
            </a:r>
            <a:r>
              <a:rPr lang="ru-RU" sz="2400" dirty="0" smtClean="0"/>
              <a:t>синдрома.</a:t>
            </a:r>
          </a:p>
          <a:p>
            <a:r>
              <a:rPr lang="ru-RU" sz="2400" dirty="0"/>
              <a:t>В настоящее время в мире предпочтение отдается несвязанным моделям эндопротезов, применение которых позволяет добиться уменьшения и более равномерного распределения нагрузки на кость в местах фиксации компонентов эндопротеза, что приводит к более редкому возникновению нестабильности и увеличивает срок выживаемости эндопротеза. Тотальные эндопротезы голеностопного сустава также делятся на эндопротезы цементной и </a:t>
            </a:r>
            <a:r>
              <a:rPr lang="ru-RU" sz="2400" dirty="0" err="1"/>
              <a:t>бесцементной</a:t>
            </a:r>
            <a:r>
              <a:rPr lang="ru-RU" sz="2400" dirty="0"/>
              <a:t> фиксации, а в зависимости от числа компонентов, входящих в их состав – на двухкомпонентные и трехкомпонентные.</a:t>
            </a:r>
          </a:p>
          <a:p>
            <a:r>
              <a:rPr lang="ru-RU" sz="2400" dirty="0" smtClean="0"/>
              <a:t>Считается</a:t>
            </a:r>
            <a:r>
              <a:rPr lang="ru-RU" sz="2400" dirty="0"/>
              <a:t>, что наилучшие результаты достигаются использованием эндопротезов </a:t>
            </a:r>
            <a:r>
              <a:rPr lang="ru-RU" sz="2400" dirty="0" err="1"/>
              <a:t>бесцементной</a:t>
            </a:r>
            <a:r>
              <a:rPr lang="ru-RU" sz="2400" dirty="0"/>
              <a:t> фиксации, состоящих из трех компонентов. Их пятилетняя выживаемость, по некоторым данным, составляет 72,7-98 %, а десятилетняя – 80 % </a:t>
            </a:r>
            <a:r>
              <a:rPr lang="ru-RU" sz="2400" dirty="0" smtClean="0"/>
              <a:t>(</a:t>
            </a:r>
            <a:r>
              <a:rPr lang="en-US" sz="2400" dirty="0" smtClean="0"/>
              <a:t>Hobson </a:t>
            </a:r>
            <a:r>
              <a:rPr lang="en-US" sz="2400" dirty="0"/>
              <a:t>S.A</a:t>
            </a:r>
            <a:r>
              <a:rPr lang="en-US" sz="2400" dirty="0" smtClean="0"/>
              <a:t>.,</a:t>
            </a:r>
            <a:r>
              <a:rPr lang="ru-RU" sz="2400" dirty="0" smtClean="0"/>
              <a:t> 2009; </a:t>
            </a:r>
            <a:r>
              <a:rPr lang="en-US" sz="2400" dirty="0" smtClean="0"/>
              <a:t>Lee</a:t>
            </a:r>
            <a:r>
              <a:rPr lang="ru-RU" sz="2400" dirty="0" smtClean="0"/>
              <a:t> </a:t>
            </a:r>
            <a:r>
              <a:rPr lang="en-US" sz="2400" dirty="0" smtClean="0"/>
              <a:t>K.T.</a:t>
            </a:r>
            <a:r>
              <a:rPr lang="ru-RU" sz="2400" dirty="0" smtClean="0"/>
              <a:t>, 2010).</a:t>
            </a:r>
          </a:p>
          <a:p>
            <a:r>
              <a:rPr lang="ru-RU" sz="2400" dirty="0"/>
              <a:t>К наиболее частым осложнениям относится нестабильность компонентов эндопротеза, чаще </a:t>
            </a:r>
            <a:r>
              <a:rPr lang="ru-RU" sz="2400" dirty="0" err="1"/>
              <a:t>тибиального</a:t>
            </a:r>
            <a:r>
              <a:rPr lang="ru-RU" sz="2400" dirty="0"/>
              <a:t>, стрессовый перелом лодыжек, частота которого может достигать 20 %, гнойно-воспалительные осложнения. Реже наблюдаются образование </a:t>
            </a:r>
            <a:r>
              <a:rPr lang="ru-RU" sz="2400" dirty="0" err="1"/>
              <a:t>оссификатов</a:t>
            </a:r>
            <a:r>
              <a:rPr lang="ru-RU" sz="2400" dirty="0"/>
              <a:t>, экзостозов лодыжек, мешающих ходьбе, локальный </a:t>
            </a:r>
            <a:r>
              <a:rPr lang="ru-RU" sz="2400" dirty="0" smtClean="0"/>
              <a:t>остеопороз.</a:t>
            </a:r>
          </a:p>
          <a:p>
            <a:r>
              <a:rPr lang="ru-RU" sz="2400" dirty="0" smtClean="0"/>
              <a:t>Количество </a:t>
            </a:r>
            <a:r>
              <a:rPr lang="ru-RU" sz="2400" dirty="0"/>
              <a:t>ревизионных оперативных вмешательств после эндопротезирования достигает 24 </a:t>
            </a:r>
            <a:r>
              <a:rPr lang="ru-RU" sz="2400" dirty="0" smtClean="0"/>
              <a:t>%</a:t>
            </a: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2345" cy="75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7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3825" y="504826"/>
            <a:ext cx="9935571" cy="1067889"/>
          </a:xfrm>
        </p:spPr>
        <p:txBody>
          <a:bodyPr>
            <a:normAutofit/>
          </a:bodyPr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5" y="1787858"/>
            <a:ext cx="11231851" cy="2306470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Создание </a:t>
            </a:r>
            <a:r>
              <a:rPr lang="ru-RU" sz="2400" dirty="0"/>
              <a:t>единого лечебного алгоритма, определение четких показаний и противопоказаний к использованию различных методик хирургического вмешательства, учитывающих все возможные аспекты этой многогранной проблемы, позволит хирургам избежать ошибок при выборе тактики и улучшить исходы лечения пациентов</a:t>
            </a:r>
            <a:r>
              <a:rPr lang="ru-RU" sz="2400" dirty="0" smtClean="0"/>
              <a:t>.</a:t>
            </a:r>
          </a:p>
          <a:p>
            <a:pPr lvl="0"/>
            <a:endParaRPr lang="ru-RU" sz="2400" dirty="0"/>
          </a:p>
          <a:p>
            <a:r>
              <a:rPr lang="ru-RU" sz="2400" dirty="0"/>
              <a:t>Совершенствование и широкое внедрение в практику современных методов лечения (</a:t>
            </a:r>
            <a:r>
              <a:rPr lang="ru-RU" sz="2400" dirty="0" err="1"/>
              <a:t>артроскопия</a:t>
            </a:r>
            <a:r>
              <a:rPr lang="ru-RU" sz="2400" dirty="0"/>
              <a:t> и тотальная артропластика) приведет к увеличению числа малоинвазивных операций, сохраняющих функцию голеностопного сустава, и повысит удовлетворенность пациентов проведенным лечением</a:t>
            </a:r>
            <a:endParaRPr lang="ru-RU" sz="2400" dirty="0" smtClean="0"/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2345" cy="75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5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ГМ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AC1842"/>
      </a:accent2>
      <a:accent3>
        <a:srgbClr val="923254"/>
      </a:accent3>
      <a:accent4>
        <a:srgbClr val="034A90"/>
      </a:accent4>
      <a:accent5>
        <a:srgbClr val="4472C4"/>
      </a:accent5>
      <a:accent6>
        <a:srgbClr val="6F3B55"/>
      </a:accent6>
      <a:hlink>
        <a:srgbClr val="D7B5C6"/>
      </a:hlink>
      <a:folHlink>
        <a:srgbClr val="FF7F7F"/>
      </a:folHlink>
    </a:clrScheme>
    <a:fontScheme name="Разумовский университет">
      <a:majorFont>
        <a:latin typeface="Manrope "/>
        <a:ea typeface=""/>
        <a:cs typeface=""/>
      </a:majorFont>
      <a:minorFont>
        <a:latin typeface="Manro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11737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1205</Words>
  <Application>Microsoft Office PowerPoint</Application>
  <PresentationFormat>Широкоэкранный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Manrope</vt:lpstr>
      <vt:lpstr>Manrope </vt:lpstr>
      <vt:lpstr>Тема Office</vt:lpstr>
      <vt:lpstr>Презентация PowerPoint</vt:lpstr>
      <vt:lpstr>Актуальность проблемы</vt:lpstr>
      <vt:lpstr>Цель:</vt:lpstr>
      <vt:lpstr>Результаты:</vt:lpstr>
      <vt:lpstr>суставосохраняющие операции: - корригирующая остеотомия</vt:lpstr>
      <vt:lpstr>суставосохраняющие операции: - артроскопия голеностопного сустава</vt:lpstr>
      <vt:lpstr>реконструктивные операции: - артродез голеностопного сустава</vt:lpstr>
      <vt:lpstr>реконструктивные операции: - тотальная артропластика голеностопного сустава</vt:lpstr>
      <vt:lpstr>Выводы: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Erik Shevchenko</dc:creator>
  <cp:lastModifiedBy>User145</cp:lastModifiedBy>
  <cp:revision>39</cp:revision>
  <dcterms:created xsi:type="dcterms:W3CDTF">2020-08-17T10:01:19Z</dcterms:created>
  <dcterms:modified xsi:type="dcterms:W3CDTF">2021-03-04T13:23:49Z</dcterms:modified>
</cp:coreProperties>
</file>