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6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6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3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3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8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8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D226-BD65-4A3C-8993-967FCDDEC5C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2D54-4302-4B29-A84D-537B49C6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3130" y="2037433"/>
            <a:ext cx="9677399" cy="2783132"/>
          </a:xfrm>
        </p:spPr>
        <p:txBody>
          <a:bodyPr>
            <a:normAutofit fontScale="90000"/>
          </a:bodyPr>
          <a:lstStyle/>
          <a:p>
            <a:pPr marL="18288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>Метаболизм </a:t>
            </a:r>
            <a:r>
              <a:rPr lang="ru-RU" sz="3200" b="1" kern="0" dirty="0" err="1" smtClean="0">
                <a:latin typeface="Times New Roman"/>
                <a:ea typeface="Times New Roman"/>
                <a:cs typeface="Times New Roman"/>
              </a:rPr>
              <a:t>субхондральной</a:t>
            </a: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> костной ткани </a:t>
            </a: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kern="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>крыс с посттравматическим </a:t>
            </a:r>
            <a:r>
              <a:rPr lang="ru-RU" sz="3200" b="1" kern="0" dirty="0" err="1" smtClean="0">
                <a:latin typeface="Times New Roman"/>
                <a:ea typeface="Times New Roman"/>
                <a:cs typeface="Times New Roman"/>
              </a:rPr>
              <a:t>остеоартрозом</a:t>
            </a:r>
            <a:r>
              <a:rPr lang="ru-RU" sz="3200" b="1" kern="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kern="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b="1" kern="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kern="0" dirty="0">
                <a:latin typeface="Times New Roman"/>
                <a:ea typeface="Times New Roman"/>
                <a:cs typeface="Times New Roman"/>
              </a:rPr>
            </a:br>
            <a:r>
              <a:rPr lang="ru-RU" sz="1600" b="1" kern="0" dirty="0" smtClean="0">
                <a:latin typeface="Times New Roman"/>
                <a:ea typeface="Times New Roman"/>
                <a:cs typeface="Times New Roman"/>
              </a:rPr>
              <a:t>проект </a:t>
            </a:r>
            <a:r>
              <a:rPr lang="ru-RU" sz="1600" b="1" kern="0" dirty="0">
                <a:latin typeface="Times New Roman"/>
                <a:ea typeface="Times New Roman"/>
                <a:cs typeface="Times New Roman"/>
              </a:rPr>
              <a:t>перспективных научных исследований ФГБОУ ВО Саратовский ГМУ им. В.И. Разумовского Минздрава России, </a:t>
            </a:r>
            <a:r>
              <a:rPr lang="ru-RU" sz="1600" b="1" kern="0" dirty="0" smtClean="0">
                <a:latin typeface="Times New Roman"/>
                <a:ea typeface="Times New Roman"/>
                <a:cs typeface="Times New Roman"/>
              </a:rPr>
              <a:t>получивший </a:t>
            </a:r>
            <a:r>
              <a:rPr lang="ru-RU" sz="1600" b="1" kern="0" dirty="0">
                <a:latin typeface="Times New Roman"/>
                <a:ea typeface="Times New Roman"/>
                <a:cs typeface="Times New Roman"/>
              </a:rPr>
              <a:t>средства на реализацию в 2021 году:</a:t>
            </a:r>
            <a:br>
              <a:rPr lang="ru-RU" sz="1600" b="1" kern="0" dirty="0">
                <a:latin typeface="Times New Roman"/>
                <a:ea typeface="Times New Roman"/>
                <a:cs typeface="Times New Roman"/>
              </a:rPr>
            </a:br>
            <a:r>
              <a:rPr lang="ru-RU" sz="1600" b="1" kern="0" dirty="0">
                <a:latin typeface="Times New Roman"/>
                <a:ea typeface="Times New Roman"/>
                <a:cs typeface="Times New Roman"/>
              </a:rPr>
              <a:t>«Комплексное исследование патогенетических механизмов развития патологических процессов в скелетных тканях у животных с экспериментальной моделью посттравматического </a:t>
            </a:r>
            <a:r>
              <a:rPr lang="ru-RU" sz="1600" b="1" kern="0" dirty="0" err="1">
                <a:latin typeface="Times New Roman"/>
                <a:ea typeface="Times New Roman"/>
                <a:cs typeface="Times New Roman"/>
              </a:rPr>
              <a:t>остеоартроза</a:t>
            </a:r>
            <a:r>
              <a:rPr lang="ru-RU" sz="1600" b="1" kern="0" dirty="0" smtClean="0"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1600" b="1" kern="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b="1" kern="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600" b="1" kern="0" dirty="0">
                <a:latin typeface="Times New Roman"/>
                <a:ea typeface="Times New Roman"/>
                <a:cs typeface="Times New Roman"/>
              </a:rPr>
              <a:t>№  SSMU-2021-002</a:t>
            </a:r>
            <a:r>
              <a:rPr lang="ru-RU" sz="1600" b="1" kern="0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600" b="1" kern="0" dirty="0">
                <a:latin typeface="Cambria"/>
                <a:ea typeface="Times New Roman"/>
                <a:cs typeface="Times New Roman"/>
              </a:rPr>
              <a:t/>
            </a:r>
            <a:br>
              <a:rPr lang="ru-RU" sz="1600" b="1" kern="0" dirty="0">
                <a:latin typeface="Cambria"/>
                <a:ea typeface="Times New Roman"/>
                <a:cs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9845" y="4840363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Р.А</a:t>
            </a:r>
            <a:r>
              <a:rPr lang="ru-RU" sz="2800" dirty="0"/>
              <a:t>. Зубавленко, </a:t>
            </a:r>
            <a:r>
              <a:rPr lang="ru-RU" sz="2800" dirty="0" smtClean="0"/>
              <a:t>С.В. Белова,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В.Ю</a:t>
            </a:r>
            <a:r>
              <a:rPr lang="ru-RU" sz="2800" dirty="0"/>
              <a:t>. </a:t>
            </a:r>
            <a:r>
              <a:rPr lang="ru-RU" sz="2800" dirty="0" smtClean="0"/>
              <a:t>Ульянов</a:t>
            </a:r>
          </a:p>
          <a:p>
            <a:r>
              <a:rPr lang="ru-RU" sz="1400" dirty="0" smtClean="0"/>
              <a:t>Саратов, 2021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96"/>
            <a:ext cx="3688400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0847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Цель исследования:</a:t>
            </a:r>
            <a:r>
              <a:rPr lang="ru-RU" dirty="0"/>
              <a:t> оценить метаболические изменения </a:t>
            </a:r>
            <a:r>
              <a:rPr lang="ru-RU" dirty="0" err="1"/>
              <a:t>субхондральной</a:t>
            </a:r>
            <a:r>
              <a:rPr lang="ru-RU" dirty="0"/>
              <a:t> костной ткани, опираясь на показатели </a:t>
            </a:r>
            <a:r>
              <a:rPr lang="ru-RU" dirty="0" err="1"/>
              <a:t>склеростина</a:t>
            </a:r>
            <a:r>
              <a:rPr lang="ru-RU" dirty="0"/>
              <a:t>, фактора роста фибробластов-23, </a:t>
            </a:r>
            <a:r>
              <a:rPr lang="ru-RU" dirty="0" err="1"/>
              <a:t>остеопротегерина</a:t>
            </a:r>
            <a:r>
              <a:rPr lang="ru-RU" dirty="0"/>
              <a:t>, </a:t>
            </a:r>
            <a:r>
              <a:rPr lang="ru-RU" dirty="0" err="1"/>
              <a:t>остеокальцина</a:t>
            </a:r>
            <a:r>
              <a:rPr lang="ru-RU" dirty="0"/>
              <a:t> и показатели кальций-фосфорного обмена при моделировании посттравматического </a:t>
            </a:r>
            <a:r>
              <a:rPr lang="ru-RU" dirty="0" err="1"/>
              <a:t>остеоартроза</a:t>
            </a:r>
            <a:r>
              <a:rPr lang="ru-RU" dirty="0"/>
              <a:t> у крыс.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10747"/>
            <a:ext cx="762066" cy="68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51990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/>
              <a:t>Посттравматический </a:t>
            </a:r>
            <a:r>
              <a:rPr lang="ru-RU" dirty="0" err="1"/>
              <a:t>остеоартроз</a:t>
            </a:r>
            <a:r>
              <a:rPr lang="ru-RU" dirty="0"/>
              <a:t> (ПТОА), является распространенным изнуряющим заболеванием суставов, поражающим большие группы населения, составляет не менее 10-12% всех случаев </a:t>
            </a:r>
            <a:r>
              <a:rPr lang="ru-RU" dirty="0" err="1" smtClean="0"/>
              <a:t>остеоартроза</a:t>
            </a:r>
            <a:r>
              <a:rPr lang="ru-RU" dirty="0" smtClean="0"/>
              <a:t>. [</a:t>
            </a:r>
            <a:r>
              <a:rPr lang="en-US" dirty="0"/>
              <a:t>T.D. Brown, R.C. Johnston, C.L. Saltzman, J.L. Marsh, J.A. </a:t>
            </a:r>
            <a:r>
              <a:rPr lang="en-US" dirty="0" err="1"/>
              <a:t>BuckwalterPosttraumatic</a:t>
            </a:r>
            <a:r>
              <a:rPr lang="en-US" dirty="0"/>
              <a:t> osteoarthritis: a first estimate of incidence, prevalence, and burden of disease. J </a:t>
            </a:r>
            <a:r>
              <a:rPr lang="en-US" dirty="0" err="1"/>
              <a:t>Orthop</a:t>
            </a:r>
            <a:r>
              <a:rPr lang="en-US" dirty="0"/>
              <a:t> Trauma, 20 (2006), pp. 739-744</a:t>
            </a:r>
            <a:r>
              <a:rPr lang="en-US" dirty="0" smtClean="0"/>
              <a:t>.</a:t>
            </a:r>
            <a:r>
              <a:rPr lang="ru-RU" dirty="0" smtClean="0"/>
              <a:t>].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Функциональные </a:t>
            </a:r>
            <a:r>
              <a:rPr lang="ru-RU" dirty="0"/>
              <a:t>единицы суставов, включающие хрящевую и </a:t>
            </a:r>
            <a:r>
              <a:rPr lang="ru-RU" dirty="0" err="1"/>
              <a:t>субхондральную</a:t>
            </a:r>
            <a:r>
              <a:rPr lang="ru-RU" dirty="0"/>
              <a:t> костную ткани, подвергаются неконтролируемым процессам катаболического и анаболического </a:t>
            </a:r>
            <a:r>
              <a:rPr lang="ru-RU" dirty="0" err="1"/>
              <a:t>ремоделирования</a:t>
            </a:r>
            <a:r>
              <a:rPr lang="ru-RU" dirty="0"/>
              <a:t>, чтобы адаптироваться к местным биохимическим и биологическим сигналам.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0"/>
            <a:ext cx="762066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977900"/>
            <a:ext cx="10464800" cy="5199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Материалы и методы. </a:t>
            </a:r>
            <a:r>
              <a:rPr lang="ru-RU" dirty="0" smtClean="0"/>
              <a:t>Эксперимент </a:t>
            </a:r>
            <a:r>
              <a:rPr lang="ru-RU" dirty="0"/>
              <a:t>проведен на 26</a:t>
            </a:r>
            <a:r>
              <a:rPr lang="ru-RU" b="1" dirty="0"/>
              <a:t> </a:t>
            </a:r>
            <a:r>
              <a:rPr lang="ru-RU" dirty="0"/>
              <a:t>белых беспородных крысах, самцах в возрасте 3-х месяцев. Моделирование посттравматического </a:t>
            </a:r>
            <a:r>
              <a:rPr lang="ru-RU" dirty="0" err="1" smtClean="0"/>
              <a:t>остеоартроза</a:t>
            </a:r>
            <a:r>
              <a:rPr lang="ru-RU" dirty="0" smtClean="0"/>
              <a:t> </a:t>
            </a:r>
            <a:r>
              <a:rPr lang="ru-RU" dirty="0"/>
              <a:t>осуществлялось под общим наркозом путем пересечения передней крестообразной связки и нанесения насечек на нагружаемые суставные поверхности. Были определены маркеры регуляции костного обмена - </a:t>
            </a:r>
            <a:r>
              <a:rPr lang="ru-RU" dirty="0" err="1"/>
              <a:t>остеопротегерин</a:t>
            </a:r>
            <a:r>
              <a:rPr lang="ru-RU" dirty="0"/>
              <a:t>, </a:t>
            </a:r>
            <a:r>
              <a:rPr lang="ru-RU" dirty="0" err="1"/>
              <a:t>склеростин</a:t>
            </a:r>
            <a:r>
              <a:rPr lang="ru-RU" dirty="0"/>
              <a:t> и фактор роста фибробластов-23 методом мультиплексного анализа с использованием «костной панели» на аппарате </a:t>
            </a:r>
            <a:r>
              <a:rPr lang="en-US" dirty="0"/>
              <a:t>MAGPIX</a:t>
            </a:r>
            <a:r>
              <a:rPr lang="ru-RU" dirty="0"/>
              <a:t> (</a:t>
            </a:r>
            <a:r>
              <a:rPr lang="en-US" dirty="0" err="1"/>
              <a:t>Luminex</a:t>
            </a:r>
            <a:r>
              <a:rPr lang="ru-RU" dirty="0"/>
              <a:t>), а также маркер костного формирования – </a:t>
            </a:r>
            <a:r>
              <a:rPr lang="ru-RU" dirty="0" err="1"/>
              <a:t>остеокальцин</a:t>
            </a:r>
            <a:r>
              <a:rPr lang="ru-RU" dirty="0"/>
              <a:t>, методом твердофазного иммуноферментного анализа на аппарате ANTOS 2020.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0"/>
            <a:ext cx="762066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4" b="5619"/>
          <a:stretch/>
        </p:blipFill>
        <p:spPr>
          <a:xfrm>
            <a:off x="1514021" y="1027906"/>
            <a:ext cx="241621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15" y="1027906"/>
            <a:ext cx="5801784" cy="43513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34" y="0"/>
            <a:ext cx="762066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92" y="930031"/>
            <a:ext cx="10392508" cy="5246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Результаты. </a:t>
            </a:r>
            <a:r>
              <a:rPr lang="ru-RU" dirty="0" smtClean="0"/>
              <a:t>Выявлены </a:t>
            </a:r>
            <a:r>
              <a:rPr lang="ru-RU" dirty="0"/>
              <a:t>негативные изменения всех изучаемых маркеров метаболизма костной ткани, проявлявшиеся повышенным уровнем маркера костного формирования - </a:t>
            </a:r>
            <a:r>
              <a:rPr lang="ru-RU" dirty="0" err="1"/>
              <a:t>остеокальцина</a:t>
            </a:r>
            <a:r>
              <a:rPr lang="ru-RU" dirty="0"/>
              <a:t>, пониженным содержанием маркеров регуляции костного обмена - </a:t>
            </a:r>
            <a:r>
              <a:rPr lang="ru-RU" dirty="0" err="1"/>
              <a:t>склеростина</a:t>
            </a:r>
            <a:r>
              <a:rPr lang="ru-RU" dirty="0"/>
              <a:t> и </a:t>
            </a:r>
            <a:r>
              <a:rPr lang="ru-RU" dirty="0" err="1"/>
              <a:t>остеопротегерина</a:t>
            </a:r>
            <a:r>
              <a:rPr lang="ru-RU" dirty="0"/>
              <a:t> на фоне достоверного возрастания концентрации фактора роста фибробластов-23, что сопровождалось повышением уровня неорганического фосфора и общего кальция по сравнению с показателями контрольной группы. При определении корреляции данных у животных с моделью посттравматического ОА была установлена отрицательная связь средней силы между уровнем фактора роста фибробластов-23 и неорганического фосфора, между уровнем фактора роста фибробластов-23 и </a:t>
            </a:r>
            <a:r>
              <a:rPr lang="ru-RU" dirty="0" err="1"/>
              <a:t>остеокальцина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3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814" y="1047262"/>
            <a:ext cx="10329985" cy="512970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Вывод. </a:t>
            </a:r>
            <a:r>
              <a:rPr lang="ru-RU" dirty="0"/>
              <a:t>На модели посттравматического </a:t>
            </a:r>
            <a:r>
              <a:rPr lang="ru-RU" dirty="0" err="1"/>
              <a:t>остеоартроза</a:t>
            </a:r>
            <a:r>
              <a:rPr lang="ru-RU" dirty="0"/>
              <a:t> проведена оценка изменения маркеров костной ткани в качестве возможных предикторов нарушения костного </a:t>
            </a:r>
            <a:r>
              <a:rPr lang="ru-RU" dirty="0" err="1"/>
              <a:t>ремоделирования</a:t>
            </a:r>
            <a:r>
              <a:rPr lang="ru-RU" dirty="0"/>
              <a:t> у крыс. Выявленные корреляционные связи между маркерами метаболизма костной ткани, свидетельствуют о значимой роли </a:t>
            </a:r>
            <a:r>
              <a:rPr lang="ru-RU" dirty="0" err="1"/>
              <a:t>субхондральной</a:t>
            </a:r>
            <a:r>
              <a:rPr lang="ru-RU" dirty="0"/>
              <a:t> кости, усугубляющей течение посттравматического ОА.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46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262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Manrope</vt:lpstr>
      <vt:lpstr>Times New Roman</vt:lpstr>
      <vt:lpstr>Тема Office</vt:lpstr>
      <vt:lpstr>Метаболизм субхондральной костной ткани  у крыс с посттравматическим остеоартрозом  проект перспективных научных исследований ФГБОУ ВО Саратовский ГМУ им. В.И. Разумовского Минздрава России, получивший средства на реализацию в 2021 году: «Комплексное исследование патогенетических механизмов развития патологических процессов в скелетных тканях у животных с экспериментальной моделью посттравматического остеоартроза» (№  SSMU-2021-002)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Метаболизм субхондральной костной ткани у крыс с посттравматическим остеоартрозом</dc:title>
  <dc:creator>User151</dc:creator>
  <cp:lastModifiedBy>User145</cp:lastModifiedBy>
  <cp:revision>5</cp:revision>
  <dcterms:created xsi:type="dcterms:W3CDTF">2021-03-03T04:44:58Z</dcterms:created>
  <dcterms:modified xsi:type="dcterms:W3CDTF">2021-03-04T13:31:44Z</dcterms:modified>
</cp:coreProperties>
</file>