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1" r:id="rId5"/>
    <p:sldId id="263" r:id="rId6"/>
    <p:sldId id="265" r:id="rId7"/>
    <p:sldId id="272" r:id="rId8"/>
    <p:sldId id="285" r:id="rId9"/>
    <p:sldId id="264" r:id="rId10"/>
    <p:sldId id="274" r:id="rId11"/>
    <p:sldId id="266" r:id="rId12"/>
    <p:sldId id="269" r:id="rId13"/>
    <p:sldId id="271" r:id="rId14"/>
    <p:sldId id="287" r:id="rId15"/>
    <p:sldId id="288" r:id="rId16"/>
    <p:sldId id="289" r:id="rId17"/>
    <p:sldId id="293" r:id="rId18"/>
    <p:sldId id="294" r:id="rId19"/>
    <p:sldId id="295" r:id="rId20"/>
    <p:sldId id="268" r:id="rId21"/>
    <p:sldId id="284" r:id="rId22"/>
    <p:sldId id="273" r:id="rId23"/>
    <p:sldId id="275" r:id="rId24"/>
    <p:sldId id="276" r:id="rId25"/>
    <p:sldId id="278" r:id="rId26"/>
    <p:sldId id="279" r:id="rId27"/>
    <p:sldId id="280" r:id="rId28"/>
    <p:sldId id="296" r:id="rId29"/>
    <p:sldId id="281" r:id="rId30"/>
    <p:sldId id="282" r:id="rId31"/>
    <p:sldId id="291" r:id="rId32"/>
    <p:sldId id="290" r:id="rId33"/>
    <p:sldId id="292" r:id="rId34"/>
    <p:sldId id="283" r:id="rId35"/>
    <p:sldId id="297"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9579B"/>
    <a:srgbClr val="BC22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38" autoAdjust="0"/>
    <p:restoredTop sz="94660"/>
  </p:normalViewPr>
  <p:slideViewPr>
    <p:cSldViewPr snapToGrid="0">
      <p:cViewPr varScale="1">
        <p:scale>
          <a:sx n="104" d="100"/>
          <a:sy n="104" d="100"/>
        </p:scale>
        <p:origin x="14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838390642240993"/>
          <c:y val="0.15812090623847891"/>
          <c:w val="0.83573424568195398"/>
          <c:h val="0.60601050926264277"/>
        </c:manualLayout>
      </c:layout>
      <c:barChart>
        <c:barDir val="col"/>
        <c:grouping val="clustered"/>
        <c:varyColors val="0"/>
        <c:ser>
          <c:idx val="0"/>
          <c:order val="0"/>
          <c:tx>
            <c:strRef>
              <c:f>Sheet1!$B$1</c:f>
              <c:strCache>
                <c:ptCount val="1"/>
                <c:pt idx="0">
                  <c:v>Series 1</c:v>
                </c:pt>
              </c:strCache>
            </c:strRef>
          </c:tx>
          <c:spPr>
            <a:gradFill flip="none" rotWithShape="1">
              <a:gsLst>
                <a:gs pos="0">
                  <a:srgbClr val="4F2D7F"/>
                </a:gs>
                <a:gs pos="100000">
                  <a:schemeClr val="bg2">
                    <a:lumMod val="60000"/>
                    <a:lumOff val="40000"/>
                  </a:schemeClr>
                </a:gs>
                <a:gs pos="37000">
                  <a:srgbClr val="4F2D7F"/>
                </a:gs>
              </a:gsLst>
              <a:lin ang="16200000" scaled="0"/>
              <a:tileRect/>
            </a:gra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invertIfNegative val="0"/>
          <c:dPt>
            <c:idx val="0"/>
            <c:invertIfNegative val="0"/>
            <c:bubble3D val="0"/>
            <c:spPr>
              <a:solidFill>
                <a:srgbClr val="EC008C"/>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1-A1B3-4B71-A6B6-D07682E2BE71}"/>
              </c:ext>
            </c:extLst>
          </c:dPt>
          <c:dPt>
            <c:idx val="1"/>
            <c:invertIfNegative val="0"/>
            <c:bubble3D val="0"/>
            <c:spPr>
              <a:solidFill>
                <a:schemeClr val="tx1">
                  <a:lumMod val="50000"/>
                  <a:lumOff val="50000"/>
                </a:schemeClr>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3-A1B3-4B71-A6B6-D07682E2BE71}"/>
              </c:ext>
            </c:extLst>
          </c:dPt>
          <c:dPt>
            <c:idx val="2"/>
            <c:invertIfNegative val="0"/>
            <c:bubble3D val="0"/>
            <c:spPr>
              <a:solidFill>
                <a:srgbClr val="EC008C"/>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5-A1B3-4B71-A6B6-D07682E2BE71}"/>
              </c:ext>
            </c:extLst>
          </c:dPt>
          <c:dPt>
            <c:idx val="3"/>
            <c:invertIfNegative val="0"/>
            <c:bubble3D val="0"/>
            <c:spPr>
              <a:solidFill>
                <a:schemeClr val="tx1">
                  <a:lumMod val="50000"/>
                  <a:lumOff val="50000"/>
                </a:schemeClr>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7-A1B3-4B71-A6B6-D07682E2BE71}"/>
              </c:ext>
            </c:extLst>
          </c:dPt>
          <c:dLbls>
            <c:dLbl>
              <c:idx val="0"/>
              <c:tx>
                <c:rich>
                  <a:bodyPr/>
                  <a:lstStyle/>
                  <a:p>
                    <a:pPr>
                      <a:defRPr sz="1600" b="1">
                        <a:solidFill>
                          <a:srgbClr val="EC008C"/>
                        </a:solidFill>
                      </a:defRPr>
                    </a:pPr>
                    <a:r>
                      <a:rPr lang="en-US" sz="1600" dirty="0" smtClean="0">
                        <a:solidFill>
                          <a:srgbClr val="EC008C"/>
                        </a:solidFill>
                      </a:rPr>
                      <a:t>0,4</a:t>
                    </a:r>
                    <a:endParaRPr lang="en-US" dirty="0">
                      <a:solidFill>
                        <a:srgbClr val="EC008C"/>
                      </a:solidFill>
                    </a:endParaRPr>
                  </a:p>
                </c:rich>
              </c:tx>
              <c:sp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B3-4B71-A6B6-D07682E2BE71}"/>
                </c:ext>
              </c:extLst>
            </c:dLbl>
            <c:dLbl>
              <c:idx val="1"/>
              <c:tx>
                <c:rich>
                  <a:bodyPr/>
                  <a:lstStyle/>
                  <a:p>
                    <a:r>
                      <a:rPr lang="en-US" sz="1600" dirty="0" smtClean="0">
                        <a:solidFill>
                          <a:srgbClr val="4F2D7F"/>
                        </a:solidFill>
                      </a:rPr>
                      <a:t>0,3</a:t>
                    </a:r>
                    <a:endParaRPr lang="en-US" dirty="0">
                      <a:solidFill>
                        <a:srgbClr val="4F2D7F"/>
                      </a:solidFill>
                    </a:endParaRP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B3-4B71-A6B6-D07682E2BE71}"/>
                </c:ext>
              </c:extLst>
            </c:dLbl>
            <c:dLbl>
              <c:idx val="2"/>
              <c:tx>
                <c:rich>
                  <a:bodyPr/>
                  <a:lstStyle/>
                  <a:p>
                    <a:pPr>
                      <a:defRPr sz="1600" b="1">
                        <a:solidFill>
                          <a:srgbClr val="EC008C"/>
                        </a:solidFill>
                      </a:defRPr>
                    </a:pPr>
                    <a:r>
                      <a:rPr lang="en-US" sz="1600" dirty="0" smtClean="0">
                        <a:solidFill>
                          <a:srgbClr val="EC008C"/>
                        </a:solidFill>
                      </a:rPr>
                      <a:t>0,3</a:t>
                    </a:r>
                    <a:endParaRPr lang="en-US" dirty="0">
                      <a:solidFill>
                        <a:srgbClr val="EC008C"/>
                      </a:solidFill>
                    </a:endParaRPr>
                  </a:p>
                </c:rich>
              </c:tx>
              <c:sp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B3-4B71-A6B6-D07682E2BE71}"/>
                </c:ext>
              </c:extLst>
            </c:dLbl>
            <c:dLbl>
              <c:idx val="3"/>
              <c:tx>
                <c:rich>
                  <a:bodyPr/>
                  <a:lstStyle/>
                  <a:p>
                    <a:r>
                      <a:rPr lang="en-US" sz="1600" dirty="0" smtClean="0">
                        <a:solidFill>
                          <a:srgbClr val="4F2D7F"/>
                        </a:solidFill>
                      </a:rPr>
                      <a:t>0,5</a:t>
                    </a:r>
                    <a:endParaRPr lang="en-US" dirty="0">
                      <a:solidFill>
                        <a:srgbClr val="4F2D7F"/>
                      </a:solidFill>
                    </a:endParaRP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B3-4B71-A6B6-D07682E2BE71}"/>
                </c:ext>
              </c:extLst>
            </c:dLbl>
            <c:spPr>
              <a:noFill/>
              <a:ln>
                <a:noFill/>
              </a:ln>
              <a:effectLst/>
            </c:spPr>
            <c:txPr>
              <a:bodyPr/>
              <a:lstStyle/>
              <a:p>
                <a:pPr>
                  <a:defRPr sz="1600" b="1">
                    <a:solidFill>
                      <a:srgbClr val="4F2D7F"/>
                    </a:solidFill>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numCache>
            </c:numRef>
          </c:cat>
          <c:val>
            <c:numRef>
              <c:f>Sheet1!$B$2:$B$5</c:f>
              <c:numCache>
                <c:formatCode>General</c:formatCode>
                <c:ptCount val="4"/>
                <c:pt idx="0">
                  <c:v>0.4</c:v>
                </c:pt>
                <c:pt idx="1">
                  <c:v>0.3</c:v>
                </c:pt>
                <c:pt idx="2">
                  <c:v>0.3</c:v>
                </c:pt>
                <c:pt idx="3">
                  <c:v>0.5</c:v>
                </c:pt>
              </c:numCache>
            </c:numRef>
          </c:val>
          <c:extLst>
            <c:ext xmlns:c16="http://schemas.microsoft.com/office/drawing/2014/chart" uri="{C3380CC4-5D6E-409C-BE32-E72D297353CC}">
              <c16:uniqueId val="{00000008-A1B3-4B71-A6B6-D07682E2BE71}"/>
            </c:ext>
          </c:extLst>
        </c:ser>
        <c:dLbls>
          <c:showLegendKey val="0"/>
          <c:showVal val="0"/>
          <c:showCatName val="0"/>
          <c:showSerName val="0"/>
          <c:showPercent val="0"/>
          <c:showBubbleSize val="0"/>
        </c:dLbls>
        <c:gapWidth val="150"/>
        <c:axId val="163649888"/>
        <c:axId val="163653024"/>
      </c:barChart>
      <c:catAx>
        <c:axId val="163649888"/>
        <c:scaling>
          <c:orientation val="minMax"/>
        </c:scaling>
        <c:delete val="0"/>
        <c:axPos val="b"/>
        <c:majorGridlines/>
        <c:numFmt formatCode="General" sourceLinked="1"/>
        <c:majorTickMark val="out"/>
        <c:minorTickMark val="none"/>
        <c:tickLblPos val="nextTo"/>
        <c:spPr>
          <a:ln w="6350">
            <a:solidFill>
              <a:schemeClr val="tx2"/>
            </a:solidFill>
          </a:ln>
        </c:spPr>
        <c:txPr>
          <a:bodyPr/>
          <a:lstStyle/>
          <a:p>
            <a:pPr>
              <a:defRPr sz="1200">
                <a:solidFill>
                  <a:schemeClr val="tx1">
                    <a:lumMod val="50000"/>
                    <a:lumOff val="50000"/>
                  </a:schemeClr>
                </a:solidFill>
              </a:defRPr>
            </a:pPr>
            <a:endParaRPr lang="ru-RU"/>
          </a:p>
        </c:txPr>
        <c:crossAx val="163653024"/>
        <c:crosses val="autoZero"/>
        <c:auto val="1"/>
        <c:lblAlgn val="ctr"/>
        <c:lblOffset val="100"/>
        <c:tickLblSkip val="1"/>
        <c:tickMarkSkip val="2"/>
        <c:noMultiLvlLbl val="0"/>
      </c:catAx>
      <c:valAx>
        <c:axId val="163653024"/>
        <c:scaling>
          <c:orientation val="minMax"/>
        </c:scaling>
        <c:delete val="0"/>
        <c:axPos val="l"/>
        <c:numFmt formatCode="General" sourceLinked="1"/>
        <c:majorTickMark val="out"/>
        <c:minorTickMark val="none"/>
        <c:tickLblPos val="nextTo"/>
        <c:spPr>
          <a:ln w="6350"/>
        </c:spPr>
        <c:txPr>
          <a:bodyPr/>
          <a:lstStyle/>
          <a:p>
            <a:pPr>
              <a:defRPr sz="1000" b="1">
                <a:solidFill>
                  <a:schemeClr val="tx2"/>
                </a:solidFill>
              </a:defRPr>
            </a:pPr>
            <a:endParaRPr lang="ru-RU"/>
          </a:p>
        </c:txPr>
        <c:crossAx val="163649888"/>
        <c:crossesAt val="1"/>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3202047101301"/>
          <c:y val="0.15812086261111699"/>
          <c:w val="0.83573424568195398"/>
          <c:h val="0.60601050926264277"/>
        </c:manualLayout>
      </c:layout>
      <c:barChart>
        <c:barDir val="col"/>
        <c:grouping val="clustered"/>
        <c:varyColors val="0"/>
        <c:ser>
          <c:idx val="0"/>
          <c:order val="0"/>
          <c:tx>
            <c:strRef>
              <c:f>Sheet1!$B$1</c:f>
              <c:strCache>
                <c:ptCount val="1"/>
                <c:pt idx="0">
                  <c:v>Series 1</c:v>
                </c:pt>
              </c:strCache>
            </c:strRef>
          </c:tx>
          <c:spPr>
            <a:gradFill flip="none" rotWithShape="1">
              <a:gsLst>
                <a:gs pos="0">
                  <a:srgbClr val="4F2D7F"/>
                </a:gs>
                <a:gs pos="100000">
                  <a:schemeClr val="bg2">
                    <a:lumMod val="60000"/>
                    <a:lumOff val="40000"/>
                  </a:schemeClr>
                </a:gs>
                <a:gs pos="37000">
                  <a:srgbClr val="4F2D7F"/>
                </a:gs>
              </a:gsLst>
              <a:lin ang="16200000" scaled="0"/>
              <a:tileRect/>
            </a:gra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invertIfNegative val="0"/>
          <c:dPt>
            <c:idx val="0"/>
            <c:invertIfNegative val="0"/>
            <c:bubble3D val="0"/>
            <c:spPr>
              <a:solidFill>
                <a:schemeClr val="accent5">
                  <a:lumMod val="50000"/>
                </a:schemeClr>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1-32A6-4F63-BD9F-68CACEAB4CD7}"/>
              </c:ext>
            </c:extLst>
          </c:dPt>
          <c:dPt>
            <c:idx val="1"/>
            <c:invertIfNegative val="0"/>
            <c:bubble3D val="0"/>
            <c:spPr>
              <a:solidFill>
                <a:srgbClr val="5C763A"/>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3-32A6-4F63-BD9F-68CACEAB4CD7}"/>
              </c:ext>
            </c:extLst>
          </c:dPt>
          <c:dPt>
            <c:idx val="2"/>
            <c:invertIfNegative val="0"/>
            <c:bubble3D val="0"/>
            <c:spPr>
              <a:solidFill>
                <a:srgbClr val="EC008C"/>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5-32A6-4F63-BD9F-68CACEAB4CD7}"/>
              </c:ext>
            </c:extLst>
          </c:dPt>
          <c:dPt>
            <c:idx val="3"/>
            <c:invertIfNegative val="0"/>
            <c:bubble3D val="0"/>
            <c:spPr>
              <a:solidFill>
                <a:srgbClr val="4F2D7F"/>
              </a:solidFill>
              <a:ln w="50800" cap="sq">
                <a:noFill/>
                <a:miter lim="800000"/>
              </a:ln>
              <a:effectLst>
                <a:outerShdw blurRad="53975" dist="22987" dir="5400000" algn="tl" rotWithShape="0">
                  <a:srgbClr val="000000">
                    <a:alpha val="35000"/>
                  </a:srgbClr>
                </a:outerShdw>
              </a:effectLst>
              <a:scene3d>
                <a:camera prst="orthographicFront"/>
                <a:lightRig rig="threePt" dir="t"/>
              </a:scene3d>
              <a:sp3d prstMaterial="softEdge">
                <a:bevelT w="152400" h="133350"/>
                <a:bevelB w="146050" h="279400"/>
              </a:sp3d>
            </c:spPr>
            <c:extLst>
              <c:ext xmlns:c16="http://schemas.microsoft.com/office/drawing/2014/chart" uri="{C3380CC4-5D6E-409C-BE32-E72D297353CC}">
                <c16:uniqueId val="{00000007-32A6-4F63-BD9F-68CACEAB4CD7}"/>
              </c:ext>
            </c:extLst>
          </c:dPt>
          <c:dLbls>
            <c:dLbl>
              <c:idx val="0"/>
              <c:layout>
                <c:manualLayout>
                  <c:x val="1.7942262646469614E-3"/>
                  <c:y val="0.14629615190152667"/>
                </c:manualLayout>
              </c:layout>
              <c:tx>
                <c:rich>
                  <a:bodyPr/>
                  <a:lstStyle/>
                  <a:p>
                    <a:r>
                      <a:rPr lang="en-US" sz="1600" dirty="0">
                        <a:solidFill>
                          <a:schemeClr val="bg1"/>
                        </a:solidFill>
                      </a:rPr>
                      <a:t>11,1</a:t>
                    </a:r>
                    <a:endParaRPr lang="en-US" dirty="0">
                      <a:solidFill>
                        <a:srgbClr val="EC008C"/>
                      </a:solidFill>
                    </a:endParaRP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A6-4F63-BD9F-68CACEAB4CD7}"/>
                </c:ext>
              </c:extLst>
            </c:dLbl>
            <c:dLbl>
              <c:idx val="1"/>
              <c:layout>
                <c:manualLayout>
                  <c:x val="0"/>
                  <c:y val="0.12559386625508423"/>
                </c:manualLayout>
              </c:layout>
              <c:tx>
                <c:rich>
                  <a:bodyPr/>
                  <a:lstStyle/>
                  <a:p>
                    <a:r>
                      <a:rPr lang="en-US" sz="1600" dirty="0">
                        <a:solidFill>
                          <a:schemeClr val="bg1"/>
                        </a:solidFill>
                      </a:rPr>
                      <a:t>9,3</a:t>
                    </a:r>
                    <a:endParaRPr lang="en-US" dirty="0">
                      <a:solidFill>
                        <a:srgbClr val="4F2D7F"/>
                      </a:solidFill>
                    </a:endParaRP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A6-4F63-BD9F-68CACEAB4CD7}"/>
                </c:ext>
              </c:extLst>
            </c:dLbl>
            <c:dLbl>
              <c:idx val="2"/>
              <c:layout>
                <c:manualLayout>
                  <c:x val="0"/>
                  <c:y val="0.12904424719615795"/>
                </c:manualLayout>
              </c:layout>
              <c:tx>
                <c:rich>
                  <a:bodyPr/>
                  <a:lstStyle/>
                  <a:p>
                    <a:r>
                      <a:rPr lang="en-US" dirty="0">
                        <a:solidFill>
                          <a:schemeClr val="bg1"/>
                        </a:solidFill>
                      </a:rPr>
                      <a:t>8,3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A6-4F63-BD9F-68CACEAB4CD7}"/>
                </c:ext>
              </c:extLst>
            </c:dLbl>
            <c:dLbl>
              <c:idx val="3"/>
              <c:tx>
                <c:rich>
                  <a:bodyPr/>
                  <a:lstStyle/>
                  <a:p>
                    <a:r>
                      <a:rPr lang="ru-RU" sz="1600" dirty="0">
                        <a:solidFill>
                          <a:schemeClr val="bg1"/>
                        </a:solidFill>
                      </a:rPr>
                      <a:t>0,5</a:t>
                    </a:r>
                    <a:endParaRPr lang="en-US" dirty="0">
                      <a:solidFill>
                        <a:srgbClr val="4F2D7F"/>
                      </a:solidFill>
                    </a:endParaRP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A6-4F63-BD9F-68CACEAB4CD7}"/>
                </c:ext>
              </c:extLst>
            </c:dLbl>
            <c:spPr>
              <a:noFill/>
              <a:ln>
                <a:noFill/>
              </a:ln>
              <a:effectLst/>
            </c:spPr>
            <c:txPr>
              <a:bodyPr/>
              <a:lstStyle/>
              <a:p>
                <a:pPr>
                  <a:defRPr sz="1600" b="1">
                    <a:solidFill>
                      <a:schemeClr val="bg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Sheet1!$B$2:$B$4</c:f>
              <c:numCache>
                <c:formatCode>General</c:formatCode>
                <c:ptCount val="3"/>
                <c:pt idx="0">
                  <c:v>11.1</c:v>
                </c:pt>
                <c:pt idx="1">
                  <c:v>9.3000000000000007</c:v>
                </c:pt>
                <c:pt idx="2">
                  <c:v>8.3000000000000007</c:v>
                </c:pt>
              </c:numCache>
            </c:numRef>
          </c:val>
          <c:extLst>
            <c:ext xmlns:c16="http://schemas.microsoft.com/office/drawing/2014/chart" uri="{C3380CC4-5D6E-409C-BE32-E72D297353CC}">
              <c16:uniqueId val="{00000008-32A6-4F63-BD9F-68CACEAB4CD7}"/>
            </c:ext>
          </c:extLst>
        </c:ser>
        <c:dLbls>
          <c:showLegendKey val="0"/>
          <c:showVal val="0"/>
          <c:showCatName val="0"/>
          <c:showSerName val="0"/>
          <c:showPercent val="0"/>
          <c:showBubbleSize val="0"/>
        </c:dLbls>
        <c:gapWidth val="150"/>
        <c:axId val="163934728"/>
        <c:axId val="163930024"/>
      </c:barChart>
      <c:catAx>
        <c:axId val="163934728"/>
        <c:scaling>
          <c:orientation val="minMax"/>
        </c:scaling>
        <c:delete val="0"/>
        <c:axPos val="b"/>
        <c:numFmt formatCode="General" sourceLinked="1"/>
        <c:majorTickMark val="out"/>
        <c:minorTickMark val="none"/>
        <c:tickLblPos val="nextTo"/>
        <c:spPr>
          <a:ln w="6350">
            <a:solidFill>
              <a:schemeClr val="tx2"/>
            </a:solidFill>
          </a:ln>
        </c:spPr>
        <c:txPr>
          <a:bodyPr/>
          <a:lstStyle/>
          <a:p>
            <a:pPr>
              <a:defRPr sz="1200">
                <a:solidFill>
                  <a:schemeClr val="tx1">
                    <a:lumMod val="50000"/>
                    <a:lumOff val="50000"/>
                  </a:schemeClr>
                </a:solidFill>
              </a:defRPr>
            </a:pPr>
            <a:endParaRPr lang="ru-RU"/>
          </a:p>
        </c:txPr>
        <c:crossAx val="163930024"/>
        <c:crosses val="autoZero"/>
        <c:auto val="1"/>
        <c:lblAlgn val="ctr"/>
        <c:lblOffset val="100"/>
        <c:tickLblSkip val="1"/>
        <c:tickMarkSkip val="2"/>
        <c:noMultiLvlLbl val="0"/>
      </c:catAx>
      <c:valAx>
        <c:axId val="163930024"/>
        <c:scaling>
          <c:orientation val="minMax"/>
        </c:scaling>
        <c:delete val="0"/>
        <c:axPos val="l"/>
        <c:title>
          <c:tx>
            <c:rich>
              <a:bodyPr rot="-5400000" vert="horz"/>
              <a:lstStyle/>
              <a:p>
                <a:pPr algn="ctr">
                  <a:defRPr/>
                </a:pPr>
                <a:r>
                  <a:rPr lang="ru-RU" sz="1000" b="1" i="0" baseline="0" dirty="0">
                    <a:solidFill>
                      <a:schemeClr val="tx2"/>
                    </a:solidFill>
                    <a:effectLst/>
                    <a:latin typeface="Arial"/>
                    <a:cs typeface="Arial"/>
                  </a:rPr>
                  <a:t>Длительность госпитализации (дни)</a:t>
                </a:r>
                <a:endParaRPr lang="ru-RU" sz="1000" dirty="0">
                  <a:solidFill>
                    <a:schemeClr val="tx2"/>
                  </a:solidFill>
                  <a:effectLst/>
                  <a:latin typeface="Arial"/>
                  <a:cs typeface="Arial"/>
                </a:endParaRPr>
              </a:p>
            </c:rich>
          </c:tx>
          <c:layout>
            <c:manualLayout>
              <c:xMode val="edge"/>
              <c:yMode val="edge"/>
              <c:x val="3.7138055566875668E-3"/>
              <c:y val="0.19822085317868382"/>
            </c:manualLayout>
          </c:layout>
          <c:overlay val="0"/>
        </c:title>
        <c:numFmt formatCode="General" sourceLinked="1"/>
        <c:majorTickMark val="out"/>
        <c:minorTickMark val="none"/>
        <c:tickLblPos val="nextTo"/>
        <c:spPr>
          <a:ln w="6350"/>
        </c:spPr>
        <c:txPr>
          <a:bodyPr/>
          <a:lstStyle/>
          <a:p>
            <a:pPr>
              <a:defRPr sz="1000" b="1">
                <a:solidFill>
                  <a:schemeClr val="tx2"/>
                </a:solidFill>
              </a:defRPr>
            </a:pPr>
            <a:endParaRPr lang="ru-RU"/>
          </a:p>
        </c:txPr>
        <c:crossAx val="163934728"/>
        <c:crossesAt val="1"/>
        <c:crossBetween val="between"/>
      </c:valAx>
    </c:plotArea>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43DA7D-3033-4E13-8196-E45201809492}" type="doc">
      <dgm:prSet loTypeId="urn:microsoft.com/office/officeart/2005/8/layout/hProcess11" loCatId="process" qsTypeId="urn:microsoft.com/office/officeart/2005/8/quickstyle/simple1#1" qsCatId="simple" csTypeId="urn:microsoft.com/office/officeart/2005/8/colors/accent1_2#1" csCatId="accent1" phldr="1"/>
      <dgm:spPr/>
      <dgm:t>
        <a:bodyPr/>
        <a:lstStyle/>
        <a:p>
          <a:endParaRPr lang="ru-RU"/>
        </a:p>
      </dgm:t>
    </dgm:pt>
    <dgm:pt modelId="{214FE8A9-9277-4C0E-8EA9-5DB811DBA738}">
      <dgm:prSet custT="1"/>
      <dgm:spPr/>
      <dgm:t>
        <a:bodyPr/>
        <a:lstStyle/>
        <a:p>
          <a:pPr rtl="0"/>
          <a:r>
            <a:rPr lang="ru-RU" sz="1800" baseline="0" dirty="0" smtClean="0"/>
            <a:t>              Ради спасения немногих (</a:t>
          </a:r>
          <a:r>
            <a:rPr lang="ru-RU" sz="1800" b="1" i="1" baseline="0" dirty="0" smtClean="0"/>
            <a:t>группа риска</a:t>
          </a:r>
          <a:r>
            <a:rPr lang="ru-RU" sz="1800" baseline="0" dirty="0" smtClean="0"/>
            <a:t>) проводим профилактику </a:t>
          </a:r>
          <a:r>
            <a:rPr lang="ru-RU" sz="2000" b="1" i="1" baseline="0" dirty="0" smtClean="0">
              <a:solidFill>
                <a:srgbClr val="FFC000"/>
              </a:solidFill>
            </a:rPr>
            <a:t>всем!</a:t>
          </a:r>
          <a:endParaRPr lang="ru-RU" sz="2000" b="1" i="1" baseline="0" dirty="0">
            <a:solidFill>
              <a:srgbClr val="FFC000"/>
            </a:solidFill>
          </a:endParaRPr>
        </a:p>
      </dgm:t>
    </dgm:pt>
    <dgm:pt modelId="{76A8E146-FDD3-4D8A-8C20-F2DAADA38937}" type="parTrans" cxnId="{82D4F46E-63AD-4104-AF0D-C5356EF50A66}">
      <dgm:prSet/>
      <dgm:spPr/>
      <dgm:t>
        <a:bodyPr/>
        <a:lstStyle/>
        <a:p>
          <a:endParaRPr lang="ru-RU"/>
        </a:p>
      </dgm:t>
    </dgm:pt>
    <dgm:pt modelId="{3D43811D-D68B-4980-81CA-7982EE74EB9A}" type="sibTrans" cxnId="{82D4F46E-63AD-4104-AF0D-C5356EF50A66}">
      <dgm:prSet/>
      <dgm:spPr/>
      <dgm:t>
        <a:bodyPr/>
        <a:lstStyle/>
        <a:p>
          <a:endParaRPr lang="ru-RU"/>
        </a:p>
      </dgm:t>
    </dgm:pt>
    <dgm:pt modelId="{9E5634AD-F47B-4297-98D4-3CE4C25D3014}" type="pres">
      <dgm:prSet presAssocID="{7443DA7D-3033-4E13-8196-E45201809492}" presName="Name0" presStyleCnt="0">
        <dgm:presLayoutVars>
          <dgm:dir/>
          <dgm:resizeHandles val="exact"/>
        </dgm:presLayoutVars>
      </dgm:prSet>
      <dgm:spPr/>
      <dgm:t>
        <a:bodyPr/>
        <a:lstStyle/>
        <a:p>
          <a:endParaRPr lang="ru-RU"/>
        </a:p>
      </dgm:t>
    </dgm:pt>
    <dgm:pt modelId="{3307E89C-F230-43EA-8AA0-8A5B03FB53E0}" type="pres">
      <dgm:prSet presAssocID="{7443DA7D-3033-4E13-8196-E45201809492}" presName="arrow" presStyleLbl="bgShp" presStyleIdx="0" presStyleCnt="1" custAng="10800000" custLinFactNeighborY="-61505"/>
      <dgm:sp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dgm:spPr>
      <dgm:t>
        <a:bodyPr/>
        <a:lstStyle/>
        <a:p>
          <a:endParaRPr lang="ru-RU"/>
        </a:p>
      </dgm:t>
    </dgm:pt>
    <dgm:pt modelId="{AF0AF75E-F5B9-4E6A-AE3F-936A6D3A1DFC}" type="pres">
      <dgm:prSet presAssocID="{7443DA7D-3033-4E13-8196-E45201809492}" presName="points" presStyleCnt="0"/>
      <dgm:spPr/>
    </dgm:pt>
    <dgm:pt modelId="{8353E91A-C0CA-4594-B3DF-814D62037DDA}" type="pres">
      <dgm:prSet presAssocID="{214FE8A9-9277-4C0E-8EA9-5DB811DBA738}" presName="compositeA" presStyleCnt="0"/>
      <dgm:spPr/>
    </dgm:pt>
    <dgm:pt modelId="{B13A3B8B-D305-424E-9B9F-E206D80CFB6B}" type="pres">
      <dgm:prSet presAssocID="{214FE8A9-9277-4C0E-8EA9-5DB811DBA738}" presName="textA" presStyleLbl="revTx" presStyleIdx="0" presStyleCnt="1" custAng="0" custScaleY="250000" custLinFactY="31668" custLinFactNeighborX="-98" custLinFactNeighborY="100000">
        <dgm:presLayoutVars>
          <dgm:bulletEnabled val="1"/>
        </dgm:presLayoutVars>
      </dgm:prSet>
      <dgm:spPr/>
      <dgm:t>
        <a:bodyPr/>
        <a:lstStyle/>
        <a:p>
          <a:endParaRPr lang="ru-RU"/>
        </a:p>
      </dgm:t>
    </dgm:pt>
    <dgm:pt modelId="{3E4797DC-9A5E-457D-AFC4-675FDE9F9D9A}" type="pres">
      <dgm:prSet presAssocID="{214FE8A9-9277-4C0E-8EA9-5DB811DBA738}" presName="circleA" presStyleLbl="node1" presStyleIdx="0" presStyleCnt="1" custFlipVert="0" custFlipHor="1" custScaleX="47071" custScaleY="61749" custLinFactX="1436639" custLinFactY="46032" custLinFactNeighborX="1500000" custLinFactNeighborY="100000"/>
      <dgm:spPr/>
    </dgm:pt>
    <dgm:pt modelId="{C1081CE5-8CEB-4FA9-AF4E-9AAA637C1EE6}" type="pres">
      <dgm:prSet presAssocID="{214FE8A9-9277-4C0E-8EA9-5DB811DBA738}" presName="spaceA" presStyleCnt="0"/>
      <dgm:spPr/>
    </dgm:pt>
  </dgm:ptLst>
  <dgm:cxnLst>
    <dgm:cxn modelId="{1DC50632-6DC3-4753-A0EC-D1D30EC5F822}" type="presOf" srcId="{7443DA7D-3033-4E13-8196-E45201809492}" destId="{9E5634AD-F47B-4297-98D4-3CE4C25D3014}" srcOrd="0" destOrd="0" presId="urn:microsoft.com/office/officeart/2005/8/layout/hProcess11"/>
    <dgm:cxn modelId="{A11B3C78-9E34-43EE-9505-1D3D83EAE28A}" type="presOf" srcId="{214FE8A9-9277-4C0E-8EA9-5DB811DBA738}" destId="{B13A3B8B-D305-424E-9B9F-E206D80CFB6B}" srcOrd="0" destOrd="0" presId="urn:microsoft.com/office/officeart/2005/8/layout/hProcess11"/>
    <dgm:cxn modelId="{82D4F46E-63AD-4104-AF0D-C5356EF50A66}" srcId="{7443DA7D-3033-4E13-8196-E45201809492}" destId="{214FE8A9-9277-4C0E-8EA9-5DB811DBA738}" srcOrd="0" destOrd="0" parTransId="{76A8E146-FDD3-4D8A-8C20-F2DAADA38937}" sibTransId="{3D43811D-D68B-4980-81CA-7982EE74EB9A}"/>
    <dgm:cxn modelId="{53FA95A5-ED19-457E-93BC-72CC9EAD709F}" type="presParOf" srcId="{9E5634AD-F47B-4297-98D4-3CE4C25D3014}" destId="{3307E89C-F230-43EA-8AA0-8A5B03FB53E0}" srcOrd="0" destOrd="0" presId="urn:microsoft.com/office/officeart/2005/8/layout/hProcess11"/>
    <dgm:cxn modelId="{CD34DD2D-705B-440F-B939-23C7FCD0F1F1}" type="presParOf" srcId="{9E5634AD-F47B-4297-98D4-3CE4C25D3014}" destId="{AF0AF75E-F5B9-4E6A-AE3F-936A6D3A1DFC}" srcOrd="1" destOrd="0" presId="urn:microsoft.com/office/officeart/2005/8/layout/hProcess11"/>
    <dgm:cxn modelId="{EC160E77-4875-4B95-A1E9-C67A143FA53C}" type="presParOf" srcId="{AF0AF75E-F5B9-4E6A-AE3F-936A6D3A1DFC}" destId="{8353E91A-C0CA-4594-B3DF-814D62037DDA}" srcOrd="0" destOrd="0" presId="urn:microsoft.com/office/officeart/2005/8/layout/hProcess11"/>
    <dgm:cxn modelId="{77C48BE7-6931-4AB5-8137-C97AEBF320EF}" type="presParOf" srcId="{8353E91A-C0CA-4594-B3DF-814D62037DDA}" destId="{B13A3B8B-D305-424E-9B9F-E206D80CFB6B}" srcOrd="0" destOrd="0" presId="urn:microsoft.com/office/officeart/2005/8/layout/hProcess11"/>
    <dgm:cxn modelId="{B3F5373C-F342-4B9F-8AA1-A7A61C6469D6}" type="presParOf" srcId="{8353E91A-C0CA-4594-B3DF-814D62037DDA}" destId="{3E4797DC-9A5E-457D-AFC4-675FDE9F9D9A}" srcOrd="1" destOrd="0" presId="urn:microsoft.com/office/officeart/2005/8/layout/hProcess11"/>
    <dgm:cxn modelId="{61C70A0D-17AC-4D54-AB95-9E4CC28621A6}" type="presParOf" srcId="{8353E91A-C0CA-4594-B3DF-814D62037DDA}" destId="{C1081CE5-8CEB-4FA9-AF4E-9AAA637C1EE6}"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7E89C-F230-43EA-8AA0-8A5B03FB53E0}">
      <dsp:nvSpPr>
        <dsp:cNvPr id="0" name=""/>
        <dsp:cNvSpPr/>
      </dsp:nvSpPr>
      <dsp:spPr>
        <a:xfrm rot="10800000">
          <a:off x="0" y="64269"/>
          <a:ext cx="6669955" cy="476250"/>
        </a:xfrm>
        <a:prstGeom prst="notchedRightArrow">
          <a:avLst/>
        </a:prstGeom>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B13A3B8B-D305-424E-9B9F-E206D80CFB6B}">
      <dsp:nvSpPr>
        <dsp:cNvPr id="0" name=""/>
        <dsp:cNvSpPr/>
      </dsp:nvSpPr>
      <dsp:spPr>
        <a:xfrm>
          <a:off x="0" y="0"/>
          <a:ext cx="5991240" cy="11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rtl="0">
            <a:lnSpc>
              <a:spcPct val="90000"/>
            </a:lnSpc>
            <a:spcBef>
              <a:spcPct val="0"/>
            </a:spcBef>
            <a:spcAft>
              <a:spcPct val="35000"/>
            </a:spcAft>
          </a:pPr>
          <a:r>
            <a:rPr lang="ru-RU" sz="1800" kern="1200" baseline="0" dirty="0" smtClean="0"/>
            <a:t>              Ради спасения немногих (</a:t>
          </a:r>
          <a:r>
            <a:rPr lang="ru-RU" sz="1800" b="1" i="1" kern="1200" baseline="0" dirty="0" smtClean="0"/>
            <a:t>группа риска</a:t>
          </a:r>
          <a:r>
            <a:rPr lang="ru-RU" sz="1800" kern="1200" baseline="0" dirty="0" smtClean="0"/>
            <a:t>) проводим профилактику </a:t>
          </a:r>
          <a:r>
            <a:rPr lang="ru-RU" sz="2000" b="1" i="1" kern="1200" baseline="0" dirty="0" smtClean="0">
              <a:solidFill>
                <a:srgbClr val="FFC000"/>
              </a:solidFill>
            </a:rPr>
            <a:t>всем!</a:t>
          </a:r>
          <a:endParaRPr lang="ru-RU" sz="2000" b="1" i="1" kern="1200" baseline="0" dirty="0">
            <a:solidFill>
              <a:srgbClr val="FFC000"/>
            </a:solidFill>
          </a:endParaRPr>
        </a:p>
      </dsp:txBody>
      <dsp:txXfrm>
        <a:off x="0" y="0"/>
        <a:ext cx="5991240" cy="1190625"/>
      </dsp:txXfrm>
    </dsp:sp>
    <dsp:sp modelId="{3E4797DC-9A5E-457D-AFC4-675FDE9F9D9A}">
      <dsp:nvSpPr>
        <dsp:cNvPr id="0" name=""/>
        <dsp:cNvSpPr/>
      </dsp:nvSpPr>
      <dsp:spPr>
        <a:xfrm flipH="1">
          <a:off x="6469893" y="911015"/>
          <a:ext cx="56043" cy="735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824D7-13F9-4866-AE9C-98D2F2F14D59}" type="datetimeFigureOut">
              <a:rPr lang="ru-RU" smtClean="0"/>
              <a:t>25.03.2021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E93F0-EBBB-4BAF-A53B-7A5C82EDC7FB}" type="slidenum">
              <a:rPr lang="ru-RU" smtClean="0"/>
              <a:t>‹#›</a:t>
            </a:fld>
            <a:endParaRPr lang="ru-RU"/>
          </a:p>
        </p:txBody>
      </p:sp>
    </p:spTree>
    <p:extLst>
      <p:ext uri="{BB962C8B-B14F-4D97-AF65-F5344CB8AC3E}">
        <p14:creationId xmlns:p14="http://schemas.microsoft.com/office/powerpoint/2010/main" val="427191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fld id="{985F8913-43C2-4841-8916-3CF7C9FE876B}" type="slidenum">
              <a:rPr lang="en-GB" b="0" smtClean="0">
                <a:solidFill>
                  <a:srgbClr val="000000"/>
                </a:solidFill>
              </a:rPr>
              <a:pPr eaLnBrk="1" hangingPunct="1"/>
              <a:t>2</a:t>
            </a:fld>
            <a:endParaRPr lang="en-GB" b="0" smtClean="0">
              <a:solidFill>
                <a:srgbClr val="000000"/>
              </a:solidFill>
            </a:endParaRPr>
          </a:p>
        </p:txBody>
      </p:sp>
      <p:sp>
        <p:nvSpPr>
          <p:cNvPr id="195587" name="Rectangle 26"/>
          <p:cNvSpPr txBox="1">
            <a:spLocks noGrp="1" noChangeArrowheads="1"/>
          </p:cNvSpPr>
          <p:nvPr/>
        </p:nvSpPr>
        <p:spPr bwMode="auto">
          <a:xfrm>
            <a:off x="1927948" y="8635109"/>
            <a:ext cx="2993947" cy="42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63" tIns="49081" rIns="98163" bIns="49081" anchor="b"/>
          <a:lstStyle>
            <a:lvl1pPr defTabSz="981075" eaLnBrk="0" hangingPunct="0">
              <a:defRPr b="1">
                <a:solidFill>
                  <a:schemeClr val="tx1"/>
                </a:solidFill>
                <a:latin typeface="Arial" charset="0"/>
              </a:defRPr>
            </a:lvl1pPr>
            <a:lvl2pPr marL="742950" indent="-285750" defTabSz="981075" eaLnBrk="0" hangingPunct="0">
              <a:defRPr b="1">
                <a:solidFill>
                  <a:schemeClr val="tx1"/>
                </a:solidFill>
                <a:latin typeface="Arial" charset="0"/>
              </a:defRPr>
            </a:lvl2pPr>
            <a:lvl3pPr marL="1143000" indent="-228600" defTabSz="981075" eaLnBrk="0" hangingPunct="0">
              <a:defRPr b="1">
                <a:solidFill>
                  <a:schemeClr val="tx1"/>
                </a:solidFill>
                <a:latin typeface="Arial" charset="0"/>
              </a:defRPr>
            </a:lvl3pPr>
            <a:lvl4pPr marL="1600200" indent="-228600" defTabSz="981075" eaLnBrk="0" hangingPunct="0">
              <a:defRPr b="1">
                <a:solidFill>
                  <a:schemeClr val="tx1"/>
                </a:solidFill>
                <a:latin typeface="Arial" charset="0"/>
              </a:defRPr>
            </a:lvl4pPr>
            <a:lvl5pPr marL="2057400" indent="-228600" defTabSz="981075" eaLnBrk="0" hangingPunct="0">
              <a:defRPr b="1">
                <a:solidFill>
                  <a:schemeClr val="tx1"/>
                </a:solidFill>
                <a:latin typeface="Arial" charset="0"/>
              </a:defRPr>
            </a:lvl5pPr>
            <a:lvl6pPr marL="2514600" indent="-228600" algn="ctr" defTabSz="981075" eaLnBrk="0" fontAlgn="base" hangingPunct="0">
              <a:spcBef>
                <a:spcPct val="0"/>
              </a:spcBef>
              <a:spcAft>
                <a:spcPct val="0"/>
              </a:spcAft>
              <a:defRPr b="1">
                <a:solidFill>
                  <a:schemeClr val="tx1"/>
                </a:solidFill>
                <a:latin typeface="Arial" charset="0"/>
              </a:defRPr>
            </a:lvl6pPr>
            <a:lvl7pPr marL="2971800" indent="-228600" algn="ctr" defTabSz="981075" eaLnBrk="0" fontAlgn="base" hangingPunct="0">
              <a:spcBef>
                <a:spcPct val="0"/>
              </a:spcBef>
              <a:spcAft>
                <a:spcPct val="0"/>
              </a:spcAft>
              <a:defRPr b="1">
                <a:solidFill>
                  <a:schemeClr val="tx1"/>
                </a:solidFill>
                <a:latin typeface="Arial" charset="0"/>
              </a:defRPr>
            </a:lvl7pPr>
            <a:lvl8pPr marL="3429000" indent="-228600" algn="ctr" defTabSz="981075" eaLnBrk="0" fontAlgn="base" hangingPunct="0">
              <a:spcBef>
                <a:spcPct val="0"/>
              </a:spcBef>
              <a:spcAft>
                <a:spcPct val="0"/>
              </a:spcAft>
              <a:defRPr b="1">
                <a:solidFill>
                  <a:schemeClr val="tx1"/>
                </a:solidFill>
                <a:latin typeface="Arial" charset="0"/>
              </a:defRPr>
            </a:lvl8pPr>
            <a:lvl9pPr marL="3886200" indent="-228600" algn="ctr" defTabSz="981075" eaLnBrk="0" fontAlgn="base" hangingPunct="0">
              <a:spcBef>
                <a:spcPct val="0"/>
              </a:spcBef>
              <a:spcAft>
                <a:spcPct val="0"/>
              </a:spcAft>
              <a:defRPr b="1">
                <a:solidFill>
                  <a:schemeClr val="tx1"/>
                </a:solidFill>
                <a:latin typeface="Arial" charset="0"/>
              </a:defRPr>
            </a:lvl9pPr>
          </a:lstStyle>
          <a:p>
            <a:pPr eaLnBrk="1" hangingPunct="1"/>
            <a:fld id="{41F9D6FB-B79A-4067-88CE-76BAD4FE5321}" type="slidenum">
              <a:rPr lang="en-GB" sz="1100" b="0">
                <a:solidFill>
                  <a:srgbClr val="000000"/>
                </a:solidFill>
                <a:cs typeface="Arial" charset="0"/>
              </a:rPr>
              <a:pPr eaLnBrk="1" hangingPunct="1"/>
              <a:t>2</a:t>
            </a:fld>
            <a:endParaRPr lang="en-GB" sz="1100" b="0">
              <a:solidFill>
                <a:srgbClr val="000000"/>
              </a:solidFill>
              <a:cs typeface="Arial" charset="0"/>
            </a:endParaRPr>
          </a:p>
        </p:txBody>
      </p:sp>
      <p:sp>
        <p:nvSpPr>
          <p:cNvPr id="195588" name="Rectangle 9"/>
          <p:cNvSpPr>
            <a:spLocks noGrp="1" noRot="1" noChangeAspect="1" noChangeArrowheads="1" noTextEdit="1"/>
          </p:cNvSpPr>
          <p:nvPr>
            <p:ph type="sldImg"/>
          </p:nvPr>
        </p:nvSpPr>
        <p:spPr>
          <a:xfrm>
            <a:off x="655638" y="881063"/>
            <a:ext cx="5613400" cy="3157537"/>
          </a:xfrm>
          <a:ln/>
        </p:spPr>
      </p:sp>
      <p:sp>
        <p:nvSpPr>
          <p:cNvPr id="195589" name="Rectangle 10"/>
          <p:cNvSpPr>
            <a:spLocks noGrp="1" noChangeArrowheads="1"/>
          </p:cNvSpPr>
          <p:nvPr>
            <p:ph type="body" idx="1"/>
          </p:nvPr>
        </p:nvSpPr>
        <p:spPr>
          <a:xfrm>
            <a:off x="692169" y="4289038"/>
            <a:ext cx="5535701" cy="45273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8163" tIns="49081" rIns="98163" bIns="49081"/>
          <a:lstStyle/>
          <a:p>
            <a:pPr>
              <a:tabLst>
                <a:tab pos="180975" algn="l"/>
              </a:tabLst>
            </a:pPr>
            <a:r>
              <a:rPr lang="en-GB" b="1" smtClean="0"/>
              <a:t>Reference</a:t>
            </a:r>
          </a:p>
          <a:p>
            <a:pPr>
              <a:tabLst>
                <a:tab pos="180975" algn="l"/>
              </a:tabLst>
            </a:pPr>
            <a:r>
              <a:rPr lang="en-GB" smtClean="0"/>
              <a:t>1.	Cohen AT </a:t>
            </a:r>
            <a:r>
              <a:rPr lang="en-GB" i="1" smtClean="0"/>
              <a:t>et al</a:t>
            </a:r>
            <a:r>
              <a:rPr lang="en-GB" smtClean="0"/>
              <a:t>. </a:t>
            </a:r>
            <a:r>
              <a:rPr lang="en-GB" i="1" smtClean="0"/>
              <a:t>Thromb Haemost</a:t>
            </a:r>
            <a:r>
              <a:rPr lang="en-GB" smtClean="0"/>
              <a:t> 2007;98:756–764</a:t>
            </a:r>
            <a:endParaRPr lang="en-US" smtClean="0"/>
          </a:p>
        </p:txBody>
      </p:sp>
    </p:spTree>
    <p:extLst>
      <p:ext uri="{BB962C8B-B14F-4D97-AF65-F5344CB8AC3E}">
        <p14:creationId xmlns:p14="http://schemas.microsoft.com/office/powerpoint/2010/main" val="1051108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srgbClr val="000000"/>
                </a:solidFill>
                <a:effectLst/>
                <a:uLnTx/>
                <a:uFillTx/>
                <a:latin typeface="Arial"/>
                <a:ea typeface="+mn-ea"/>
                <a:cs typeface="+mn-cs"/>
              </a:rPr>
              <a:t>ВТЭО – венозные тромбоэмболические осложнения,</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ru-RU" sz="800" b="0" i="0" u="none" strike="noStrike" kern="1200" cap="none" spc="0" normalizeH="0" baseline="0" noProof="0" dirty="0">
                <a:ln>
                  <a:noFill/>
                </a:ln>
                <a:solidFill>
                  <a:srgbClr val="000000"/>
                </a:solidFill>
                <a:effectLst/>
                <a:uLnTx/>
                <a:uFillTx/>
                <a:latin typeface="Arial"/>
                <a:ea typeface="+mn-ea"/>
                <a:cs typeface="+mn-cs"/>
              </a:rPr>
              <a:t>ПОАК – прямые оральные антикоагулянты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a:ea typeface="+mn-ea"/>
                <a:cs typeface="+mn-cs"/>
              </a:rPr>
              <a:t>Highcock</a:t>
            </a:r>
            <a:r>
              <a:rPr kumimoji="0" lang="en-US" sz="800" b="0" i="0" u="none" strike="noStrike" kern="1200" cap="none" spc="0" normalizeH="0" baseline="0" noProof="0" dirty="0">
                <a:ln>
                  <a:noFill/>
                </a:ln>
                <a:solidFill>
                  <a:srgbClr val="000000"/>
                </a:solidFill>
                <a:effectLst/>
                <a:uLnTx/>
                <a:uFillTx/>
                <a:latin typeface="Arial"/>
                <a:ea typeface="+mn-ea"/>
                <a:cs typeface="+mn-cs"/>
              </a:rPr>
              <a:t> A. J. et al. A Prospective Cohort Comparative Study of Rivaroxaban, Dabigatran, and Apixaban Oral Thromboprophylaxis in 2431 Hip and Knee Arthroplasty Patients: Primary Efficacy Outcomes and Safety Profile //The Journal of Arthroplasty. – 2020. – </a:t>
            </a:r>
            <a:r>
              <a:rPr kumimoji="0" lang="ru-RU" sz="800" b="0" i="0" u="none" strike="noStrike" kern="1200" cap="none" spc="0" normalizeH="0" baseline="0" noProof="0" dirty="0">
                <a:ln>
                  <a:noFill/>
                </a:ln>
                <a:solidFill>
                  <a:srgbClr val="000000"/>
                </a:solidFill>
                <a:effectLst/>
                <a:uLnTx/>
                <a:uFillTx/>
                <a:latin typeface="Arial"/>
                <a:ea typeface="+mn-ea"/>
                <a:cs typeface="+mn-cs"/>
              </a:rPr>
              <a:t>Т. 35. – №. 11. – С. 3093-3098.</a:t>
            </a:r>
          </a:p>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666F2-F641-428D-A174-C26A40849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05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Tang Y. et al. A RCT study of Rivaroxaban, low-molecular-weight heparin, and sequential medication regimens for the prevention of venous thrombosis after internal fixation of hip fracture //Biomedicine &amp; Pharmacotherapy. – 2017. – Т. 92. – С. 982-988.</a:t>
            </a:r>
          </a:p>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666F2-F641-428D-A174-C26A40849A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4164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altLang="ru-RU" sz="1200" b="0" kern="0" dirty="0" err="1" smtClean="0">
                <a:latin typeface="Arial" panose="020B0604020202020204" pitchFamily="34" charset="0"/>
                <a:ea typeface="ＭＳ Ｐゴシック" pitchFamily="34" charset="-128"/>
                <a:cs typeface="Arial" panose="020B0604020202020204" pitchFamily="34" charset="0"/>
              </a:rPr>
              <a:t>Ксарелто</a:t>
            </a:r>
            <a:r>
              <a:rPr lang="ru-RU" altLang="ru-RU" sz="1200" b="0" kern="0" dirty="0" smtClean="0">
                <a:latin typeface="Arial" panose="020B0604020202020204" pitchFamily="34" charset="0"/>
                <a:ea typeface="ＭＳ Ｐゴシック" pitchFamily="34" charset="-128"/>
                <a:cs typeface="Arial" panose="020B0604020202020204" pitchFamily="34" charset="0"/>
              </a:rPr>
              <a:t> </a:t>
            </a:r>
            <a:r>
              <a:rPr lang="ru-RU" altLang="ru-RU" sz="1200" b="0" kern="0" baseline="30000" dirty="0" smtClean="0">
                <a:latin typeface="Arial"/>
                <a:ea typeface="ＭＳ Ｐゴシック" pitchFamily="34" charset="-128"/>
                <a:cs typeface="Arial"/>
              </a:rPr>
              <a:t> </a:t>
            </a:r>
            <a:r>
              <a:rPr lang="ru-RU" altLang="ru-RU" sz="1200" b="0" kern="0" baseline="0" dirty="0" smtClean="0">
                <a:latin typeface="Arial"/>
                <a:ea typeface="ＭＳ Ｐゴシック" pitchFamily="34" charset="-128"/>
                <a:cs typeface="Arial"/>
              </a:rPr>
              <a:t>имеет </a:t>
            </a:r>
            <a:r>
              <a:rPr lang="ru-RU" altLang="ru-RU" sz="1200" b="0" kern="0" dirty="0" smtClean="0">
                <a:latin typeface="Arial" panose="020B0604020202020204" pitchFamily="34" charset="0"/>
                <a:ea typeface="ＭＳ Ｐゴシック" pitchFamily="34" charset="-128"/>
                <a:cs typeface="Arial" panose="020B0604020202020204" pitchFamily="34" charset="0"/>
              </a:rPr>
              <a:t> удобный режим применения не только из-за приема</a:t>
            </a:r>
            <a:r>
              <a:rPr lang="ru-RU" altLang="ru-RU" sz="1200" b="0" kern="0" baseline="0" dirty="0" smtClean="0">
                <a:latin typeface="Arial" panose="020B0604020202020204" pitchFamily="34" charset="0"/>
                <a:ea typeface="ＭＳ Ｐゴシック" pitchFamily="34" charset="-128"/>
                <a:cs typeface="Arial" panose="020B0604020202020204" pitchFamily="34" charset="0"/>
              </a:rPr>
              <a:t> 1 раз в день в фиксированной дозе, но и потому, что</a:t>
            </a:r>
            <a:r>
              <a:rPr lang="ru-RU" altLang="ru-RU" sz="1200" b="1" kern="0" baseline="0" dirty="0" smtClean="0">
                <a:latin typeface="Arial" panose="020B0604020202020204" pitchFamily="34" charset="0"/>
                <a:ea typeface="ＭＳ Ｐゴシック" pitchFamily="34" charset="-128"/>
                <a:cs typeface="Arial" panose="020B0604020202020204" pitchFamily="34" charset="0"/>
              </a:rPr>
              <a:t> </a:t>
            </a:r>
            <a:r>
              <a:rPr lang="ru-RU" altLang="de-DE" sz="1200" b="0" kern="1200" dirty="0" err="1" smtClean="0"/>
              <a:t>Ксарелто</a:t>
            </a:r>
            <a:r>
              <a:rPr lang="ru-RU" altLang="de-DE" sz="1200" b="0" kern="1200" dirty="0" smtClean="0"/>
              <a:t> может применяется у пациентов с легким и умеренным нарушением функции почек и не требует коррекции дозы.</a:t>
            </a:r>
          </a:p>
          <a:p>
            <a:r>
              <a:rPr lang="ru-RU" sz="1200" b="1" kern="1200" dirty="0" smtClean="0"/>
              <a:t>Не требуется коррекции дозы в зависимости от функции почек, веса, возраста, пола пациента</a:t>
            </a:r>
            <a:r>
              <a:rPr lang="ru-RU" sz="1200" kern="1200" dirty="0" smtClean="0"/>
              <a:t>.</a:t>
            </a:r>
          </a:p>
          <a:p>
            <a:endParaRPr lang="ru-RU" sz="1200" kern="1200" dirty="0" smtClean="0"/>
          </a:p>
          <a:p>
            <a:r>
              <a:rPr lang="ru-RU" sz="1200" i="1" kern="1200" dirty="0" smtClean="0"/>
              <a:t>Для вашей информации: </a:t>
            </a:r>
            <a:r>
              <a:rPr lang="ru-RU" sz="1200" i="1" kern="1200" dirty="0" err="1" smtClean="0"/>
              <a:t>Ксарелто</a:t>
            </a:r>
            <a:r>
              <a:rPr lang="ru-RU" sz="1200" i="1" kern="1200" dirty="0" smtClean="0"/>
              <a:t> противопоказан при клиренсе </a:t>
            </a:r>
            <a:r>
              <a:rPr lang="ru-RU" sz="1200" i="1" kern="1200" dirty="0" err="1" smtClean="0"/>
              <a:t>креатинина</a:t>
            </a:r>
            <a:r>
              <a:rPr lang="ru-RU" sz="1200" i="1" kern="1200" dirty="0" smtClean="0"/>
              <a:t> ниже 15 мл/мин. При клиренсе </a:t>
            </a:r>
            <a:r>
              <a:rPr lang="ru-RU" sz="1200" i="1" kern="1200" dirty="0" err="1" smtClean="0"/>
              <a:t>креатинина</a:t>
            </a:r>
            <a:r>
              <a:rPr lang="ru-RU" sz="1200" i="1" kern="1200" baseline="0" dirty="0" smtClean="0"/>
              <a:t> от 15-29 мл/мин препарат необходимо назначать с осторожностью.</a:t>
            </a:r>
            <a:endParaRPr lang="ru-RU" sz="1200" i="1" kern="1200" dirty="0" smtClean="0"/>
          </a:p>
          <a:p>
            <a:endParaRPr lang="ru-RU" sz="1200" kern="1200" dirty="0" smtClean="0"/>
          </a:p>
          <a:p>
            <a:r>
              <a:rPr lang="ru-RU" sz="1200" kern="1200" dirty="0" smtClean="0"/>
              <a:t>В отличие от </a:t>
            </a:r>
            <a:r>
              <a:rPr lang="ru-RU" sz="1200" kern="1200" dirty="0" err="1" smtClean="0"/>
              <a:t>дабигатрана</a:t>
            </a:r>
            <a:r>
              <a:rPr lang="ru-RU" sz="1200" kern="1200" dirty="0" smtClean="0"/>
              <a:t>, где требуется подбор дозы у пациентов с:</a:t>
            </a:r>
          </a:p>
          <a:p>
            <a:endParaRPr lang="ru-RU" sz="1200" kern="1200" dirty="0" smtClean="0"/>
          </a:p>
          <a:p>
            <a:pPr marL="228600" indent="-228600">
              <a:buAutoNum type="arabicPeriod"/>
            </a:pPr>
            <a:r>
              <a:rPr lang="ru-RU" altLang="de-DE" sz="1200" b="0" kern="1200" dirty="0" smtClean="0"/>
              <a:t>Умеренным нарушением функции почек (клиренс </a:t>
            </a:r>
            <a:r>
              <a:rPr lang="ru-RU" altLang="de-DE" sz="1200" b="0" kern="1200" dirty="0" err="1" smtClean="0"/>
              <a:t>креатинина</a:t>
            </a:r>
            <a:r>
              <a:rPr lang="ru-RU" altLang="de-DE" sz="1200" b="0" kern="1200" baseline="0" dirty="0" smtClean="0"/>
              <a:t> </a:t>
            </a:r>
            <a:r>
              <a:rPr lang="ru-RU" altLang="de-DE" sz="1200" b="0" kern="1200" dirty="0" smtClean="0"/>
              <a:t>30-50 мл/мин),</a:t>
            </a:r>
          </a:p>
          <a:p>
            <a:pPr marL="228600" indent="-228600">
              <a:buAutoNum type="arabicPeriod"/>
            </a:pPr>
            <a:r>
              <a:rPr lang="ru-RU" sz="1200" b="0" kern="1200" dirty="0" smtClean="0"/>
              <a:t>У</a:t>
            </a:r>
            <a:r>
              <a:rPr lang="ru-RU" sz="1200" b="0" kern="1200" baseline="0" dirty="0" smtClean="0"/>
              <a:t> пожилых пациентов (</a:t>
            </a:r>
            <a:r>
              <a:rPr lang="en-US" sz="1200" b="0" kern="1200" baseline="0" dirty="0" smtClean="0"/>
              <a:t>&gt;</a:t>
            </a:r>
            <a:r>
              <a:rPr lang="ru-RU" sz="1200" b="0" kern="1200" baseline="0" dirty="0" smtClean="0"/>
              <a:t>75 лет),</a:t>
            </a:r>
          </a:p>
          <a:p>
            <a:pPr marL="228600" indent="-228600">
              <a:buAutoNum type="arabicPeriod"/>
            </a:pPr>
            <a:r>
              <a:rPr lang="ru-RU" sz="1200" b="0" kern="1200" baseline="0" dirty="0" smtClean="0"/>
              <a:t>При приеме некоторых лекарств (н-р, </a:t>
            </a:r>
            <a:r>
              <a:rPr lang="ru-RU" sz="1200" b="0" kern="1200" baseline="0" dirty="0" err="1" smtClean="0"/>
              <a:t>амиодарон</a:t>
            </a:r>
            <a:r>
              <a:rPr lang="ru-RU" sz="1200" b="0" kern="1200" baseline="0" dirty="0" smtClean="0"/>
              <a:t>)</a:t>
            </a:r>
          </a:p>
          <a:p>
            <a:pPr marL="228600" indent="-228600">
              <a:buAutoNum type="arabicPeriod"/>
            </a:pPr>
            <a:endParaRPr lang="ru-RU" sz="1200" b="0" kern="1200" baseline="0" dirty="0" smtClean="0"/>
          </a:p>
          <a:p>
            <a:pPr marL="0" indent="0">
              <a:buNone/>
            </a:pPr>
            <a:r>
              <a:rPr lang="ru-RU" sz="1200" b="0" kern="1200" baseline="0" dirty="0" smtClean="0"/>
              <a:t>Поэтому, </a:t>
            </a:r>
            <a:r>
              <a:rPr lang="ru-RU" sz="1200" b="1" kern="1200" baseline="0" dirty="0" err="1" smtClean="0"/>
              <a:t>Ксарелто</a:t>
            </a:r>
            <a:r>
              <a:rPr lang="ru-RU" sz="1200" b="1" kern="1200" baseline="0" dirty="0" smtClean="0"/>
              <a:t> удобен не только для пациента, но и для врача</a:t>
            </a:r>
            <a:r>
              <a:rPr lang="ru-RU" sz="1200" b="0" kern="1200" baseline="0" dirty="0" smtClean="0"/>
              <a:t>, т.к. не нужно анализировать каждого пациента при назначении </a:t>
            </a:r>
            <a:r>
              <a:rPr lang="ru-RU" sz="1200" b="0" kern="1200" baseline="0" dirty="0" err="1" smtClean="0"/>
              <a:t>антикоагулянтной</a:t>
            </a:r>
            <a:r>
              <a:rPr lang="ru-RU" sz="1200" b="0" kern="1200" baseline="0" dirty="0" smtClean="0"/>
              <a:t> терапии и подбирать дозу в определенных ситуациях.</a:t>
            </a:r>
            <a:endParaRPr lang="ru-RU" baseline="0" dirty="0"/>
          </a:p>
        </p:txBody>
      </p:sp>
      <p:sp>
        <p:nvSpPr>
          <p:cNvPr id="4" name="Номер слайда 3"/>
          <p:cNvSpPr>
            <a:spLocks noGrp="1"/>
          </p:cNvSpPr>
          <p:nvPr>
            <p:ph type="sldNum" sz="quarter" idx="10"/>
          </p:nvPr>
        </p:nvSpPr>
        <p:spPr/>
        <p:txBody>
          <a:bodyPr/>
          <a:lstStyle/>
          <a:p>
            <a:fld id="{238195FA-6D2A-4346-AD31-AE41585E70EF}"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271839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sz="1200" dirty="0"/>
              <a:t>Это ретроспективный анализ базы</a:t>
            </a:r>
            <a:r>
              <a:rPr lang="ru-RU" sz="1200" baseline="0" dirty="0"/>
              <a:t> пациентов, которые получали антикоагулянты для профилактики в разные промежутки времени. Более 5 000 пациентов анализировали.</a:t>
            </a:r>
          </a:p>
          <a:p>
            <a:endParaRPr lang="ru-RU" sz="1200" baseline="0" dirty="0"/>
          </a:p>
          <a:p>
            <a:r>
              <a:rPr lang="ru-RU" sz="1200" dirty="0"/>
              <a:t>Применение </a:t>
            </a:r>
            <a:r>
              <a:rPr lang="ru-RU" sz="1200" dirty="0" err="1"/>
              <a:t>Ксарелто</a:t>
            </a:r>
            <a:r>
              <a:rPr lang="ru-RU" sz="1200" dirty="0"/>
              <a:t> приводило к </a:t>
            </a:r>
            <a:r>
              <a:rPr lang="ru-RU" sz="1200" b="1" dirty="0"/>
              <a:t>снижению продолжительности госпитализации </a:t>
            </a:r>
            <a:r>
              <a:rPr lang="ru-RU" sz="1200" dirty="0"/>
              <a:t>в связи с уменьшением частоты ВТЭ, кровотечений и хирургических осложнений.</a:t>
            </a:r>
            <a:endParaRPr lang="ru-RU" dirty="0"/>
          </a:p>
        </p:txBody>
      </p:sp>
      <p:sp>
        <p:nvSpPr>
          <p:cNvPr id="4" name="Номер слайда 3"/>
          <p:cNvSpPr>
            <a:spLocks noGrp="1"/>
          </p:cNvSpPr>
          <p:nvPr>
            <p:ph type="sldNum" sz="quarter" idx="10"/>
          </p:nvPr>
        </p:nvSpPr>
        <p:spPr/>
        <p:txBody>
          <a:bodyPr/>
          <a:lstStyle/>
          <a:p>
            <a:fld id="{238195FA-6D2A-4346-AD31-AE41585E70EF}"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610335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3200" dirty="0">
                <a:solidFill>
                  <a:srgbClr val="FF0000"/>
                </a:solidFill>
              </a:rPr>
              <a:t>Слайд о составе набора для слайдов, не для демонстрации</a:t>
            </a:r>
          </a:p>
        </p:txBody>
      </p:sp>
      <p:sp>
        <p:nvSpPr>
          <p:cNvPr id="4" name="Номер слайда 3"/>
          <p:cNvSpPr>
            <a:spLocks noGrp="1"/>
          </p:cNvSpPr>
          <p:nvPr>
            <p:ph type="sldNum" sz="quarter" idx="5"/>
          </p:nvPr>
        </p:nvSpPr>
        <p:spPr/>
        <p:txBody>
          <a:bodyPr/>
          <a:lstStyle/>
          <a:p>
            <a:fld id="{CC787A1C-E1B2-4BFC-8F80-A894C6C22DF1}"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3544982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481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3F2D7E3-1CB0-44C5-8FAC-C9D8EDB86CF5}" type="slidenum">
              <a:rPr lang="ru-RU" smtClean="0"/>
              <a:pPr>
                <a:defRPr/>
              </a:pPr>
              <a:t>5</a:t>
            </a:fld>
            <a:endParaRPr lang="ru-RU"/>
          </a:p>
        </p:txBody>
      </p:sp>
    </p:spTree>
    <p:extLst>
      <p:ext uri="{BB962C8B-B14F-4D97-AF65-F5344CB8AC3E}">
        <p14:creationId xmlns:p14="http://schemas.microsoft.com/office/powerpoint/2010/main" val="216301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94" eaLnBrk="0" hangingPunct="0">
              <a:defRPr>
                <a:solidFill>
                  <a:srgbClr val="FFFF00"/>
                </a:solidFill>
                <a:latin typeface="Arial" charset="0"/>
                <a:cs typeface="Arial" charset="0"/>
              </a:defRPr>
            </a:lvl1pPr>
            <a:lvl2pPr marL="714495" indent="-274806" defTabSz="960294" eaLnBrk="0" hangingPunct="0">
              <a:defRPr>
                <a:solidFill>
                  <a:srgbClr val="FFFF00"/>
                </a:solidFill>
                <a:latin typeface="Arial" charset="0"/>
                <a:cs typeface="Arial" charset="0"/>
              </a:defRPr>
            </a:lvl2pPr>
            <a:lvl3pPr marL="1099223" indent="-219845" defTabSz="960294" eaLnBrk="0" hangingPunct="0">
              <a:defRPr>
                <a:solidFill>
                  <a:srgbClr val="FFFF00"/>
                </a:solidFill>
                <a:latin typeface="Arial" charset="0"/>
                <a:cs typeface="Arial" charset="0"/>
              </a:defRPr>
            </a:lvl3pPr>
            <a:lvl4pPr marL="1538912" indent="-219845" defTabSz="960294" eaLnBrk="0" hangingPunct="0">
              <a:defRPr>
                <a:solidFill>
                  <a:srgbClr val="FFFF00"/>
                </a:solidFill>
                <a:latin typeface="Arial" charset="0"/>
                <a:cs typeface="Arial" charset="0"/>
              </a:defRPr>
            </a:lvl4pPr>
            <a:lvl5pPr marL="1978602" indent="-219845" defTabSz="960294" eaLnBrk="0" hangingPunct="0">
              <a:defRPr>
                <a:solidFill>
                  <a:srgbClr val="FFFF00"/>
                </a:solidFill>
                <a:latin typeface="Arial" charset="0"/>
                <a:cs typeface="Arial" charset="0"/>
              </a:defRPr>
            </a:lvl5pPr>
            <a:lvl6pPr marL="2418291" indent="-219845" defTabSz="960294" eaLnBrk="0" fontAlgn="base" hangingPunct="0">
              <a:spcBef>
                <a:spcPct val="0"/>
              </a:spcBef>
              <a:spcAft>
                <a:spcPct val="0"/>
              </a:spcAft>
              <a:defRPr>
                <a:solidFill>
                  <a:srgbClr val="FFFF00"/>
                </a:solidFill>
                <a:latin typeface="Arial" charset="0"/>
                <a:cs typeface="Arial" charset="0"/>
              </a:defRPr>
            </a:lvl6pPr>
            <a:lvl7pPr marL="2857980" indent="-219845" defTabSz="960294" eaLnBrk="0" fontAlgn="base" hangingPunct="0">
              <a:spcBef>
                <a:spcPct val="0"/>
              </a:spcBef>
              <a:spcAft>
                <a:spcPct val="0"/>
              </a:spcAft>
              <a:defRPr>
                <a:solidFill>
                  <a:srgbClr val="FFFF00"/>
                </a:solidFill>
                <a:latin typeface="Arial" charset="0"/>
                <a:cs typeface="Arial" charset="0"/>
              </a:defRPr>
            </a:lvl7pPr>
            <a:lvl8pPr marL="3297669" indent="-219845" defTabSz="960294" eaLnBrk="0" fontAlgn="base" hangingPunct="0">
              <a:spcBef>
                <a:spcPct val="0"/>
              </a:spcBef>
              <a:spcAft>
                <a:spcPct val="0"/>
              </a:spcAft>
              <a:defRPr>
                <a:solidFill>
                  <a:srgbClr val="FFFF00"/>
                </a:solidFill>
                <a:latin typeface="Arial" charset="0"/>
                <a:cs typeface="Arial" charset="0"/>
              </a:defRPr>
            </a:lvl8pPr>
            <a:lvl9pPr marL="3737359" indent="-219845" defTabSz="960294" eaLnBrk="0" fontAlgn="base" hangingPunct="0">
              <a:spcBef>
                <a:spcPct val="0"/>
              </a:spcBef>
              <a:spcAft>
                <a:spcPct val="0"/>
              </a:spcAft>
              <a:defRPr>
                <a:solidFill>
                  <a:srgbClr val="FFFF00"/>
                </a:solidFill>
                <a:latin typeface="Arial" charset="0"/>
                <a:cs typeface="Arial" charset="0"/>
              </a:defRPr>
            </a:lvl9pPr>
          </a:lstStyle>
          <a:p>
            <a:pPr eaLnBrk="1" hangingPunct="1"/>
            <a:fld id="{13C1CE3E-202C-4501-A7B5-31CCEC7E50FF}" type="slidenum">
              <a:rPr lang="en-GB" altLang="en-US" smtClean="0">
                <a:solidFill>
                  <a:srgbClr val="000000"/>
                </a:solidFill>
              </a:rPr>
              <a:pPr eaLnBrk="1" hangingPunct="1"/>
              <a:t>6</a:t>
            </a:fld>
            <a:endParaRPr lang="en-GB" altLang="en-US" dirty="0" smtClean="0">
              <a:solidFill>
                <a:srgbClr val="000000"/>
              </a:solidFill>
            </a:endParaRPr>
          </a:p>
        </p:txBody>
      </p:sp>
      <p:sp>
        <p:nvSpPr>
          <p:cNvPr id="246787" name="Rectangle 1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94" eaLnBrk="0" hangingPunct="0">
              <a:defRPr>
                <a:solidFill>
                  <a:srgbClr val="FFFF00"/>
                </a:solidFill>
                <a:latin typeface="Arial" charset="0"/>
                <a:cs typeface="Arial" charset="0"/>
              </a:defRPr>
            </a:lvl1pPr>
            <a:lvl2pPr marL="714495" indent="-274806" defTabSz="960294" eaLnBrk="0" hangingPunct="0">
              <a:defRPr>
                <a:solidFill>
                  <a:srgbClr val="FFFF00"/>
                </a:solidFill>
                <a:latin typeface="Arial" charset="0"/>
                <a:cs typeface="Arial" charset="0"/>
              </a:defRPr>
            </a:lvl2pPr>
            <a:lvl3pPr marL="1099223" indent="-219845" defTabSz="960294" eaLnBrk="0" hangingPunct="0">
              <a:defRPr>
                <a:solidFill>
                  <a:srgbClr val="FFFF00"/>
                </a:solidFill>
                <a:latin typeface="Arial" charset="0"/>
                <a:cs typeface="Arial" charset="0"/>
              </a:defRPr>
            </a:lvl3pPr>
            <a:lvl4pPr marL="1538912" indent="-219845" defTabSz="960294" eaLnBrk="0" hangingPunct="0">
              <a:defRPr>
                <a:solidFill>
                  <a:srgbClr val="FFFF00"/>
                </a:solidFill>
                <a:latin typeface="Arial" charset="0"/>
                <a:cs typeface="Arial" charset="0"/>
              </a:defRPr>
            </a:lvl4pPr>
            <a:lvl5pPr marL="1978602" indent="-219845" defTabSz="960294" eaLnBrk="0" hangingPunct="0">
              <a:defRPr>
                <a:solidFill>
                  <a:srgbClr val="FFFF00"/>
                </a:solidFill>
                <a:latin typeface="Arial" charset="0"/>
                <a:cs typeface="Arial" charset="0"/>
              </a:defRPr>
            </a:lvl5pPr>
            <a:lvl6pPr marL="2418291" indent="-219845" defTabSz="960294" eaLnBrk="0" fontAlgn="base" hangingPunct="0">
              <a:spcBef>
                <a:spcPct val="0"/>
              </a:spcBef>
              <a:spcAft>
                <a:spcPct val="0"/>
              </a:spcAft>
              <a:defRPr>
                <a:solidFill>
                  <a:srgbClr val="FFFF00"/>
                </a:solidFill>
                <a:latin typeface="Arial" charset="0"/>
                <a:cs typeface="Arial" charset="0"/>
              </a:defRPr>
            </a:lvl6pPr>
            <a:lvl7pPr marL="2857980" indent="-219845" defTabSz="960294" eaLnBrk="0" fontAlgn="base" hangingPunct="0">
              <a:spcBef>
                <a:spcPct val="0"/>
              </a:spcBef>
              <a:spcAft>
                <a:spcPct val="0"/>
              </a:spcAft>
              <a:defRPr>
                <a:solidFill>
                  <a:srgbClr val="FFFF00"/>
                </a:solidFill>
                <a:latin typeface="Arial" charset="0"/>
                <a:cs typeface="Arial" charset="0"/>
              </a:defRPr>
            </a:lvl7pPr>
            <a:lvl8pPr marL="3297669" indent="-219845" defTabSz="960294" eaLnBrk="0" fontAlgn="base" hangingPunct="0">
              <a:spcBef>
                <a:spcPct val="0"/>
              </a:spcBef>
              <a:spcAft>
                <a:spcPct val="0"/>
              </a:spcAft>
              <a:defRPr>
                <a:solidFill>
                  <a:srgbClr val="FFFF00"/>
                </a:solidFill>
                <a:latin typeface="Arial" charset="0"/>
                <a:cs typeface="Arial" charset="0"/>
              </a:defRPr>
            </a:lvl8pPr>
            <a:lvl9pPr marL="3737359" indent="-219845" defTabSz="960294" eaLnBrk="0" fontAlgn="base" hangingPunct="0">
              <a:spcBef>
                <a:spcPct val="0"/>
              </a:spcBef>
              <a:spcAft>
                <a:spcPct val="0"/>
              </a:spcAft>
              <a:defRPr>
                <a:solidFill>
                  <a:srgbClr val="FFFF00"/>
                </a:solidFill>
                <a:latin typeface="Arial" charset="0"/>
                <a:cs typeface="Arial" charset="0"/>
              </a:defRPr>
            </a:lvl9pPr>
          </a:lstStyle>
          <a:p>
            <a:pPr eaLnBrk="1" hangingPunct="1"/>
            <a:r>
              <a:rPr lang="en-GB" altLang="en-US" dirty="0" smtClean="0">
                <a:solidFill>
                  <a:srgbClr val="000000"/>
                </a:solidFill>
              </a:rPr>
              <a:t>Properties of rivaroxaban</a:t>
            </a:r>
          </a:p>
        </p:txBody>
      </p:sp>
      <p:sp>
        <p:nvSpPr>
          <p:cNvPr id="246788" name="Rectangle 26"/>
          <p:cNvSpPr txBox="1">
            <a:spLocks noGrp="1" noChangeArrowheads="1"/>
          </p:cNvSpPr>
          <p:nvPr/>
        </p:nvSpPr>
        <p:spPr bwMode="auto">
          <a:xfrm>
            <a:off x="1927665" y="8634818"/>
            <a:ext cx="2996541" cy="42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76" tIns="47987" rIns="95976" bIns="47987" anchor="b"/>
          <a:lstStyle>
            <a:lvl1pPr defTabSz="998538" eaLnBrk="0" hangingPunct="0">
              <a:defRPr>
                <a:solidFill>
                  <a:srgbClr val="FFFF00"/>
                </a:solidFill>
                <a:latin typeface="Arial" charset="0"/>
                <a:cs typeface="Arial" charset="0"/>
              </a:defRPr>
            </a:lvl1pPr>
            <a:lvl2pPr marL="742950" indent="-285750" defTabSz="998538" eaLnBrk="0" hangingPunct="0">
              <a:defRPr>
                <a:solidFill>
                  <a:srgbClr val="FFFF00"/>
                </a:solidFill>
                <a:latin typeface="Arial" charset="0"/>
                <a:cs typeface="Arial" charset="0"/>
              </a:defRPr>
            </a:lvl2pPr>
            <a:lvl3pPr marL="1143000" indent="-228600" defTabSz="998538" eaLnBrk="0" hangingPunct="0">
              <a:defRPr>
                <a:solidFill>
                  <a:srgbClr val="FFFF00"/>
                </a:solidFill>
                <a:latin typeface="Arial" charset="0"/>
                <a:cs typeface="Arial" charset="0"/>
              </a:defRPr>
            </a:lvl3pPr>
            <a:lvl4pPr marL="1600200" indent="-228600" defTabSz="998538" eaLnBrk="0" hangingPunct="0">
              <a:defRPr>
                <a:solidFill>
                  <a:srgbClr val="FFFF00"/>
                </a:solidFill>
                <a:latin typeface="Arial" charset="0"/>
                <a:cs typeface="Arial" charset="0"/>
              </a:defRPr>
            </a:lvl4pPr>
            <a:lvl5pPr marL="2057400" indent="-228600" defTabSz="998538" eaLnBrk="0" hangingPunct="0">
              <a:defRPr>
                <a:solidFill>
                  <a:srgbClr val="FFFF00"/>
                </a:solidFill>
                <a:latin typeface="Arial" charset="0"/>
                <a:cs typeface="Arial" charset="0"/>
              </a:defRPr>
            </a:lvl5pPr>
            <a:lvl6pPr marL="2514600" indent="-228600" defTabSz="998538" eaLnBrk="0" fontAlgn="base" hangingPunct="0">
              <a:spcBef>
                <a:spcPct val="0"/>
              </a:spcBef>
              <a:spcAft>
                <a:spcPct val="0"/>
              </a:spcAft>
              <a:defRPr>
                <a:solidFill>
                  <a:srgbClr val="FFFF00"/>
                </a:solidFill>
                <a:latin typeface="Arial" charset="0"/>
                <a:cs typeface="Arial" charset="0"/>
              </a:defRPr>
            </a:lvl6pPr>
            <a:lvl7pPr marL="2971800" indent="-228600" defTabSz="998538" eaLnBrk="0" fontAlgn="base" hangingPunct="0">
              <a:spcBef>
                <a:spcPct val="0"/>
              </a:spcBef>
              <a:spcAft>
                <a:spcPct val="0"/>
              </a:spcAft>
              <a:defRPr>
                <a:solidFill>
                  <a:srgbClr val="FFFF00"/>
                </a:solidFill>
                <a:latin typeface="Arial" charset="0"/>
                <a:cs typeface="Arial" charset="0"/>
              </a:defRPr>
            </a:lvl7pPr>
            <a:lvl8pPr marL="3429000" indent="-228600" defTabSz="998538" eaLnBrk="0" fontAlgn="base" hangingPunct="0">
              <a:spcBef>
                <a:spcPct val="0"/>
              </a:spcBef>
              <a:spcAft>
                <a:spcPct val="0"/>
              </a:spcAft>
              <a:defRPr>
                <a:solidFill>
                  <a:srgbClr val="FFFF00"/>
                </a:solidFill>
                <a:latin typeface="Arial" charset="0"/>
                <a:cs typeface="Arial" charset="0"/>
              </a:defRPr>
            </a:lvl8pPr>
            <a:lvl9pPr marL="3886200" indent="-228600" defTabSz="998538" eaLnBrk="0" fontAlgn="base" hangingPunct="0">
              <a:spcBef>
                <a:spcPct val="0"/>
              </a:spcBef>
              <a:spcAft>
                <a:spcPct val="0"/>
              </a:spcAft>
              <a:defRPr>
                <a:solidFill>
                  <a:srgbClr val="FFFF00"/>
                </a:solidFill>
                <a:latin typeface="Arial" charset="0"/>
                <a:cs typeface="Arial" charset="0"/>
              </a:defRPr>
            </a:lvl9pPr>
          </a:lstStyle>
          <a:p>
            <a:pPr eaLnBrk="1" hangingPunct="1"/>
            <a:fld id="{1733B981-1BAE-4F46-B60D-3649B7534D47}" type="slidenum">
              <a:rPr lang="en-GB" altLang="en-US" sz="1100">
                <a:solidFill>
                  <a:prstClr val="black"/>
                </a:solidFill>
              </a:rPr>
              <a:pPr eaLnBrk="1" hangingPunct="1"/>
              <a:t>6</a:t>
            </a:fld>
            <a:endParaRPr lang="en-GB" altLang="en-US" sz="1100" dirty="0">
              <a:solidFill>
                <a:prstClr val="black"/>
              </a:solidFill>
            </a:endParaRPr>
          </a:p>
        </p:txBody>
      </p:sp>
      <p:sp>
        <p:nvSpPr>
          <p:cNvPr id="246789" name="Rectangle 2"/>
          <p:cNvSpPr>
            <a:spLocks noGrp="1" noRot="1" noChangeAspect="1" noChangeArrowheads="1" noTextEdit="1"/>
          </p:cNvSpPr>
          <p:nvPr>
            <p:ph type="sldImg"/>
          </p:nvPr>
        </p:nvSpPr>
        <p:spPr>
          <a:xfrm>
            <a:off x="657225" y="693738"/>
            <a:ext cx="5613400" cy="3159125"/>
          </a:xfrm>
          <a:ln/>
        </p:spPr>
      </p:sp>
      <p:sp>
        <p:nvSpPr>
          <p:cNvPr id="2467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74044" algn="l"/>
              </a:tabLst>
            </a:pPr>
            <a:r>
              <a:rPr lang="en-US" altLang="en-US" b="1" dirty="0" smtClean="0"/>
              <a:t>Rivaroxaban: the first oral, direct Factor Xa inhibitor</a:t>
            </a:r>
          </a:p>
          <a:p>
            <a:pPr>
              <a:tabLst>
                <a:tab pos="174044" algn="l"/>
              </a:tabLst>
            </a:pPr>
            <a:r>
              <a:rPr lang="en-US" altLang="en-US" dirty="0" smtClean="0"/>
              <a:t>Rivaroxaban directly binds to human Factor Xa, as demonstrated in this slide of the X-ray crystal structure of rivaroxaban in complex with human Factor Xa.</a:t>
            </a:r>
          </a:p>
          <a:p>
            <a:pPr lvl="1">
              <a:tabLst>
                <a:tab pos="174044" algn="l"/>
              </a:tabLst>
            </a:pPr>
            <a:r>
              <a:rPr lang="en-US" altLang="en-US" dirty="0" smtClean="0"/>
              <a:t>Supported by two hydrogen bonds, the (S)-oxazolidinone core of rivaroxaban provides the L­ shape needed for binding to Factor Xa. It serves as a central template for directing the substituents into the S1 and S4 subsites</a:t>
            </a:r>
          </a:p>
          <a:p>
            <a:pPr>
              <a:tabLst>
                <a:tab pos="174044" algn="l"/>
              </a:tabLst>
            </a:pPr>
            <a:r>
              <a:rPr lang="en-GB" altLang="en-US" dirty="0" smtClean="0"/>
              <a:t>Binding is specific and competitive.</a:t>
            </a:r>
          </a:p>
          <a:p>
            <a:pPr>
              <a:tabLst>
                <a:tab pos="174044" algn="l"/>
              </a:tabLst>
            </a:pPr>
            <a:r>
              <a:rPr lang="en-GB" altLang="en-US" dirty="0" smtClean="0"/>
              <a:t>Rivaroxaban blocks thrombin generation by inhibiting free and fibrin-bound Factor Xa as well as prothrombinase activity, with no direct effect on platelets.</a:t>
            </a:r>
          </a:p>
          <a:p>
            <a:pPr lvl="1">
              <a:tabLst>
                <a:tab pos="174044" algn="l"/>
              </a:tabLst>
            </a:pPr>
            <a:endParaRPr lang="en-GB" altLang="en-US" dirty="0" smtClean="0"/>
          </a:p>
          <a:p>
            <a:pPr>
              <a:tabLst>
                <a:tab pos="174044" algn="l"/>
              </a:tabLst>
            </a:pPr>
            <a:r>
              <a:rPr lang="en-GB" altLang="en-US" b="1" dirty="0" smtClean="0"/>
              <a:t>References</a:t>
            </a:r>
            <a:endParaRPr lang="en-US" altLang="en-US" b="1" dirty="0" smtClean="0"/>
          </a:p>
          <a:p>
            <a:pPr>
              <a:tabLst>
                <a:tab pos="174044" algn="l"/>
              </a:tabLst>
            </a:pPr>
            <a:r>
              <a:rPr lang="en-GB" altLang="en-US" dirty="0" smtClean="0"/>
              <a:t>1.	Roehrig S </a:t>
            </a:r>
            <a:r>
              <a:rPr lang="en-GB" altLang="en-US" i="1" dirty="0" smtClean="0"/>
              <a:t>et al. J Med Chem </a:t>
            </a:r>
            <a:r>
              <a:rPr lang="en-GB" altLang="en-US" dirty="0" smtClean="0"/>
              <a:t>2005;48:5900–5908</a:t>
            </a:r>
          </a:p>
          <a:p>
            <a:pPr>
              <a:tabLst>
                <a:tab pos="174044" algn="l"/>
              </a:tabLst>
            </a:pPr>
            <a:r>
              <a:rPr lang="en-US" altLang="en-US" dirty="0" smtClean="0"/>
              <a:t>2.	Perzborn E </a:t>
            </a:r>
            <a:r>
              <a:rPr lang="en-US" altLang="en-US" i="1" dirty="0" smtClean="0"/>
              <a:t>et al. J Thromb Haemost </a:t>
            </a:r>
            <a:r>
              <a:rPr lang="en-US" altLang="en-US" dirty="0" smtClean="0"/>
              <a:t>2005;3:514–521</a:t>
            </a:r>
          </a:p>
          <a:p>
            <a:pPr>
              <a:tabLst>
                <a:tab pos="174044" algn="l"/>
              </a:tabLst>
            </a:pPr>
            <a:r>
              <a:rPr lang="en-GB" altLang="en-US" dirty="0" smtClean="0"/>
              <a:t>3.	Perzborn E </a:t>
            </a:r>
            <a:r>
              <a:rPr lang="en-GB" altLang="en-US" i="1" dirty="0" smtClean="0"/>
              <a:t>et al. </a:t>
            </a:r>
            <a:r>
              <a:rPr lang="en-US" altLang="en-US" i="1" dirty="0" smtClean="0"/>
              <a:t>Nat Rev Drug Discov </a:t>
            </a:r>
            <a:r>
              <a:rPr lang="en-US" altLang="en-US" dirty="0" smtClean="0"/>
              <a:t>2011;10:61–75 </a:t>
            </a:r>
          </a:p>
          <a:p>
            <a:pPr>
              <a:tabLst>
                <a:tab pos="174044" algn="l"/>
              </a:tabLst>
            </a:pPr>
            <a:endParaRPr lang="en-US" altLang="en-US" dirty="0" smtClean="0"/>
          </a:p>
        </p:txBody>
      </p:sp>
    </p:spTree>
    <p:extLst>
      <p:ext uri="{BB962C8B-B14F-4D97-AF65-F5344CB8AC3E}">
        <p14:creationId xmlns:p14="http://schemas.microsoft.com/office/powerpoint/2010/main" val="279888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fontAlgn="base">
              <a:spcBef>
                <a:spcPts val="1200"/>
              </a:spcBef>
              <a:spcAft>
                <a:spcPct val="0"/>
              </a:spcAft>
              <a:buClr>
                <a:schemeClr val="bg2"/>
              </a:buClr>
              <a:buSzPct val="80000"/>
              <a:buFont typeface="Wingdings" panose="05000000000000000000" pitchFamily="2" charset="2"/>
              <a:buNone/>
              <a:tabLst>
                <a:tab pos="1238250" algn="l"/>
              </a:tabLst>
            </a:pPr>
            <a:r>
              <a:rPr lang="ru-RU" sz="1200" dirty="0" err="1" smtClean="0"/>
              <a:t>Ксарелто</a:t>
            </a:r>
            <a:r>
              <a:rPr lang="ru-RU" sz="1200" baseline="30000" dirty="0" smtClean="0"/>
              <a:t>®</a:t>
            </a:r>
            <a:r>
              <a:rPr lang="ru-RU" sz="1200" dirty="0" smtClean="0"/>
              <a:t> входит в Российские национальные рекомендации по профилактике венозных тромбоэмболических  осложнений в травматологии и ортопедии.</a:t>
            </a:r>
          </a:p>
          <a:p>
            <a:pPr marL="0" indent="0" fontAlgn="base">
              <a:spcBef>
                <a:spcPts val="1200"/>
              </a:spcBef>
              <a:spcAft>
                <a:spcPct val="0"/>
              </a:spcAft>
              <a:buClr>
                <a:schemeClr val="bg2"/>
              </a:buClr>
              <a:buSzPct val="80000"/>
              <a:buFont typeface="Wingdings" panose="05000000000000000000" pitchFamily="2" charset="2"/>
              <a:buNone/>
              <a:tabLst>
                <a:tab pos="1238250" algn="l"/>
              </a:tabLst>
            </a:pPr>
            <a:endParaRPr lang="ru-RU" sz="1200" kern="0" dirty="0" smtClean="0">
              <a:solidFill>
                <a:schemeClr val="tx1">
                  <a:lumMod val="65000"/>
                  <a:lumOff val="35000"/>
                </a:schemeClr>
              </a:solidFill>
            </a:endParaRPr>
          </a:p>
          <a:p>
            <a:pPr fontAlgn="base">
              <a:spcBef>
                <a:spcPct val="0"/>
              </a:spcBef>
              <a:spcAft>
                <a:spcPct val="0"/>
              </a:spcAft>
              <a:buClr>
                <a:srgbClr val="EC008C"/>
              </a:buClr>
            </a:pPr>
            <a:r>
              <a:rPr lang="ru-RU" sz="1000" b="1" kern="1200" dirty="0" err="1" smtClean="0">
                <a:solidFill>
                  <a:schemeClr val="accent1"/>
                </a:solidFill>
                <a:latin typeface="+mn-lt"/>
                <a:ea typeface="+mn-ea"/>
                <a:cs typeface="+mn-cs"/>
              </a:rPr>
              <a:t>Ксарелто</a:t>
            </a:r>
            <a:r>
              <a:rPr lang="ru-RU" sz="1000" b="1" kern="1200" dirty="0" smtClean="0">
                <a:solidFill>
                  <a:schemeClr val="accent1"/>
                </a:solidFill>
                <a:latin typeface="+mn-lt"/>
                <a:ea typeface="+mn-ea"/>
                <a:cs typeface="+mn-cs"/>
              </a:rPr>
              <a:t> назначается</a:t>
            </a:r>
          </a:p>
          <a:p>
            <a:pPr fontAlgn="base">
              <a:spcBef>
                <a:spcPct val="0"/>
              </a:spcBef>
              <a:spcAft>
                <a:spcPct val="0"/>
              </a:spcAft>
              <a:buClr>
                <a:srgbClr val="EC008C"/>
              </a:buClr>
            </a:pPr>
            <a:r>
              <a:rPr lang="ru-RU" sz="1000" kern="1200" dirty="0" smtClean="0">
                <a:solidFill>
                  <a:schemeClr val="accent1"/>
                </a:solidFill>
                <a:latin typeface="+mn-lt"/>
                <a:ea typeface="+mn-ea"/>
                <a:cs typeface="+mn-cs"/>
              </a:rPr>
              <a:t>перорально по 10 мг 1 раз в сутки, первая доза через 6–10 часов после завершения операции по достижении гемостаза</a:t>
            </a:r>
          </a:p>
          <a:p>
            <a:pPr marL="0" indent="0" fontAlgn="base">
              <a:spcBef>
                <a:spcPts val="1200"/>
              </a:spcBef>
              <a:spcAft>
                <a:spcPct val="0"/>
              </a:spcAft>
              <a:buClr>
                <a:schemeClr val="bg2"/>
              </a:buClr>
              <a:buSzPct val="80000"/>
              <a:buFont typeface="Wingdings" panose="05000000000000000000" pitchFamily="2" charset="2"/>
              <a:buNone/>
              <a:tabLst>
                <a:tab pos="1238250" algn="l"/>
              </a:tabLst>
            </a:pPr>
            <a:endParaRPr lang="ru-RU" sz="1200" kern="0" dirty="0" smtClean="0">
              <a:solidFill>
                <a:schemeClr val="tx1">
                  <a:lumMod val="65000"/>
                  <a:lumOff val="35000"/>
                </a:schemeClr>
              </a:solidFill>
            </a:endParaRPr>
          </a:p>
        </p:txBody>
      </p:sp>
      <p:sp>
        <p:nvSpPr>
          <p:cNvPr id="4" name="Номер слайда 3"/>
          <p:cNvSpPr>
            <a:spLocks noGrp="1"/>
          </p:cNvSpPr>
          <p:nvPr>
            <p:ph type="sldNum" sz="quarter" idx="10"/>
          </p:nvPr>
        </p:nvSpPr>
        <p:spPr/>
        <p:txBody>
          <a:bodyPr/>
          <a:lstStyle/>
          <a:p>
            <a:fld id="{238195FA-6D2A-4346-AD31-AE41585E70EF}"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29965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Национальные</a:t>
            </a:r>
            <a:r>
              <a:rPr lang="ru-RU" baseline="0" dirty="0" smtClean="0"/>
              <a:t> рекомендации согласуются с международными и так же выступают за продленную профилактику после </a:t>
            </a:r>
            <a:r>
              <a:rPr lang="ru-RU" dirty="0" smtClean="0">
                <a:solidFill>
                  <a:schemeClr val="bg1"/>
                </a:solidFill>
              </a:rPr>
              <a:t>операций по поводу </a:t>
            </a:r>
            <a:r>
              <a:rPr lang="ru-RU" sz="1400" b="1" i="1" dirty="0" smtClean="0">
                <a:solidFill>
                  <a:schemeClr val="bg1"/>
                </a:solidFill>
              </a:rPr>
              <a:t>переломов бедра</a:t>
            </a:r>
            <a:r>
              <a:rPr lang="ru-RU" dirty="0" smtClean="0">
                <a:solidFill>
                  <a:schemeClr val="bg1"/>
                </a:solidFill>
              </a:rPr>
              <a:t>, </a:t>
            </a:r>
            <a:r>
              <a:rPr lang="ru-RU" sz="1400" i="1" dirty="0" err="1" smtClean="0">
                <a:solidFill>
                  <a:schemeClr val="bg1"/>
                </a:solidFill>
              </a:rPr>
              <a:t>эндопротезирования</a:t>
            </a:r>
            <a:r>
              <a:rPr lang="ru-RU" sz="1400" i="1" dirty="0" smtClean="0">
                <a:solidFill>
                  <a:schemeClr val="bg1"/>
                </a:solidFill>
              </a:rPr>
              <a:t> </a:t>
            </a:r>
            <a:r>
              <a:rPr lang="ru-RU" sz="1200" i="1" dirty="0" smtClean="0">
                <a:solidFill>
                  <a:schemeClr val="bg1"/>
                </a:solidFill>
              </a:rPr>
              <a:t>тазобедренного  и коленного сустава </a:t>
            </a:r>
            <a:endParaRPr lang="ru-RU" dirty="0"/>
          </a:p>
        </p:txBody>
      </p:sp>
      <p:sp>
        <p:nvSpPr>
          <p:cNvPr id="4" name="Номер слайда 3"/>
          <p:cNvSpPr>
            <a:spLocks noGrp="1"/>
          </p:cNvSpPr>
          <p:nvPr>
            <p:ph type="sldNum" sz="quarter" idx="10"/>
          </p:nvPr>
        </p:nvSpPr>
        <p:spPr/>
        <p:txBody>
          <a:bodyPr/>
          <a:lstStyle/>
          <a:p>
            <a:pPr>
              <a:defRPr/>
            </a:pPr>
            <a:fld id="{28785493-DD6E-40B2-A13B-DF1DACAB0A8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8097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381000" y="685800"/>
            <a:ext cx="6096000" cy="3429000"/>
          </a:xfrm>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t>Additional information</a:t>
            </a:r>
          </a:p>
          <a:p>
            <a:pPr marL="170990" lvl="1" indent="-170990">
              <a:buFont typeface="Arial" charset="0"/>
              <a:buChar char="•"/>
            </a:pPr>
            <a:r>
              <a:rPr lang="en-GB" altLang="en-US" dirty="0" smtClean="0"/>
              <a:t>Rivaroxaban has a rapid onset of action, short half-life, and plasma concentration-dependent effects on coagulation have been  confirmed</a:t>
            </a:r>
          </a:p>
          <a:p>
            <a:pPr marL="170990" lvl="1" indent="-170990">
              <a:buFont typeface="Arial" charset="0"/>
              <a:buChar char="•"/>
            </a:pPr>
            <a:r>
              <a:rPr lang="en-GB" altLang="en-US" dirty="0" smtClean="0"/>
              <a:t>Rivaroxaban has a similar onset time to LMWH</a:t>
            </a:r>
          </a:p>
          <a:p>
            <a:pPr marL="170990" lvl="1" indent="-170990">
              <a:buFont typeface="Arial" charset="0"/>
              <a:buChar char="•"/>
            </a:pPr>
            <a:r>
              <a:rPr lang="en-GB" altLang="en-US" dirty="0" smtClean="0"/>
              <a:t>Data obtained during phase I and II studies confirmed the predictability of rivaroxaban effects across a range of patient populations. Alongside the low potential for interacting with food or other drugs and the wide therapeutic window, the predictable pharmacokinetic and pharmacodynamic profile of rivaroxaban irrespective of age, sex, or body weight obviates the need for routine coagulation monitoring (in certain clinical situations laboratory testing may be helpful, such as prior to urgent surgery), which opens the possibility of offering fixed dosing to a broad range of patient populations</a:t>
            </a:r>
          </a:p>
          <a:p>
            <a:endParaRPr lang="en-GB" altLang="en-US" b="1" dirty="0" smtClean="0"/>
          </a:p>
          <a:p>
            <a:r>
              <a:rPr lang="en-GB" altLang="en-US" b="1" dirty="0" smtClean="0"/>
              <a:t>Abbreviations</a:t>
            </a:r>
          </a:p>
          <a:p>
            <a:r>
              <a:rPr lang="en-GB" altLang="en-US" dirty="0" smtClean="0"/>
              <a:t>PE, pulmonary embolism; VTE, venous thromboembolism</a:t>
            </a:r>
          </a:p>
          <a:p>
            <a:endParaRPr lang="en-GB" altLang="en-US" dirty="0" smtClean="0"/>
          </a:p>
          <a:p>
            <a:r>
              <a:rPr lang="en-GB" altLang="en-US" b="1" dirty="0" smtClean="0"/>
              <a:t>Reference</a:t>
            </a:r>
          </a:p>
          <a:p>
            <a:r>
              <a:rPr lang="en-GB" altLang="en-US" dirty="0" smtClean="0"/>
              <a:t>Kubitza D </a:t>
            </a:r>
            <a:r>
              <a:rPr lang="en-GB" altLang="en-US" i="1" dirty="0" smtClean="0"/>
              <a:t>et al. Clin Pharmacol Drug Devel </a:t>
            </a:r>
            <a:r>
              <a:rPr lang="en-GB" altLang="en-US" dirty="0" smtClean="0"/>
              <a:t>2013;2:270–277</a:t>
            </a:r>
          </a:p>
          <a:p>
            <a:endParaRPr lang="en-GB" altLang="en-US" dirty="0" smtClean="0"/>
          </a:p>
        </p:txBody>
      </p:sp>
      <p:sp>
        <p:nvSpPr>
          <p:cNvPr id="247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6247" eaLnBrk="0" hangingPunct="0">
              <a:defRPr>
                <a:solidFill>
                  <a:srgbClr val="FFFF00"/>
                </a:solidFill>
                <a:latin typeface="Arial" charset="0"/>
                <a:cs typeface="Arial" charset="0"/>
              </a:defRPr>
            </a:lvl1pPr>
            <a:lvl2pPr marL="714495" indent="-274806" defTabSz="986247" eaLnBrk="0" hangingPunct="0">
              <a:defRPr>
                <a:solidFill>
                  <a:srgbClr val="FFFF00"/>
                </a:solidFill>
                <a:latin typeface="Arial" charset="0"/>
                <a:cs typeface="Arial" charset="0"/>
              </a:defRPr>
            </a:lvl2pPr>
            <a:lvl3pPr marL="1099223" indent="-219845" defTabSz="986247" eaLnBrk="0" hangingPunct="0">
              <a:defRPr>
                <a:solidFill>
                  <a:srgbClr val="FFFF00"/>
                </a:solidFill>
                <a:latin typeface="Arial" charset="0"/>
                <a:cs typeface="Arial" charset="0"/>
              </a:defRPr>
            </a:lvl3pPr>
            <a:lvl4pPr marL="1538912" indent="-219845" defTabSz="986247" eaLnBrk="0" hangingPunct="0">
              <a:defRPr>
                <a:solidFill>
                  <a:srgbClr val="FFFF00"/>
                </a:solidFill>
                <a:latin typeface="Arial" charset="0"/>
                <a:cs typeface="Arial" charset="0"/>
              </a:defRPr>
            </a:lvl4pPr>
            <a:lvl5pPr marL="1978602" indent="-219845" defTabSz="986247" eaLnBrk="0" hangingPunct="0">
              <a:defRPr>
                <a:solidFill>
                  <a:srgbClr val="FFFF00"/>
                </a:solidFill>
                <a:latin typeface="Arial" charset="0"/>
                <a:cs typeface="Arial" charset="0"/>
              </a:defRPr>
            </a:lvl5pPr>
            <a:lvl6pPr marL="2418291" indent="-219845" defTabSz="986247" eaLnBrk="0" fontAlgn="base" hangingPunct="0">
              <a:spcBef>
                <a:spcPct val="0"/>
              </a:spcBef>
              <a:spcAft>
                <a:spcPct val="0"/>
              </a:spcAft>
              <a:defRPr>
                <a:solidFill>
                  <a:srgbClr val="FFFF00"/>
                </a:solidFill>
                <a:latin typeface="Arial" charset="0"/>
                <a:cs typeface="Arial" charset="0"/>
              </a:defRPr>
            </a:lvl6pPr>
            <a:lvl7pPr marL="2857980" indent="-219845" defTabSz="986247" eaLnBrk="0" fontAlgn="base" hangingPunct="0">
              <a:spcBef>
                <a:spcPct val="0"/>
              </a:spcBef>
              <a:spcAft>
                <a:spcPct val="0"/>
              </a:spcAft>
              <a:defRPr>
                <a:solidFill>
                  <a:srgbClr val="FFFF00"/>
                </a:solidFill>
                <a:latin typeface="Arial" charset="0"/>
                <a:cs typeface="Arial" charset="0"/>
              </a:defRPr>
            </a:lvl7pPr>
            <a:lvl8pPr marL="3297669" indent="-219845" defTabSz="986247" eaLnBrk="0" fontAlgn="base" hangingPunct="0">
              <a:spcBef>
                <a:spcPct val="0"/>
              </a:spcBef>
              <a:spcAft>
                <a:spcPct val="0"/>
              </a:spcAft>
              <a:defRPr>
                <a:solidFill>
                  <a:srgbClr val="FFFF00"/>
                </a:solidFill>
                <a:latin typeface="Arial" charset="0"/>
                <a:cs typeface="Arial" charset="0"/>
              </a:defRPr>
            </a:lvl8pPr>
            <a:lvl9pPr marL="3737359" indent="-219845" defTabSz="986247" eaLnBrk="0" fontAlgn="base" hangingPunct="0">
              <a:spcBef>
                <a:spcPct val="0"/>
              </a:spcBef>
              <a:spcAft>
                <a:spcPct val="0"/>
              </a:spcAft>
              <a:defRPr>
                <a:solidFill>
                  <a:srgbClr val="FFFF00"/>
                </a:solidFill>
                <a:latin typeface="Arial" charset="0"/>
                <a:cs typeface="Arial" charset="0"/>
              </a:defRPr>
            </a:lvl9pPr>
          </a:lstStyle>
          <a:p>
            <a:pPr eaLnBrk="1" hangingPunct="1"/>
            <a:fld id="{9D095AE1-F184-4547-8BC4-2F2407B3375B}" type="slidenum">
              <a:rPr lang="en-GB" altLang="en-US" smtClean="0">
                <a:solidFill>
                  <a:srgbClr val="000000"/>
                </a:solidFill>
              </a:rPr>
              <a:pPr eaLnBrk="1" hangingPunct="1"/>
              <a:t>10</a:t>
            </a:fld>
            <a:endParaRPr lang="en-GB" altLang="en-US" dirty="0" smtClean="0">
              <a:solidFill>
                <a:srgbClr val="000000"/>
              </a:solidFill>
            </a:endParaRPr>
          </a:p>
        </p:txBody>
      </p:sp>
    </p:spTree>
    <p:extLst>
      <p:ext uri="{BB962C8B-B14F-4D97-AF65-F5344CB8AC3E}">
        <p14:creationId xmlns:p14="http://schemas.microsoft.com/office/powerpoint/2010/main" val="317250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04875">
              <a:defRPr sz="2400" i="1">
                <a:solidFill>
                  <a:schemeClr val="tx1"/>
                </a:solidFill>
                <a:latin typeface="Agency FB" pitchFamily="34" charset="0"/>
              </a:defRPr>
            </a:lvl1pPr>
            <a:lvl2pPr marL="742950" indent="-285750" defTabSz="904875">
              <a:defRPr sz="2400" i="1">
                <a:solidFill>
                  <a:schemeClr val="tx1"/>
                </a:solidFill>
                <a:latin typeface="Agency FB" pitchFamily="34" charset="0"/>
              </a:defRPr>
            </a:lvl2pPr>
            <a:lvl3pPr marL="1143000" indent="-228600" defTabSz="904875">
              <a:defRPr sz="2400" i="1">
                <a:solidFill>
                  <a:schemeClr val="tx1"/>
                </a:solidFill>
                <a:latin typeface="Agency FB" pitchFamily="34" charset="0"/>
              </a:defRPr>
            </a:lvl3pPr>
            <a:lvl4pPr marL="1600200" indent="-228600" defTabSz="904875">
              <a:defRPr sz="2400" i="1">
                <a:solidFill>
                  <a:schemeClr val="tx1"/>
                </a:solidFill>
                <a:latin typeface="Agency FB" pitchFamily="34" charset="0"/>
              </a:defRPr>
            </a:lvl4pPr>
            <a:lvl5pPr marL="2057400" indent="-228600" defTabSz="904875">
              <a:defRPr sz="2400" i="1">
                <a:solidFill>
                  <a:schemeClr val="tx1"/>
                </a:solidFill>
                <a:latin typeface="Agency FB" pitchFamily="34" charset="0"/>
              </a:defRPr>
            </a:lvl5pPr>
            <a:lvl6pPr marL="2514600" indent="-228600" algn="ctr" defTabSz="904875" eaLnBrk="0" fontAlgn="base" hangingPunct="0">
              <a:spcBef>
                <a:spcPct val="0"/>
              </a:spcBef>
              <a:spcAft>
                <a:spcPct val="0"/>
              </a:spcAft>
              <a:defRPr sz="2400" i="1">
                <a:solidFill>
                  <a:schemeClr val="tx1"/>
                </a:solidFill>
                <a:latin typeface="Agency FB" pitchFamily="34" charset="0"/>
              </a:defRPr>
            </a:lvl6pPr>
            <a:lvl7pPr marL="2971800" indent="-228600" algn="ctr" defTabSz="904875" eaLnBrk="0" fontAlgn="base" hangingPunct="0">
              <a:spcBef>
                <a:spcPct val="0"/>
              </a:spcBef>
              <a:spcAft>
                <a:spcPct val="0"/>
              </a:spcAft>
              <a:defRPr sz="2400" i="1">
                <a:solidFill>
                  <a:schemeClr val="tx1"/>
                </a:solidFill>
                <a:latin typeface="Agency FB" pitchFamily="34" charset="0"/>
              </a:defRPr>
            </a:lvl7pPr>
            <a:lvl8pPr marL="3429000" indent="-228600" algn="ctr" defTabSz="904875" eaLnBrk="0" fontAlgn="base" hangingPunct="0">
              <a:spcBef>
                <a:spcPct val="0"/>
              </a:spcBef>
              <a:spcAft>
                <a:spcPct val="0"/>
              </a:spcAft>
              <a:defRPr sz="2400" i="1">
                <a:solidFill>
                  <a:schemeClr val="tx1"/>
                </a:solidFill>
                <a:latin typeface="Agency FB" pitchFamily="34" charset="0"/>
              </a:defRPr>
            </a:lvl8pPr>
            <a:lvl9pPr marL="3886200" indent="-228600" algn="ctr" defTabSz="904875" eaLnBrk="0" fontAlgn="base" hangingPunct="0">
              <a:spcBef>
                <a:spcPct val="0"/>
              </a:spcBef>
              <a:spcAft>
                <a:spcPct val="0"/>
              </a:spcAft>
              <a:defRPr sz="2400" i="1">
                <a:solidFill>
                  <a:schemeClr val="tx1"/>
                </a:solidFill>
                <a:latin typeface="Agency FB" pitchFamily="34" charset="0"/>
              </a:defRPr>
            </a:lvl9pPr>
          </a:lstStyle>
          <a:p>
            <a:fld id="{2B6A195D-AB15-44E5-8FEC-CE557D2815CE}" type="slidenum">
              <a:rPr lang="en-US" sz="1200" i="0" smtClean="0">
                <a:solidFill>
                  <a:prstClr val="black"/>
                </a:solidFill>
                <a:latin typeface="Arial" charset="0"/>
              </a:rPr>
              <a:pPr/>
              <a:t>11</a:t>
            </a:fld>
            <a:endParaRPr lang="en-US" sz="1200" i="0" smtClean="0">
              <a:solidFill>
                <a:prstClr val="black"/>
              </a:solidFill>
              <a:latin typeface="Arial" charset="0"/>
            </a:endParaRPr>
          </a:p>
        </p:txBody>
      </p:sp>
      <p:sp>
        <p:nvSpPr>
          <p:cNvPr id="168963" name="Rectangle 2"/>
          <p:cNvSpPr>
            <a:spLocks noGrp="1" noRot="1" noChangeAspect="1" noChangeArrowheads="1" noTextEdit="1"/>
          </p:cNvSpPr>
          <p:nvPr>
            <p:ph type="sldImg"/>
          </p:nvPr>
        </p:nvSpPr>
        <p:spPr>
          <a:xfrm>
            <a:off x="668338" y="665163"/>
            <a:ext cx="5614987" cy="3159125"/>
          </a:xfrm>
          <a:ln/>
        </p:spPr>
      </p:sp>
      <p:sp>
        <p:nvSpPr>
          <p:cNvPr id="168964" name="Rectangle 3"/>
          <p:cNvSpPr>
            <a:spLocks noGrp="1" noChangeArrowheads="1"/>
          </p:cNvSpPr>
          <p:nvPr>
            <p:ph type="body" idx="1"/>
          </p:nvPr>
        </p:nvSpPr>
        <p:spPr>
          <a:xfrm>
            <a:off x="692678" y="4173033"/>
            <a:ext cx="5534871" cy="4530929"/>
          </a:xfrm>
          <a:noFill/>
        </p:spPr>
        <p:txBody>
          <a:bodyPr/>
          <a:lstStyle/>
          <a:p>
            <a:pPr eaLnBrk="1" hangingPunct="1">
              <a:spcBef>
                <a:spcPct val="5000"/>
              </a:spcBef>
            </a:pPr>
            <a:r>
              <a:rPr lang="ru-RU" sz="800" dirty="0" smtClean="0">
                <a:latin typeface="Arial" charset="0"/>
              </a:rPr>
              <a:t>На этом слайде представлена</a:t>
            </a:r>
            <a:r>
              <a:rPr lang="ru-RU" sz="800" baseline="0" dirty="0" smtClean="0">
                <a:latin typeface="Arial" charset="0"/>
              </a:rPr>
              <a:t> частота первичной конечной точки эффективности в исследованиях </a:t>
            </a:r>
            <a:r>
              <a:rPr lang="en-GB" sz="800" dirty="0" smtClean="0">
                <a:latin typeface="Arial" charset="0"/>
              </a:rPr>
              <a:t>RECORD</a:t>
            </a:r>
            <a:r>
              <a:rPr lang="ru-RU" sz="800" dirty="0" smtClean="0">
                <a:latin typeface="Arial" charset="0"/>
              </a:rPr>
              <a:t> </a:t>
            </a:r>
            <a:r>
              <a:rPr lang="ru-RU" sz="800" baseline="0" dirty="0" smtClean="0">
                <a:latin typeface="Arial" charset="0"/>
              </a:rPr>
              <a:t>- общая ВТЭ (композитная точка, которая включает ТГВ, не фатальную ТЭЛА и все случаи смерти). </a:t>
            </a:r>
            <a:r>
              <a:rPr lang="ru-RU" sz="800" dirty="0" err="1" smtClean="0"/>
              <a:t>Ривароксабан</a:t>
            </a:r>
            <a:r>
              <a:rPr lang="ru-RU" sz="800" dirty="0" smtClean="0"/>
              <a:t> единственный пероральный антикоагулянт, показавший превосходящую эффективность по сравнению с инъекционным </a:t>
            </a:r>
            <a:r>
              <a:rPr lang="ru-RU" sz="800" dirty="0" err="1" smtClean="0"/>
              <a:t>эноксапарином</a:t>
            </a:r>
            <a:r>
              <a:rPr lang="ru-RU" sz="800" dirty="0" smtClean="0"/>
              <a:t> во всех исследованиях </a:t>
            </a:r>
            <a:r>
              <a:rPr lang="en-US" sz="800" dirty="0" smtClean="0"/>
              <a:t>III</a:t>
            </a:r>
            <a:r>
              <a:rPr lang="ru-RU" sz="800" dirty="0" smtClean="0"/>
              <a:t> фазы</a:t>
            </a:r>
            <a:endParaRPr lang="ru-RU" sz="800" baseline="0" dirty="0" smtClean="0">
              <a:latin typeface="Arial" charset="0"/>
            </a:endParaRPr>
          </a:p>
          <a:p>
            <a:pPr eaLnBrk="1" hangingPunct="1">
              <a:spcBef>
                <a:spcPct val="5000"/>
              </a:spcBef>
            </a:pPr>
            <a:endParaRPr lang="ru-RU" sz="800" b="1" dirty="0" smtClean="0">
              <a:solidFill>
                <a:srgbClr val="4F2D7F"/>
              </a:solidFill>
              <a:latin typeface="Arial" charset="0"/>
            </a:endParaRPr>
          </a:p>
          <a:p>
            <a:pPr eaLnBrk="1" hangingPunct="1">
              <a:spcBef>
                <a:spcPct val="5000"/>
              </a:spcBef>
            </a:pPr>
            <a:r>
              <a:rPr lang="ru-RU" sz="800" b="0" i="1" dirty="0" smtClean="0">
                <a:solidFill>
                  <a:srgbClr val="4F2D7F"/>
                </a:solidFill>
                <a:latin typeface="Arial" charset="0"/>
              </a:rPr>
              <a:t>Для вашей информации:</a:t>
            </a:r>
          </a:p>
          <a:p>
            <a:pPr eaLnBrk="1" hangingPunct="1">
              <a:spcBef>
                <a:spcPct val="5000"/>
              </a:spcBef>
            </a:pPr>
            <a:r>
              <a:rPr lang="ru-RU" sz="800" b="0" i="1" dirty="0" smtClean="0">
                <a:solidFill>
                  <a:srgbClr val="4F2D7F"/>
                </a:solidFill>
                <a:latin typeface="Arial" charset="0"/>
              </a:rPr>
              <a:t>1.</a:t>
            </a:r>
            <a:r>
              <a:rPr lang="ru-RU" sz="800" b="0" i="1" baseline="0" dirty="0" smtClean="0">
                <a:solidFill>
                  <a:srgbClr val="4F2D7F"/>
                </a:solidFill>
                <a:latin typeface="Arial" charset="0"/>
              </a:rPr>
              <a:t> </a:t>
            </a:r>
            <a:r>
              <a:rPr lang="en-US" sz="800" b="0" i="1" baseline="0" dirty="0" smtClean="0">
                <a:solidFill>
                  <a:srgbClr val="4F2D7F"/>
                </a:solidFill>
                <a:latin typeface="Arial" charset="0"/>
              </a:rPr>
              <a:t>RECORD1 – </a:t>
            </a:r>
            <a:r>
              <a:rPr lang="ru-RU" sz="800" b="0" i="1" baseline="0" dirty="0" smtClean="0">
                <a:solidFill>
                  <a:srgbClr val="4F2D7F"/>
                </a:solidFill>
                <a:latin typeface="Arial" charset="0"/>
              </a:rPr>
              <a:t>исследование, в котором </a:t>
            </a:r>
            <a:r>
              <a:rPr lang="ru-RU" sz="800" b="1" i="1" baseline="0" dirty="0" smtClean="0">
                <a:solidFill>
                  <a:srgbClr val="4F2D7F"/>
                </a:solidFill>
                <a:latin typeface="Arial" charset="0"/>
              </a:rPr>
              <a:t>напрямую</a:t>
            </a:r>
            <a:r>
              <a:rPr lang="ru-RU" sz="800" b="0" i="1" baseline="0" dirty="0" smtClean="0">
                <a:solidFill>
                  <a:srgbClr val="4F2D7F"/>
                </a:solidFill>
                <a:latin typeface="Arial" charset="0"/>
              </a:rPr>
              <a:t> сравнивали </a:t>
            </a:r>
            <a:r>
              <a:rPr lang="ru-RU" sz="800" b="0" i="1" baseline="0" dirty="0" err="1" smtClean="0">
                <a:solidFill>
                  <a:srgbClr val="4F2D7F"/>
                </a:solidFill>
                <a:latin typeface="Arial" charset="0"/>
              </a:rPr>
              <a:t>Ксарелто</a:t>
            </a:r>
            <a:r>
              <a:rPr lang="ru-RU" sz="800" b="0" i="1" baseline="0" dirty="0" smtClean="0">
                <a:solidFill>
                  <a:srgbClr val="4F2D7F"/>
                </a:solidFill>
                <a:latin typeface="Arial" charset="0"/>
              </a:rPr>
              <a:t> 10 мг перорально 1 р/д  -35 дней с  </a:t>
            </a:r>
            <a:r>
              <a:rPr lang="ru-RU" sz="800" b="0" i="1" baseline="0" dirty="0" err="1" smtClean="0">
                <a:solidFill>
                  <a:srgbClr val="4F2D7F"/>
                </a:solidFill>
                <a:latin typeface="Arial" charset="0"/>
              </a:rPr>
              <a:t>эноксапарином</a:t>
            </a:r>
            <a:r>
              <a:rPr lang="ru-RU" sz="800" b="0" i="1" baseline="0" dirty="0" smtClean="0">
                <a:solidFill>
                  <a:srgbClr val="4F2D7F"/>
                </a:solidFill>
                <a:latin typeface="Arial" charset="0"/>
              </a:rPr>
              <a:t> 40 мг 1 р/д подкожно  - </a:t>
            </a:r>
            <a:r>
              <a:rPr lang="ru-RU" sz="800" b="1" i="1" baseline="0" dirty="0" smtClean="0">
                <a:solidFill>
                  <a:srgbClr val="4F2D7F"/>
                </a:solidFill>
                <a:latin typeface="Arial" charset="0"/>
              </a:rPr>
              <a:t>35 дней </a:t>
            </a:r>
            <a:r>
              <a:rPr lang="ru-RU" sz="800" b="0" i="1" baseline="0" dirty="0" smtClean="0">
                <a:solidFill>
                  <a:srgbClr val="4F2D7F"/>
                </a:solidFill>
                <a:latin typeface="Arial" charset="0"/>
              </a:rPr>
              <a:t>у пациентов после </a:t>
            </a:r>
            <a:r>
              <a:rPr lang="ru-RU" sz="800" b="0" i="1" baseline="0" dirty="0" err="1" smtClean="0">
                <a:solidFill>
                  <a:srgbClr val="4F2D7F"/>
                </a:solidFill>
                <a:latin typeface="Arial" charset="0"/>
              </a:rPr>
              <a:t>эндопротезирования</a:t>
            </a:r>
            <a:r>
              <a:rPr lang="ru-RU" sz="800" b="0" i="1" baseline="0" dirty="0" smtClean="0">
                <a:solidFill>
                  <a:srgbClr val="4F2D7F"/>
                </a:solidFill>
                <a:latin typeface="Arial" charset="0"/>
              </a:rPr>
              <a:t> </a:t>
            </a:r>
            <a:r>
              <a:rPr lang="ru-RU" sz="800" b="1" i="1" baseline="0" dirty="0" smtClean="0">
                <a:solidFill>
                  <a:srgbClr val="4F2D7F"/>
                </a:solidFill>
                <a:latin typeface="Arial" charset="0"/>
              </a:rPr>
              <a:t>бедренного сустава</a:t>
            </a:r>
            <a:r>
              <a:rPr lang="ru-RU" sz="800" b="0" i="1" baseline="0" dirty="0" smtClean="0">
                <a:solidFill>
                  <a:srgbClr val="4F2D7F"/>
                </a:solidFill>
                <a:latin typeface="Arial" charset="0"/>
              </a:rPr>
              <a:t>,</a:t>
            </a:r>
          </a:p>
          <a:p>
            <a:pPr eaLnBrk="1" hangingPunct="1">
              <a:spcBef>
                <a:spcPct val="5000"/>
              </a:spcBef>
            </a:pPr>
            <a:r>
              <a:rPr lang="ru-RU" sz="800" b="0" i="1" baseline="0" dirty="0" smtClean="0">
                <a:solidFill>
                  <a:srgbClr val="4F2D7F"/>
                </a:solidFill>
                <a:latin typeface="Arial" charset="0"/>
              </a:rPr>
              <a:t>2. </a:t>
            </a:r>
            <a:r>
              <a:rPr lang="en-US" sz="800" b="0" i="1" baseline="0" dirty="0" smtClean="0">
                <a:solidFill>
                  <a:srgbClr val="4F2D7F"/>
                </a:solidFill>
                <a:latin typeface="Arial" charset="0"/>
              </a:rPr>
              <a:t>RECORD2 - </a:t>
            </a:r>
            <a:r>
              <a:rPr lang="ru-RU" sz="800" b="0" i="1" baseline="0" dirty="0" smtClean="0">
                <a:solidFill>
                  <a:srgbClr val="4F2D7F"/>
                </a:solidFill>
                <a:latin typeface="Arial" charset="0"/>
              </a:rPr>
              <a:t>исследование, в котором  доказывали, что </a:t>
            </a:r>
            <a:r>
              <a:rPr lang="ru-RU" sz="800" b="1" i="1" baseline="0" dirty="0" smtClean="0">
                <a:solidFill>
                  <a:srgbClr val="4F2D7F"/>
                </a:solidFill>
                <a:latin typeface="Arial" charset="0"/>
              </a:rPr>
              <a:t>продленный курс</a:t>
            </a:r>
            <a:r>
              <a:rPr lang="ru-RU" sz="800" b="0" i="1" baseline="0" dirty="0" smtClean="0">
                <a:solidFill>
                  <a:srgbClr val="4F2D7F"/>
                </a:solidFill>
                <a:latin typeface="Arial" charset="0"/>
              </a:rPr>
              <a:t> профилактики с </a:t>
            </a:r>
            <a:r>
              <a:rPr lang="ru-RU" sz="800" b="0" i="1" baseline="0" dirty="0" err="1" smtClean="0">
                <a:solidFill>
                  <a:srgbClr val="4F2D7F"/>
                </a:solidFill>
                <a:latin typeface="Arial" charset="0"/>
              </a:rPr>
              <a:t>Ксарелто</a:t>
            </a:r>
            <a:r>
              <a:rPr lang="ru-RU" sz="800" b="0" i="1" baseline="0" dirty="0" smtClean="0">
                <a:solidFill>
                  <a:srgbClr val="4F2D7F"/>
                </a:solidFill>
                <a:latin typeface="Arial" charset="0"/>
              </a:rPr>
              <a:t> 10 мг перорально 1 р/д  -</a:t>
            </a:r>
            <a:r>
              <a:rPr lang="en-US" sz="800" b="0" i="1" baseline="0" dirty="0" smtClean="0">
                <a:solidFill>
                  <a:srgbClr val="4F2D7F"/>
                </a:solidFill>
                <a:latin typeface="Arial" charset="0"/>
              </a:rPr>
              <a:t> </a:t>
            </a:r>
            <a:r>
              <a:rPr lang="ru-RU" sz="800" b="0" i="1" baseline="0" dirty="0" smtClean="0">
                <a:solidFill>
                  <a:srgbClr val="4F2D7F"/>
                </a:solidFill>
                <a:latin typeface="Arial" charset="0"/>
              </a:rPr>
              <a:t>35 дней </a:t>
            </a:r>
            <a:r>
              <a:rPr lang="ru-RU" sz="800" b="1" i="1" baseline="0" dirty="0" smtClean="0">
                <a:solidFill>
                  <a:srgbClr val="4F2D7F"/>
                </a:solidFill>
                <a:latin typeface="Arial" charset="0"/>
              </a:rPr>
              <a:t>эффективнее, чем короткий курс </a:t>
            </a:r>
            <a:r>
              <a:rPr lang="ru-RU" sz="800" b="0" i="1" baseline="0" dirty="0" smtClean="0">
                <a:solidFill>
                  <a:srgbClr val="4F2D7F"/>
                </a:solidFill>
                <a:latin typeface="Arial" charset="0"/>
              </a:rPr>
              <a:t>с  </a:t>
            </a:r>
            <a:r>
              <a:rPr lang="ru-RU" sz="800" b="0" i="1" baseline="0" dirty="0" err="1" smtClean="0">
                <a:solidFill>
                  <a:srgbClr val="4F2D7F"/>
                </a:solidFill>
                <a:latin typeface="Arial" charset="0"/>
              </a:rPr>
              <a:t>эноксапарином</a:t>
            </a:r>
            <a:r>
              <a:rPr lang="ru-RU" sz="800" b="0" i="1" baseline="0" dirty="0" smtClean="0">
                <a:solidFill>
                  <a:srgbClr val="4F2D7F"/>
                </a:solidFill>
                <a:latin typeface="Arial" charset="0"/>
              </a:rPr>
              <a:t> 40 мг 1 р/д подкожно – 1</a:t>
            </a:r>
            <a:r>
              <a:rPr lang="en-US" sz="800" b="0" i="1" baseline="0" dirty="0" smtClean="0">
                <a:solidFill>
                  <a:srgbClr val="4F2D7F"/>
                </a:solidFill>
                <a:latin typeface="Arial" charset="0"/>
              </a:rPr>
              <a:t>0-14</a:t>
            </a:r>
            <a:r>
              <a:rPr lang="ru-RU" sz="800" b="0" i="1" baseline="0" dirty="0" smtClean="0">
                <a:solidFill>
                  <a:srgbClr val="4F2D7F"/>
                </a:solidFill>
                <a:latin typeface="Arial" charset="0"/>
              </a:rPr>
              <a:t> дней у пациентов после </a:t>
            </a:r>
            <a:r>
              <a:rPr lang="ru-RU" sz="800" b="0" i="1" baseline="0" dirty="0" err="1" smtClean="0">
                <a:solidFill>
                  <a:srgbClr val="4F2D7F"/>
                </a:solidFill>
                <a:latin typeface="Arial" charset="0"/>
              </a:rPr>
              <a:t>эндопротезирования</a:t>
            </a:r>
            <a:r>
              <a:rPr lang="ru-RU" sz="800" b="0" i="1" baseline="0" dirty="0" smtClean="0">
                <a:solidFill>
                  <a:srgbClr val="4F2D7F"/>
                </a:solidFill>
                <a:latin typeface="Arial" charset="0"/>
              </a:rPr>
              <a:t> </a:t>
            </a:r>
            <a:r>
              <a:rPr lang="ru-RU" sz="800" b="1" i="1" baseline="0" dirty="0" smtClean="0">
                <a:solidFill>
                  <a:srgbClr val="4F2D7F"/>
                </a:solidFill>
                <a:latin typeface="Arial" charset="0"/>
              </a:rPr>
              <a:t>бедренного сустава</a:t>
            </a:r>
            <a:r>
              <a:rPr lang="ru-RU" sz="800" b="0" i="1" baseline="0" dirty="0" smtClean="0">
                <a:solidFill>
                  <a:srgbClr val="4F2D7F"/>
                </a:solidFill>
                <a:latin typeface="Arial" charset="0"/>
              </a:rPr>
              <a:t>,</a:t>
            </a:r>
          </a:p>
          <a:p>
            <a:pPr marL="0" marR="0" indent="0" algn="l" defTabSz="914400" rtl="0" eaLnBrk="1" fontAlgn="auto" latinLnBrk="0" hangingPunct="1">
              <a:lnSpc>
                <a:spcPct val="100000"/>
              </a:lnSpc>
              <a:spcBef>
                <a:spcPct val="5000"/>
              </a:spcBef>
              <a:spcAft>
                <a:spcPts val="0"/>
              </a:spcAft>
              <a:buClrTx/>
              <a:buSzTx/>
              <a:buFontTx/>
              <a:buNone/>
              <a:tabLst/>
              <a:defRPr/>
            </a:pPr>
            <a:r>
              <a:rPr lang="ru-RU" sz="800" b="0" i="1" baseline="0" dirty="0" smtClean="0">
                <a:solidFill>
                  <a:srgbClr val="4F2D7F"/>
                </a:solidFill>
                <a:latin typeface="Arial" charset="0"/>
              </a:rPr>
              <a:t>3. </a:t>
            </a:r>
            <a:r>
              <a:rPr lang="en-US" sz="800" b="0" i="1" baseline="0" dirty="0" smtClean="0">
                <a:solidFill>
                  <a:srgbClr val="4F2D7F"/>
                </a:solidFill>
                <a:latin typeface="Arial" charset="0"/>
              </a:rPr>
              <a:t>RECORD3 - </a:t>
            </a:r>
            <a:r>
              <a:rPr lang="ru-RU" sz="800" b="0" i="1" baseline="0" dirty="0" smtClean="0">
                <a:solidFill>
                  <a:srgbClr val="4F2D7F"/>
                </a:solidFill>
                <a:latin typeface="Arial" charset="0"/>
              </a:rPr>
              <a:t>исследование, в котором </a:t>
            </a:r>
            <a:r>
              <a:rPr lang="ru-RU" sz="800" b="1" i="1" baseline="0" dirty="0" smtClean="0">
                <a:solidFill>
                  <a:srgbClr val="4F2D7F"/>
                </a:solidFill>
                <a:latin typeface="Arial" charset="0"/>
              </a:rPr>
              <a:t>напрямую</a:t>
            </a:r>
            <a:r>
              <a:rPr lang="ru-RU" sz="800" b="0" i="1" baseline="0" dirty="0" smtClean="0">
                <a:solidFill>
                  <a:srgbClr val="4F2D7F"/>
                </a:solidFill>
                <a:latin typeface="Arial" charset="0"/>
              </a:rPr>
              <a:t> сравнивали </a:t>
            </a:r>
            <a:r>
              <a:rPr lang="ru-RU" sz="800" b="0" i="1" baseline="0" dirty="0" err="1" smtClean="0">
                <a:solidFill>
                  <a:srgbClr val="4F2D7F"/>
                </a:solidFill>
                <a:latin typeface="Arial" charset="0"/>
              </a:rPr>
              <a:t>Ксарелто</a:t>
            </a:r>
            <a:r>
              <a:rPr lang="ru-RU" sz="800" b="0" i="1" baseline="0" dirty="0" smtClean="0">
                <a:solidFill>
                  <a:srgbClr val="4F2D7F"/>
                </a:solidFill>
                <a:latin typeface="Arial" charset="0"/>
              </a:rPr>
              <a:t> 10 мг перорально 1 р/д  -</a:t>
            </a:r>
            <a:r>
              <a:rPr lang="en-US" sz="800" b="0" i="1" baseline="0" dirty="0" smtClean="0">
                <a:solidFill>
                  <a:srgbClr val="4F2D7F"/>
                </a:solidFill>
                <a:latin typeface="Arial" charset="0"/>
              </a:rPr>
              <a:t> 10-14 </a:t>
            </a:r>
            <a:r>
              <a:rPr lang="ru-RU" sz="800" b="0" i="1" baseline="0" dirty="0" smtClean="0">
                <a:solidFill>
                  <a:srgbClr val="4F2D7F"/>
                </a:solidFill>
                <a:latin typeface="Arial" charset="0"/>
              </a:rPr>
              <a:t> дней с </a:t>
            </a:r>
            <a:r>
              <a:rPr lang="ru-RU" sz="800" b="0" i="1" baseline="0" dirty="0" err="1" smtClean="0">
                <a:solidFill>
                  <a:srgbClr val="4F2D7F"/>
                </a:solidFill>
                <a:latin typeface="Arial" charset="0"/>
              </a:rPr>
              <a:t>эноксапарином</a:t>
            </a:r>
            <a:r>
              <a:rPr lang="ru-RU" sz="800" b="0" i="1" baseline="0" dirty="0" smtClean="0">
                <a:solidFill>
                  <a:srgbClr val="4F2D7F"/>
                </a:solidFill>
                <a:latin typeface="Arial" charset="0"/>
              </a:rPr>
              <a:t> 40 мг 1 р/д подкожно  - </a:t>
            </a:r>
            <a:r>
              <a:rPr lang="en-US" sz="800" b="1" i="1" baseline="0" dirty="0" smtClean="0">
                <a:solidFill>
                  <a:srgbClr val="4F2D7F"/>
                </a:solidFill>
                <a:latin typeface="Arial" charset="0"/>
              </a:rPr>
              <a:t>10-14</a:t>
            </a:r>
            <a:r>
              <a:rPr lang="ru-RU" sz="800" b="1" i="1" baseline="0" dirty="0" smtClean="0">
                <a:solidFill>
                  <a:srgbClr val="4F2D7F"/>
                </a:solidFill>
                <a:latin typeface="Arial" charset="0"/>
              </a:rPr>
              <a:t> дней </a:t>
            </a:r>
            <a:r>
              <a:rPr lang="ru-RU" sz="800" b="0" i="1" baseline="0" dirty="0" smtClean="0">
                <a:solidFill>
                  <a:srgbClr val="4F2D7F"/>
                </a:solidFill>
                <a:latin typeface="Arial" charset="0"/>
              </a:rPr>
              <a:t>у пациентов после </a:t>
            </a:r>
            <a:r>
              <a:rPr lang="ru-RU" sz="800" b="0" i="1" baseline="0" dirty="0" err="1" smtClean="0">
                <a:solidFill>
                  <a:srgbClr val="4F2D7F"/>
                </a:solidFill>
                <a:latin typeface="Arial" charset="0"/>
              </a:rPr>
              <a:t>эндопротезирования</a:t>
            </a:r>
            <a:r>
              <a:rPr lang="ru-RU" sz="800" b="0" i="1" baseline="0" dirty="0" smtClean="0">
                <a:solidFill>
                  <a:srgbClr val="4F2D7F"/>
                </a:solidFill>
                <a:latin typeface="Arial" charset="0"/>
              </a:rPr>
              <a:t> </a:t>
            </a:r>
            <a:r>
              <a:rPr lang="ru-RU" sz="800" b="1" i="1" baseline="0" dirty="0" smtClean="0">
                <a:solidFill>
                  <a:srgbClr val="4F2D7F"/>
                </a:solidFill>
                <a:latin typeface="Arial" charset="0"/>
              </a:rPr>
              <a:t>коленного сустава</a:t>
            </a:r>
            <a:r>
              <a:rPr lang="ru-RU" sz="800" b="0" i="1" baseline="0" dirty="0" smtClean="0">
                <a:solidFill>
                  <a:srgbClr val="4F2D7F"/>
                </a:solidFill>
                <a:latin typeface="Arial" charset="0"/>
              </a:rPr>
              <a:t>,</a:t>
            </a:r>
          </a:p>
          <a:p>
            <a:pPr marL="0" marR="0" indent="0" algn="l" defTabSz="914400" rtl="0" eaLnBrk="1" fontAlgn="auto" latinLnBrk="0" hangingPunct="1">
              <a:lnSpc>
                <a:spcPct val="100000"/>
              </a:lnSpc>
              <a:spcBef>
                <a:spcPct val="5000"/>
              </a:spcBef>
              <a:spcAft>
                <a:spcPts val="0"/>
              </a:spcAft>
              <a:buClrTx/>
              <a:buSzTx/>
              <a:buFontTx/>
              <a:buNone/>
              <a:tabLst/>
              <a:defRPr/>
            </a:pPr>
            <a:r>
              <a:rPr lang="ru-RU" sz="800" b="0" i="1" baseline="0" dirty="0" smtClean="0">
                <a:solidFill>
                  <a:srgbClr val="4F2D7F"/>
                </a:solidFill>
                <a:latin typeface="Arial" charset="0"/>
              </a:rPr>
              <a:t>4. </a:t>
            </a:r>
            <a:r>
              <a:rPr lang="en-US" sz="800" b="0" i="1" baseline="0" dirty="0" smtClean="0">
                <a:solidFill>
                  <a:srgbClr val="4F2D7F"/>
                </a:solidFill>
                <a:latin typeface="Arial" charset="0"/>
              </a:rPr>
              <a:t>RECORD</a:t>
            </a:r>
            <a:r>
              <a:rPr lang="ru-RU" sz="800" b="0" i="1" baseline="0" dirty="0" smtClean="0">
                <a:solidFill>
                  <a:srgbClr val="4F2D7F"/>
                </a:solidFill>
                <a:latin typeface="Arial" charset="0"/>
              </a:rPr>
              <a:t>4</a:t>
            </a:r>
            <a:r>
              <a:rPr lang="en-US" sz="800" b="0" i="1" baseline="0" dirty="0" smtClean="0">
                <a:solidFill>
                  <a:srgbClr val="4F2D7F"/>
                </a:solidFill>
                <a:latin typeface="Arial" charset="0"/>
              </a:rPr>
              <a:t> - </a:t>
            </a:r>
            <a:r>
              <a:rPr lang="ru-RU" sz="800" b="0" i="1" baseline="0" dirty="0" smtClean="0">
                <a:solidFill>
                  <a:srgbClr val="4F2D7F"/>
                </a:solidFill>
                <a:latin typeface="Arial" charset="0"/>
              </a:rPr>
              <a:t>исследование, в котором </a:t>
            </a:r>
            <a:r>
              <a:rPr lang="ru-RU" sz="800" b="1" i="1" baseline="0" dirty="0" smtClean="0">
                <a:solidFill>
                  <a:srgbClr val="4F2D7F"/>
                </a:solidFill>
                <a:latin typeface="Arial" charset="0"/>
              </a:rPr>
              <a:t>напрямую</a:t>
            </a:r>
            <a:r>
              <a:rPr lang="ru-RU" sz="800" b="0" i="1" baseline="0" dirty="0" smtClean="0">
                <a:solidFill>
                  <a:srgbClr val="4F2D7F"/>
                </a:solidFill>
                <a:latin typeface="Arial" charset="0"/>
              </a:rPr>
              <a:t> сравнивали </a:t>
            </a:r>
            <a:r>
              <a:rPr lang="ru-RU" sz="800" b="0" i="1" baseline="0" dirty="0" err="1" smtClean="0">
                <a:solidFill>
                  <a:srgbClr val="4F2D7F"/>
                </a:solidFill>
                <a:latin typeface="Arial" charset="0"/>
              </a:rPr>
              <a:t>Ксарелто</a:t>
            </a:r>
            <a:r>
              <a:rPr lang="ru-RU" sz="800" b="0" i="1" baseline="0" dirty="0" smtClean="0">
                <a:solidFill>
                  <a:srgbClr val="4F2D7F"/>
                </a:solidFill>
                <a:latin typeface="Arial" charset="0"/>
              </a:rPr>
              <a:t> 10 мг перорально 1 р/д  -</a:t>
            </a:r>
            <a:r>
              <a:rPr lang="en-US" sz="800" b="0" i="1" baseline="0" dirty="0" smtClean="0">
                <a:solidFill>
                  <a:srgbClr val="4F2D7F"/>
                </a:solidFill>
                <a:latin typeface="Arial" charset="0"/>
              </a:rPr>
              <a:t> 10-14 </a:t>
            </a:r>
            <a:r>
              <a:rPr lang="ru-RU" sz="800" b="0" i="1" baseline="0" dirty="0" smtClean="0">
                <a:solidFill>
                  <a:srgbClr val="4F2D7F"/>
                </a:solidFill>
                <a:latin typeface="Arial" charset="0"/>
              </a:rPr>
              <a:t> дней с </a:t>
            </a:r>
            <a:r>
              <a:rPr lang="ru-RU" sz="800" b="0" i="1" baseline="0" dirty="0" err="1" smtClean="0">
                <a:solidFill>
                  <a:srgbClr val="4F2D7F"/>
                </a:solidFill>
                <a:latin typeface="Arial" charset="0"/>
              </a:rPr>
              <a:t>эноксапарином</a:t>
            </a:r>
            <a:r>
              <a:rPr lang="ru-RU" sz="800" b="0" i="1" baseline="0" dirty="0" smtClean="0">
                <a:solidFill>
                  <a:srgbClr val="4F2D7F"/>
                </a:solidFill>
                <a:latin typeface="Arial" charset="0"/>
              </a:rPr>
              <a:t> </a:t>
            </a:r>
            <a:r>
              <a:rPr lang="ru-RU" sz="800" b="1" i="1" baseline="0" dirty="0" smtClean="0">
                <a:solidFill>
                  <a:srgbClr val="4F2D7F"/>
                </a:solidFill>
                <a:latin typeface="Arial" charset="0"/>
              </a:rPr>
              <a:t>30 мг 2 </a:t>
            </a:r>
            <a:r>
              <a:rPr lang="ru-RU" sz="800" b="0" i="1" baseline="0" dirty="0" smtClean="0">
                <a:solidFill>
                  <a:srgbClr val="4F2D7F"/>
                </a:solidFill>
                <a:latin typeface="Arial" charset="0"/>
              </a:rPr>
              <a:t>р/д подкожно  - </a:t>
            </a:r>
            <a:r>
              <a:rPr lang="en-US" sz="800" b="0" i="1" baseline="0" dirty="0" smtClean="0">
                <a:solidFill>
                  <a:srgbClr val="4F2D7F"/>
                </a:solidFill>
                <a:latin typeface="Arial" charset="0"/>
              </a:rPr>
              <a:t>10-14</a:t>
            </a:r>
            <a:r>
              <a:rPr lang="ru-RU" sz="800" b="0" i="1" baseline="0" dirty="0" smtClean="0">
                <a:solidFill>
                  <a:srgbClr val="4F2D7F"/>
                </a:solidFill>
                <a:latin typeface="Arial" charset="0"/>
              </a:rPr>
              <a:t> дней у пациентов после </a:t>
            </a:r>
            <a:r>
              <a:rPr lang="ru-RU" sz="800" b="0" i="1" baseline="0" dirty="0" err="1" smtClean="0">
                <a:solidFill>
                  <a:srgbClr val="4F2D7F"/>
                </a:solidFill>
                <a:latin typeface="Arial" charset="0"/>
              </a:rPr>
              <a:t>эндопротезирования</a:t>
            </a:r>
            <a:r>
              <a:rPr lang="ru-RU" sz="800" b="0" i="1" baseline="0" dirty="0" smtClean="0">
                <a:solidFill>
                  <a:srgbClr val="4F2D7F"/>
                </a:solidFill>
                <a:latin typeface="Arial" charset="0"/>
              </a:rPr>
              <a:t> </a:t>
            </a:r>
            <a:r>
              <a:rPr lang="ru-RU" sz="800" b="1" i="1" baseline="0" dirty="0" smtClean="0">
                <a:solidFill>
                  <a:srgbClr val="4F2D7F"/>
                </a:solidFill>
                <a:latin typeface="Arial" charset="0"/>
              </a:rPr>
              <a:t>коленного сустава</a:t>
            </a:r>
            <a:r>
              <a:rPr lang="ru-RU" sz="800" b="0" i="1" baseline="0" dirty="0" smtClean="0">
                <a:solidFill>
                  <a:srgbClr val="4F2D7F"/>
                </a:solidFill>
                <a:latin typeface="Arial" charset="0"/>
              </a:rPr>
              <a:t>.</a:t>
            </a:r>
          </a:p>
          <a:p>
            <a:pPr eaLnBrk="1" hangingPunct="1">
              <a:spcBef>
                <a:spcPct val="5000"/>
              </a:spcBef>
            </a:pPr>
            <a:endParaRPr lang="ru-RU" sz="800" b="0" i="1" dirty="0" smtClean="0">
              <a:latin typeface="Arial" charset="0"/>
            </a:endParaRPr>
          </a:p>
          <a:p>
            <a:pPr eaLnBrk="1" hangingPunct="1">
              <a:spcBef>
                <a:spcPct val="5000"/>
              </a:spcBef>
            </a:pPr>
            <a:r>
              <a:rPr lang="ru-RU" sz="800" b="0" i="1" dirty="0" err="1" smtClean="0">
                <a:latin typeface="Arial" charset="0"/>
              </a:rPr>
              <a:t>Ксарелто</a:t>
            </a:r>
            <a:r>
              <a:rPr lang="ru-RU" sz="800" b="0" i="1" dirty="0" smtClean="0">
                <a:latin typeface="Arial" charset="0"/>
              </a:rPr>
              <a:t> во всех исследованиях</a:t>
            </a:r>
            <a:r>
              <a:rPr lang="ru-RU" sz="800" b="0" i="1" baseline="0" dirty="0" smtClean="0">
                <a:latin typeface="Arial" charset="0"/>
              </a:rPr>
              <a:t> пациенты начинали получать через 6-8 часов после операции, </a:t>
            </a:r>
            <a:r>
              <a:rPr lang="ru-RU" sz="800" b="0" i="1" baseline="0" dirty="0" err="1" smtClean="0">
                <a:latin typeface="Arial" charset="0"/>
              </a:rPr>
              <a:t>эноксапарин</a:t>
            </a:r>
            <a:r>
              <a:rPr lang="ru-RU" sz="800" b="0" i="1" baseline="0" dirty="0" smtClean="0">
                <a:latin typeface="Arial" charset="0"/>
              </a:rPr>
              <a:t> в </a:t>
            </a:r>
            <a:r>
              <a:rPr lang="en-US" sz="800" b="0" i="1" baseline="0" dirty="0" smtClean="0">
                <a:latin typeface="Arial" charset="0"/>
              </a:rPr>
              <a:t>RECORD1-3  </a:t>
            </a:r>
            <a:r>
              <a:rPr lang="ru-RU" sz="800" b="0" i="1" baseline="0" dirty="0" smtClean="0">
                <a:latin typeface="Arial" charset="0"/>
              </a:rPr>
              <a:t>пациенты начинали получать за 12 часов до операции и далее через 6-8 часов после операции. В </a:t>
            </a:r>
            <a:r>
              <a:rPr lang="en-US" sz="800" b="0" i="1" baseline="0" dirty="0" smtClean="0">
                <a:latin typeface="Arial" charset="0"/>
              </a:rPr>
              <a:t>RECORD</a:t>
            </a:r>
            <a:r>
              <a:rPr lang="ru-RU" sz="800" b="0" i="1" baseline="0" dirty="0" smtClean="0">
                <a:latin typeface="Arial" charset="0"/>
              </a:rPr>
              <a:t>4 </a:t>
            </a:r>
            <a:r>
              <a:rPr lang="ru-RU" sz="800" b="0" i="1" baseline="0" dirty="0" err="1" smtClean="0">
                <a:latin typeface="Arial" charset="0"/>
              </a:rPr>
              <a:t>эноксапарин</a:t>
            </a:r>
            <a:r>
              <a:rPr lang="ru-RU" sz="800" b="0" i="1" baseline="0" dirty="0" smtClean="0">
                <a:latin typeface="Arial" charset="0"/>
              </a:rPr>
              <a:t> пациенты начали получать через 12-24 часа после операции.</a:t>
            </a:r>
          </a:p>
          <a:p>
            <a:pPr eaLnBrk="1" hangingPunct="1">
              <a:spcBef>
                <a:spcPct val="5000"/>
              </a:spcBef>
            </a:pPr>
            <a:endParaRPr lang="ru-RU" sz="800" b="0" i="1" baseline="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800" b="1" dirty="0" err="1" smtClean="0"/>
              <a:t>Дабигатран</a:t>
            </a:r>
            <a:r>
              <a:rPr lang="ru-RU" sz="800" dirty="0" smtClean="0"/>
              <a:t>: Результаты объединенного анализа трех клинических исследований по оценке применения </a:t>
            </a:r>
            <a:r>
              <a:rPr lang="ru-RU" sz="800" dirty="0" err="1" smtClean="0"/>
              <a:t>дабигатрана</a:t>
            </a:r>
            <a:r>
              <a:rPr lang="ru-RU" sz="800" dirty="0" smtClean="0"/>
              <a:t> 150 мг и 220 мг (один раз в сутки после приема половины дозы в день операции) в сравнении с </a:t>
            </a:r>
            <a:r>
              <a:rPr lang="ru-RU" sz="800" dirty="0" err="1" smtClean="0"/>
              <a:t>эноксапарином</a:t>
            </a:r>
            <a:r>
              <a:rPr lang="ru-RU" sz="800" dirty="0" smtClean="0"/>
              <a:t> показали, что </a:t>
            </a:r>
            <a:r>
              <a:rPr lang="ru-RU" sz="800" dirty="0" err="1" smtClean="0">
                <a:solidFill>
                  <a:schemeClr val="tx1"/>
                </a:solidFill>
              </a:rPr>
              <a:t>дабигатрана</a:t>
            </a:r>
            <a:r>
              <a:rPr lang="ru-RU" sz="800" dirty="0" smtClean="0">
                <a:solidFill>
                  <a:schemeClr val="tx1"/>
                </a:solidFill>
              </a:rPr>
              <a:t> </a:t>
            </a:r>
            <a:r>
              <a:rPr lang="ru-RU" sz="800" dirty="0" err="1" smtClean="0">
                <a:solidFill>
                  <a:schemeClr val="tx1"/>
                </a:solidFill>
              </a:rPr>
              <a:t>этексилат</a:t>
            </a:r>
            <a:r>
              <a:rPr lang="ru-RU" sz="800" dirty="0" smtClean="0">
                <a:solidFill>
                  <a:schemeClr val="tx1"/>
                </a:solidFill>
              </a:rPr>
              <a:t> обладал </a:t>
            </a:r>
            <a:r>
              <a:rPr lang="ru-RU" sz="800" b="0" dirty="0" smtClean="0">
                <a:solidFill>
                  <a:schemeClr val="tx1"/>
                </a:solidFill>
              </a:rPr>
              <a:t>не меньшей, чем </a:t>
            </a:r>
            <a:r>
              <a:rPr lang="ru-RU" sz="800" b="0" dirty="0" err="1" smtClean="0">
                <a:solidFill>
                  <a:schemeClr val="tx1"/>
                </a:solidFill>
              </a:rPr>
              <a:t>эноксапарин</a:t>
            </a:r>
            <a:r>
              <a:rPr lang="ru-RU" sz="800" dirty="0" smtClean="0">
                <a:solidFill>
                  <a:schemeClr val="tx1"/>
                </a:solidFill>
              </a:rPr>
              <a:t>, эффективностью и ассоциировался с примерно такой же низкой частотой кровотечений. </a:t>
            </a:r>
            <a:r>
              <a:rPr lang="ru-RU" sz="800" baseline="30000" dirty="0" smtClean="0">
                <a:solidFill>
                  <a:schemeClr val="tx1"/>
                </a:solidFill>
              </a:rPr>
              <a:t>1</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800" baseline="300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t>В исследовании </a:t>
            </a:r>
            <a:r>
              <a:rPr lang="en-US" sz="800" dirty="0" smtClean="0"/>
              <a:t>RE-MOBILIZE</a:t>
            </a:r>
            <a:r>
              <a:rPr lang="ru-RU" sz="800" dirty="0" smtClean="0"/>
              <a:t> при сравнении </a:t>
            </a:r>
            <a:r>
              <a:rPr lang="ru-RU" sz="800" dirty="0" err="1" smtClean="0"/>
              <a:t>дабигатрана</a:t>
            </a:r>
            <a:r>
              <a:rPr lang="ru-RU" sz="800" dirty="0" smtClean="0"/>
              <a:t> с североамериканской дозой </a:t>
            </a:r>
            <a:r>
              <a:rPr lang="ru-RU" sz="800" dirty="0" err="1" smtClean="0"/>
              <a:t>эноксапарина</a:t>
            </a:r>
            <a:r>
              <a:rPr lang="ru-RU" sz="800" dirty="0" smtClean="0"/>
              <a:t> (30мг х 2 раза в день), </a:t>
            </a:r>
            <a:r>
              <a:rPr lang="ru-RU" sz="800" dirty="0" err="1" smtClean="0"/>
              <a:t>дабигатран</a:t>
            </a:r>
            <a:r>
              <a:rPr lang="ru-RU" sz="800" dirty="0" smtClean="0"/>
              <a:t> показал более низкую эффективность по сравнению с </a:t>
            </a:r>
            <a:r>
              <a:rPr lang="ru-RU" sz="800" dirty="0" err="1" smtClean="0"/>
              <a:t>эноксапарином</a:t>
            </a:r>
            <a:r>
              <a:rPr lang="ru-RU" sz="800" dirty="0" smtClean="0"/>
              <a:t> у взрослых пациентов, проходящих плановую операцию по </a:t>
            </a:r>
            <a:r>
              <a:rPr lang="ru-RU" sz="800" dirty="0" err="1" smtClean="0"/>
              <a:t>эндопротезированию</a:t>
            </a:r>
            <a:r>
              <a:rPr lang="ru-RU" sz="800" dirty="0" smtClean="0"/>
              <a:t> тазобедренного или коленного сустава </a:t>
            </a:r>
            <a:r>
              <a:rPr lang="ru-RU" sz="800" baseline="30000" dirty="0" smtClean="0"/>
              <a:t>2</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800" baseline="30000" dirty="0" smtClean="0">
              <a:solidFill>
                <a:schemeClr val="tx1"/>
              </a:solidFill>
            </a:endParaRPr>
          </a:p>
          <a:p>
            <a:pPr marL="228600" marR="0" indent="-228600" algn="l" defTabSz="914400" rtl="0" eaLnBrk="1" fontAlgn="auto" latinLnBrk="0" hangingPunct="1">
              <a:lnSpc>
                <a:spcPct val="100000"/>
              </a:lnSpc>
              <a:spcBef>
                <a:spcPct val="5000"/>
              </a:spcBef>
              <a:spcAft>
                <a:spcPts val="0"/>
              </a:spcAft>
              <a:buClrTx/>
              <a:buSzTx/>
              <a:buFontTx/>
              <a:buAutoNum type="arabicPeriod"/>
              <a:tabLst/>
              <a:defRPr/>
            </a:pPr>
            <a:r>
              <a:rPr lang="en-US" sz="700" dirty="0" smtClean="0"/>
              <a:t>Eriksson BI, Dahl OE, </a:t>
            </a:r>
            <a:r>
              <a:rPr lang="en-US" sz="700" dirty="0" err="1" smtClean="0"/>
              <a:t>Rosencher</a:t>
            </a:r>
            <a:r>
              <a:rPr lang="en-US" sz="700" dirty="0" smtClean="0"/>
              <a:t> N, et al. </a:t>
            </a:r>
            <a:r>
              <a:rPr lang="en-US" sz="700" dirty="0" err="1" smtClean="0"/>
              <a:t>Dabigatran</a:t>
            </a:r>
            <a:r>
              <a:rPr lang="en-US" sz="700" dirty="0" smtClean="0"/>
              <a:t> </a:t>
            </a:r>
            <a:r>
              <a:rPr lang="en-US" sz="700" dirty="0" err="1" smtClean="0"/>
              <a:t>etexilate</a:t>
            </a:r>
            <a:r>
              <a:rPr lang="en-US" sz="700" dirty="0" smtClean="0"/>
              <a:t> versus </a:t>
            </a:r>
            <a:r>
              <a:rPr lang="en-US" sz="700" dirty="0" smtClean="0">
                <a:effectLst/>
              </a:rPr>
              <a:t>enoxaparin</a:t>
            </a:r>
            <a:r>
              <a:rPr lang="en-US" sz="700" dirty="0" smtClean="0"/>
              <a:t> for prevention of venous thromboembolism after total hip replacement: A </a:t>
            </a:r>
            <a:r>
              <a:rPr lang="en-US" sz="700" dirty="0" err="1" smtClean="0"/>
              <a:t>randomised</a:t>
            </a:r>
            <a:r>
              <a:rPr lang="en-US" sz="700" dirty="0" smtClean="0"/>
              <a:t>, double-blind, non-inferiority trial. </a:t>
            </a:r>
            <a:r>
              <a:rPr lang="en-US" sz="700" i="1" dirty="0" smtClean="0"/>
              <a:t>Lancet</a:t>
            </a:r>
            <a:r>
              <a:rPr lang="en-US" sz="700" dirty="0" smtClean="0"/>
              <a:t>. 2007;</a:t>
            </a:r>
            <a:r>
              <a:rPr lang="en-US" sz="700" b="1" dirty="0" smtClean="0"/>
              <a:t>370</a:t>
            </a:r>
            <a:r>
              <a:rPr lang="en-US" sz="700" dirty="0" smtClean="0"/>
              <a:t>:949–956.</a:t>
            </a:r>
            <a:r>
              <a:rPr lang="ru-RU" sz="700" dirty="0" smtClean="0"/>
              <a:t>; 2. </a:t>
            </a:r>
            <a:r>
              <a:rPr lang="en-US" sz="700" b="0" i="0" u="none" strike="noStrike" kern="1200" baseline="0" dirty="0" smtClean="0">
                <a:solidFill>
                  <a:schemeClr val="tx1"/>
                </a:solidFill>
                <a:latin typeface="+mn-lt"/>
                <a:ea typeface="+mn-ea"/>
                <a:cs typeface="+mn-cs"/>
              </a:rPr>
              <a:t>Oral Thrombin Inhibitor </a:t>
            </a:r>
            <a:r>
              <a:rPr lang="en-US" sz="700" b="0" i="0" u="none" strike="noStrike" kern="1200" baseline="0" dirty="0" err="1" smtClean="0">
                <a:solidFill>
                  <a:schemeClr val="tx1"/>
                </a:solidFill>
                <a:latin typeface="+mn-lt"/>
                <a:ea typeface="+mn-ea"/>
                <a:cs typeface="+mn-cs"/>
              </a:rPr>
              <a:t>Dabigatran</a:t>
            </a:r>
            <a:r>
              <a:rPr lang="en-US" sz="700" b="0" i="0" u="none" strike="noStrike" kern="1200" baseline="0" dirty="0" smtClean="0">
                <a:solidFill>
                  <a:schemeClr val="tx1"/>
                </a:solidFill>
                <a:latin typeface="+mn-lt"/>
                <a:ea typeface="+mn-ea"/>
                <a:cs typeface="+mn-cs"/>
              </a:rPr>
              <a:t> </a:t>
            </a:r>
            <a:r>
              <a:rPr lang="en-US" sz="700" b="0" i="0" u="none" strike="noStrike" kern="1200" baseline="0" dirty="0" err="1" smtClean="0">
                <a:solidFill>
                  <a:schemeClr val="tx1"/>
                </a:solidFill>
                <a:latin typeface="+mn-lt"/>
                <a:ea typeface="+mn-ea"/>
                <a:cs typeface="+mn-cs"/>
              </a:rPr>
              <a:t>Etexilate</a:t>
            </a:r>
            <a:r>
              <a:rPr lang="en-US" sz="700" b="0" i="0" u="none" strike="noStrike" kern="1200" baseline="0" dirty="0" smtClean="0">
                <a:solidFill>
                  <a:schemeClr val="tx1"/>
                </a:solidFill>
                <a:latin typeface="+mn-lt"/>
                <a:ea typeface="+mn-ea"/>
                <a:cs typeface="+mn-cs"/>
              </a:rPr>
              <a:t> vs</a:t>
            </a:r>
            <a:r>
              <a:rPr lang="ru-RU" sz="700" b="0" i="0" u="none" strike="noStrike" kern="1200" baseline="0" dirty="0" smtClean="0">
                <a:solidFill>
                  <a:schemeClr val="tx1"/>
                </a:solidFill>
                <a:latin typeface="+mn-lt"/>
                <a:ea typeface="+mn-ea"/>
                <a:cs typeface="+mn-cs"/>
              </a:rPr>
              <a:t> </a:t>
            </a:r>
            <a:r>
              <a:rPr lang="en-US" sz="700" b="0" i="0" u="none" strike="noStrike" kern="1200" baseline="0" dirty="0" smtClean="0">
                <a:solidFill>
                  <a:schemeClr val="tx1"/>
                </a:solidFill>
                <a:latin typeface="+mn-lt"/>
                <a:ea typeface="+mn-ea"/>
                <a:cs typeface="+mn-cs"/>
              </a:rPr>
              <a:t>North American Enoxaparin Regimen for Prevention</a:t>
            </a:r>
            <a:r>
              <a:rPr lang="ru-RU" sz="700" b="0" i="0" u="none" strike="noStrike" kern="1200" baseline="0" dirty="0" smtClean="0">
                <a:solidFill>
                  <a:schemeClr val="tx1"/>
                </a:solidFill>
                <a:latin typeface="+mn-lt"/>
                <a:ea typeface="+mn-ea"/>
                <a:cs typeface="+mn-cs"/>
              </a:rPr>
              <a:t> </a:t>
            </a:r>
            <a:r>
              <a:rPr lang="en-US" sz="700" b="0" i="0" u="none" strike="noStrike" kern="1200" baseline="0" dirty="0" smtClean="0">
                <a:solidFill>
                  <a:schemeClr val="tx1"/>
                </a:solidFill>
                <a:latin typeface="+mn-lt"/>
                <a:ea typeface="+mn-ea"/>
                <a:cs typeface="+mn-cs"/>
              </a:rPr>
              <a:t>of Venous Thromboembolism After</a:t>
            </a:r>
            <a:r>
              <a:rPr lang="ru-RU" sz="700" b="0" i="0" u="none" strike="noStrike" kern="1200" baseline="0" dirty="0" smtClean="0">
                <a:solidFill>
                  <a:schemeClr val="tx1"/>
                </a:solidFill>
                <a:latin typeface="+mn-lt"/>
                <a:ea typeface="+mn-ea"/>
                <a:cs typeface="+mn-cs"/>
              </a:rPr>
              <a:t> </a:t>
            </a:r>
            <a:r>
              <a:rPr lang="en-US" sz="700" b="0" i="0" u="none" strike="noStrike" kern="1200" baseline="0" dirty="0" smtClean="0">
                <a:solidFill>
                  <a:schemeClr val="tx1"/>
                </a:solidFill>
                <a:latin typeface="+mn-lt"/>
                <a:ea typeface="+mn-ea"/>
                <a:cs typeface="+mn-cs"/>
              </a:rPr>
              <a:t>Knee </a:t>
            </a:r>
            <a:r>
              <a:rPr lang="en-US" sz="700" b="0" i="0" u="none" strike="noStrike" kern="1200" baseline="0" dirty="0" err="1" smtClean="0">
                <a:solidFill>
                  <a:schemeClr val="tx1"/>
                </a:solidFill>
                <a:latin typeface="+mn-lt"/>
                <a:ea typeface="+mn-ea"/>
                <a:cs typeface="+mn-cs"/>
              </a:rPr>
              <a:t>Arthroplasty</a:t>
            </a:r>
            <a:r>
              <a:rPr lang="en-US" sz="700" b="0" i="0" u="none" strike="noStrike" kern="1200" baseline="0" dirty="0" smtClean="0">
                <a:solidFill>
                  <a:schemeClr val="tx1"/>
                </a:solidFill>
                <a:latin typeface="+mn-lt"/>
                <a:ea typeface="+mn-ea"/>
                <a:cs typeface="+mn-cs"/>
              </a:rPr>
              <a:t> Surgery</a:t>
            </a:r>
            <a:r>
              <a:rPr lang="ru-RU" sz="700" b="0" i="0" u="none" strike="noStrike" kern="1200" baseline="0" dirty="0" smtClean="0">
                <a:solidFill>
                  <a:schemeClr val="tx1"/>
                </a:solidFill>
                <a:latin typeface="+mn-lt"/>
                <a:ea typeface="+mn-ea"/>
                <a:cs typeface="+mn-cs"/>
              </a:rPr>
              <a:t> </a:t>
            </a:r>
            <a:r>
              <a:rPr lang="en-US" sz="700" b="0" i="0" u="none" strike="noStrike" kern="1200" baseline="0" dirty="0" smtClean="0">
                <a:solidFill>
                  <a:schemeClr val="tx1"/>
                </a:solidFill>
                <a:latin typeface="+mn-lt"/>
                <a:ea typeface="+mn-ea"/>
                <a:cs typeface="+mn-cs"/>
              </a:rPr>
              <a:t>The RE-MOBILIZE Writing </a:t>
            </a:r>
            <a:r>
              <a:rPr lang="en-US" sz="700" b="0" i="0" u="none" strike="noStrike" kern="1200" baseline="0" dirty="0" err="1" smtClean="0">
                <a:solidFill>
                  <a:schemeClr val="tx1"/>
                </a:solidFill>
                <a:latin typeface="+mn-lt"/>
                <a:ea typeface="+mn-ea"/>
                <a:cs typeface="+mn-cs"/>
              </a:rPr>
              <a:t>Committee</a:t>
            </a:r>
            <a:r>
              <a:rPr lang="en-US" sz="700" dirty="0" err="1" smtClean="0">
                <a:solidFill>
                  <a:schemeClr val="tx1">
                    <a:lumMod val="50000"/>
                    <a:lumOff val="50000"/>
                  </a:schemeClr>
                </a:solidFill>
              </a:rPr>
              <a:t>The</a:t>
            </a:r>
            <a:r>
              <a:rPr lang="en-US" sz="700" dirty="0" smtClean="0">
                <a:solidFill>
                  <a:schemeClr val="tx1">
                    <a:lumMod val="50000"/>
                    <a:lumOff val="50000"/>
                  </a:schemeClr>
                </a:solidFill>
              </a:rPr>
              <a:t> Journal of </a:t>
            </a:r>
            <a:r>
              <a:rPr lang="en-US" sz="700" dirty="0" err="1" smtClean="0">
                <a:solidFill>
                  <a:schemeClr val="tx1">
                    <a:lumMod val="50000"/>
                    <a:lumOff val="50000"/>
                  </a:schemeClr>
                </a:solidFill>
              </a:rPr>
              <a:t>Arthroplasty</a:t>
            </a:r>
            <a:r>
              <a:rPr lang="en-US" sz="700" dirty="0" smtClean="0">
                <a:solidFill>
                  <a:schemeClr val="tx1">
                    <a:lumMod val="50000"/>
                    <a:lumOff val="50000"/>
                  </a:schemeClr>
                </a:solidFill>
              </a:rPr>
              <a:t> Vol. 24 No. 1 2009</a:t>
            </a:r>
            <a:r>
              <a:rPr lang="ru-RU" sz="700" dirty="0" smtClean="0">
                <a:solidFill>
                  <a:schemeClr val="tx1">
                    <a:lumMod val="50000"/>
                    <a:lumOff val="50000"/>
                  </a:schemeClr>
                </a:solidFill>
              </a:rPr>
              <a:t> </a:t>
            </a:r>
          </a:p>
          <a:p>
            <a:pPr marL="228600" marR="0" indent="-228600" algn="l" defTabSz="914400" rtl="0" eaLnBrk="1" fontAlgn="auto" latinLnBrk="0" hangingPunct="1">
              <a:lnSpc>
                <a:spcPct val="100000"/>
              </a:lnSpc>
              <a:spcBef>
                <a:spcPct val="5000"/>
              </a:spcBef>
              <a:spcAft>
                <a:spcPts val="0"/>
              </a:spcAft>
              <a:buClrTx/>
              <a:buSzTx/>
              <a:buFontTx/>
              <a:buAutoNum type="arabicPeriod"/>
              <a:tabLst/>
              <a:defRPr/>
            </a:pPr>
            <a:endParaRPr lang="ru-RU" sz="700" dirty="0" smtClean="0">
              <a:solidFill>
                <a:schemeClr val="tx1">
                  <a:lumMod val="50000"/>
                  <a:lumOff val="50000"/>
                </a:schemeClr>
              </a:solidFill>
            </a:endParaRPr>
          </a:p>
          <a:p>
            <a:r>
              <a:rPr lang="ru-RU" sz="1200" b="1" i="0" u="none" strike="noStrike" kern="1200" baseline="0" dirty="0" err="1" smtClean="0">
                <a:solidFill>
                  <a:schemeClr val="tx1"/>
                </a:solidFill>
                <a:latin typeface="+mn-lt"/>
                <a:ea typeface="+mn-ea"/>
                <a:cs typeface="+mn-cs"/>
              </a:rPr>
              <a:t>Апиксабан</a:t>
            </a:r>
            <a:r>
              <a:rPr lang="ru-RU" sz="1200" b="1" i="0" u="none" strike="noStrike" kern="1200" baseline="0" dirty="0" smtClean="0">
                <a:solidFill>
                  <a:schemeClr val="tx1"/>
                </a:solidFill>
                <a:latin typeface="+mn-lt"/>
                <a:ea typeface="+mn-ea"/>
                <a:cs typeface="+mn-cs"/>
              </a:rPr>
              <a:t>: </a:t>
            </a:r>
            <a:r>
              <a:rPr lang="ru-RU" sz="1200" b="0" i="0" u="none" strike="noStrike" kern="1200" baseline="0" dirty="0" smtClean="0">
                <a:solidFill>
                  <a:schemeClr val="tx1"/>
                </a:solidFill>
                <a:latin typeface="+mn-lt"/>
                <a:ea typeface="+mn-ea"/>
                <a:cs typeface="+mn-cs"/>
              </a:rPr>
              <a:t>в исследовании </a:t>
            </a:r>
            <a:r>
              <a:rPr lang="en-US" sz="1200" b="0" i="0" u="none" strike="noStrike" kern="1200" baseline="0" dirty="0" smtClean="0">
                <a:solidFill>
                  <a:schemeClr val="tx1"/>
                </a:solidFill>
                <a:latin typeface="+mn-lt"/>
                <a:ea typeface="+mn-ea"/>
                <a:cs typeface="+mn-cs"/>
              </a:rPr>
              <a:t>ADVANCE-1</a:t>
            </a:r>
            <a:r>
              <a:rPr lang="ru-RU" sz="1200" b="0" i="0" u="none" strike="noStrike" kern="1200" baseline="0" dirty="0" smtClean="0">
                <a:solidFill>
                  <a:schemeClr val="tx1"/>
                </a:solidFill>
                <a:latin typeface="+mn-lt"/>
                <a:ea typeface="+mn-ea"/>
                <a:cs typeface="+mn-cs"/>
              </a:rPr>
              <a:t>, </a:t>
            </a:r>
            <a:r>
              <a:rPr lang="ru-RU" sz="1200" b="0" i="0" u="none" strike="noStrike" kern="1200" baseline="0" dirty="0" err="1" smtClean="0">
                <a:solidFill>
                  <a:schemeClr val="tx1"/>
                </a:solidFill>
                <a:latin typeface="+mn-lt"/>
                <a:ea typeface="+mn-ea"/>
                <a:cs typeface="+mn-cs"/>
              </a:rPr>
              <a:t>апиксабан</a:t>
            </a:r>
            <a:r>
              <a:rPr lang="ru-RU" sz="1200" b="0" i="0" u="none" strike="noStrike" kern="1200" baseline="0" dirty="0" smtClean="0">
                <a:solidFill>
                  <a:schemeClr val="tx1"/>
                </a:solidFill>
                <a:latin typeface="+mn-lt"/>
                <a:ea typeface="+mn-ea"/>
                <a:cs typeface="+mn-cs"/>
              </a:rPr>
              <a:t> по сравнению </a:t>
            </a:r>
            <a:r>
              <a:rPr lang="ru-RU" sz="1200" dirty="0" smtClean="0"/>
              <a:t>с североамериканской дозой </a:t>
            </a:r>
            <a:r>
              <a:rPr lang="ru-RU" sz="1200" dirty="0" err="1" smtClean="0"/>
              <a:t>эноксапарина</a:t>
            </a:r>
            <a:r>
              <a:rPr lang="ru-RU" sz="1200" dirty="0" smtClean="0"/>
              <a:t> (30мг х 2 раза в день), у пациентов после плановой операции по </a:t>
            </a:r>
            <a:r>
              <a:rPr lang="ru-RU" sz="1200" dirty="0" err="1" smtClean="0"/>
              <a:t>эндопротезированию</a:t>
            </a:r>
            <a:r>
              <a:rPr lang="ru-RU" sz="1200" dirty="0" smtClean="0"/>
              <a:t> коленного сустава не достиг запланированных критериев</a:t>
            </a:r>
            <a:r>
              <a:rPr lang="ru-RU" sz="1200" baseline="0" dirty="0" smtClean="0"/>
              <a:t> для доказательства, что препарат «не хуже», но ассоциировался с более низкой частотой клинически значимых кровотечений и имел сходный профиль нежелательных явлений.</a:t>
            </a:r>
          </a:p>
          <a:p>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Michael </a:t>
            </a:r>
            <a:r>
              <a:rPr lang="en-US" sz="1200" b="0" i="0" u="none" strike="noStrike" kern="1200" baseline="0" dirty="0" err="1" smtClean="0">
                <a:solidFill>
                  <a:schemeClr val="tx1"/>
                </a:solidFill>
                <a:latin typeface="+mn-lt"/>
                <a:ea typeface="+mn-ea"/>
                <a:cs typeface="+mn-cs"/>
              </a:rPr>
              <a:t>Rud</a:t>
            </a:r>
            <a:r>
              <a:rPr lang="en-US" sz="1200" b="0" i="0" u="none" strike="noStrike" kern="1200" baseline="0" dirty="0" smtClean="0">
                <a:solidFill>
                  <a:schemeClr val="tx1"/>
                </a:solidFill>
                <a:latin typeface="+mn-lt"/>
                <a:ea typeface="+mn-ea"/>
                <a:cs typeface="+mn-cs"/>
              </a:rPr>
              <a:t> Lassen</a:t>
            </a:r>
            <a:r>
              <a:rPr lang="ru-RU"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Apixaban</a:t>
            </a:r>
            <a:r>
              <a:rPr lang="en-US" sz="1200" b="0" i="0" u="none" strike="noStrike" kern="1200" baseline="0" dirty="0" smtClean="0">
                <a:solidFill>
                  <a:schemeClr val="tx1"/>
                </a:solidFill>
                <a:latin typeface="+mn-lt"/>
                <a:ea typeface="+mn-ea"/>
                <a:cs typeface="+mn-cs"/>
              </a:rPr>
              <a:t> or Enoxaparin for</a:t>
            </a:r>
            <a:r>
              <a:rPr lang="ru-RU"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Thromboprophylaxis</a:t>
            </a:r>
            <a:r>
              <a:rPr lang="en-US" sz="1200" b="0" i="0" u="none" strike="noStrike" kern="1200" baseline="0" dirty="0" smtClean="0">
                <a:solidFill>
                  <a:schemeClr val="tx1"/>
                </a:solidFill>
                <a:latin typeface="+mn-lt"/>
                <a:ea typeface="+mn-ea"/>
                <a:cs typeface="+mn-cs"/>
              </a:rPr>
              <a:t> after Knee Replacement</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N </a:t>
            </a:r>
            <a:r>
              <a:rPr lang="en-US" sz="1200" b="0" i="0" u="none" strike="noStrike" kern="1200" baseline="0" dirty="0" err="1" smtClean="0">
                <a:solidFill>
                  <a:schemeClr val="tx1"/>
                </a:solidFill>
                <a:latin typeface="+mn-lt"/>
                <a:ea typeface="+mn-ea"/>
                <a:cs typeface="+mn-cs"/>
              </a:rPr>
              <a:t>Engl</a:t>
            </a:r>
            <a:r>
              <a:rPr lang="en-US" sz="1200" b="0" i="0" u="none" strike="noStrike" kern="1200" baseline="0" dirty="0" smtClean="0">
                <a:solidFill>
                  <a:schemeClr val="tx1"/>
                </a:solidFill>
                <a:latin typeface="+mn-lt"/>
                <a:ea typeface="+mn-ea"/>
                <a:cs typeface="+mn-cs"/>
              </a:rPr>
              <a:t> J Med 2009;361:594-604.</a:t>
            </a:r>
            <a:r>
              <a:rPr lang="ru-RU" sz="1200" b="0" i="0" u="none" strike="noStrike" kern="1200" baseline="0" dirty="0" smtClean="0">
                <a:solidFill>
                  <a:schemeClr val="tx1"/>
                </a:solidFill>
                <a:latin typeface="+mn-lt"/>
                <a:ea typeface="+mn-ea"/>
                <a:cs typeface="+mn-cs"/>
              </a:rPr>
              <a:t> </a:t>
            </a:r>
            <a:endParaRPr lang="ru-RU" sz="700" dirty="0" smtClean="0">
              <a:solidFill>
                <a:schemeClr val="tx1">
                  <a:lumMod val="50000"/>
                  <a:lumOff val="50000"/>
                </a:schemeClr>
              </a:solidFill>
            </a:endParaRPr>
          </a:p>
          <a:p>
            <a:pPr marL="228600" indent="-228600" eaLnBrk="1" hangingPunct="1">
              <a:spcBef>
                <a:spcPct val="5000"/>
              </a:spcBef>
              <a:buAutoNum type="arabicPeriod"/>
            </a:pPr>
            <a:endParaRPr lang="en-US" sz="800" dirty="0" smtClean="0">
              <a:latin typeface="Arial" charset="0"/>
            </a:endParaRPr>
          </a:p>
        </p:txBody>
      </p:sp>
    </p:spTree>
    <p:extLst>
      <p:ext uri="{BB962C8B-B14F-4D97-AF65-F5344CB8AC3E}">
        <p14:creationId xmlns:p14="http://schemas.microsoft.com/office/powerpoint/2010/main" val="299704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1" dirty="0" smtClean="0"/>
              <a:t>Source</a:t>
            </a:r>
          </a:p>
          <a:p>
            <a:r>
              <a:rPr lang="en-US" dirty="0" smtClean="0"/>
              <a:t>XAMOS</a:t>
            </a:r>
            <a:r>
              <a:rPr lang="en-US" baseline="0" dirty="0" smtClean="0"/>
              <a:t> </a:t>
            </a:r>
            <a:r>
              <a:rPr lang="en-US" dirty="0" smtClean="0"/>
              <a:t>Additional Analysis Descriptive Tables Non-elective Surgeries</a:t>
            </a:r>
            <a:r>
              <a:rPr lang="en-US" baseline="0" dirty="0" smtClean="0"/>
              <a:t> </a:t>
            </a:r>
            <a:r>
              <a:rPr lang="en-US" dirty="0" smtClean="0"/>
              <a:t>v6.0 Draft.doc</a:t>
            </a:r>
          </a:p>
          <a:p>
            <a:r>
              <a:rPr lang="en-GB" dirty="0" smtClean="0"/>
              <a:t>Table 1.1.1. p5</a:t>
            </a:r>
          </a:p>
          <a:p>
            <a:r>
              <a:rPr lang="en-GB" dirty="0" smtClean="0"/>
              <a:t>Table 1.1.2. p18</a:t>
            </a:r>
          </a:p>
          <a:p>
            <a:r>
              <a:rPr lang="en-GB" dirty="0" smtClean="0"/>
              <a:t>Table 1.1.3. p31</a:t>
            </a:r>
          </a:p>
          <a:p>
            <a:endParaRPr lang="en-GB" dirty="0"/>
          </a:p>
        </p:txBody>
      </p:sp>
      <p:sp>
        <p:nvSpPr>
          <p:cNvPr id="4" name="Slide Number Placeholder 3"/>
          <p:cNvSpPr>
            <a:spLocks noGrp="1"/>
          </p:cNvSpPr>
          <p:nvPr>
            <p:ph type="sldNum" sz="quarter" idx="10"/>
          </p:nvPr>
        </p:nvSpPr>
        <p:spPr/>
        <p:txBody>
          <a:bodyPr/>
          <a:lstStyle/>
          <a:p>
            <a:pPr>
              <a:defRPr/>
            </a:pPr>
            <a:fld id="{CA5B8565-DEB5-46B1-8BBE-0BB96B09F071}" type="slidenum">
              <a:rPr lang="de-DE" smtClean="0">
                <a:solidFill>
                  <a:prstClr val="black"/>
                </a:solidFill>
              </a:rPr>
              <a:pPr>
                <a:defRPr/>
              </a:pPr>
              <a:t>12</a:t>
            </a:fld>
            <a:endParaRPr lang="de-DE">
              <a:solidFill>
                <a:prstClr val="black"/>
              </a:solidFill>
            </a:endParaRPr>
          </a:p>
        </p:txBody>
      </p:sp>
    </p:spTree>
    <p:extLst>
      <p:ext uri="{BB962C8B-B14F-4D97-AF65-F5344CB8AC3E}">
        <p14:creationId xmlns:p14="http://schemas.microsoft.com/office/powerpoint/2010/main" val="32287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sz="1200" dirty="0" smtClean="0"/>
              <a:t>Благоприятное соотношение польза/риск при применении</a:t>
            </a:r>
            <a:r>
              <a:rPr lang="ru-RU" sz="1200" baseline="0" dirty="0" smtClean="0"/>
              <a:t> </a:t>
            </a:r>
            <a:r>
              <a:rPr lang="ru-RU" sz="1200" dirty="0" err="1" smtClean="0"/>
              <a:t>Ксарелто</a:t>
            </a:r>
            <a:r>
              <a:rPr lang="ru-RU" sz="1200" dirty="0" smtClean="0"/>
              <a:t> подтверждена данными реальной клинической практики.</a:t>
            </a:r>
            <a:endParaRPr lang="ru-RU" dirty="0"/>
          </a:p>
        </p:txBody>
      </p:sp>
      <p:sp>
        <p:nvSpPr>
          <p:cNvPr id="4" name="Номер слайда 3"/>
          <p:cNvSpPr>
            <a:spLocks noGrp="1"/>
          </p:cNvSpPr>
          <p:nvPr>
            <p:ph type="sldNum" sz="quarter" idx="10"/>
          </p:nvPr>
        </p:nvSpPr>
        <p:spPr/>
        <p:txBody>
          <a:bodyPr/>
          <a:lstStyle/>
          <a:p>
            <a:fld id="{238195FA-6D2A-4346-AD31-AE41585E70EF}"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273254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3443856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395830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104835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hapter divider">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5" y="3609975"/>
            <a:ext cx="9935632" cy="369332"/>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sz="2400">
                <a:solidFill>
                  <a:schemeClr val="tx1">
                    <a:lumMod val="65000"/>
                    <a:lumOff val="35000"/>
                  </a:schemeClr>
                </a:solidFill>
              </a:defRPr>
            </a:lvl1pPr>
          </a:lstStyle>
          <a:p>
            <a:pPr lvl="0"/>
            <a:r>
              <a:rPr lang="en-GB" noProof="0" dirty="0" smtClean="0"/>
              <a:t>Click to edit Master subtitle text</a:t>
            </a:r>
          </a:p>
        </p:txBody>
      </p:sp>
      <p:sp>
        <p:nvSpPr>
          <p:cNvPr id="3" name="Title 2"/>
          <p:cNvSpPr>
            <a:spLocks noGrp="1"/>
          </p:cNvSpPr>
          <p:nvPr>
            <p:ph type="title" hasCustomPrompt="1"/>
          </p:nvPr>
        </p:nvSpPr>
        <p:spPr>
          <a:xfrm>
            <a:off x="817051" y="2871147"/>
            <a:ext cx="9935633" cy="430887"/>
          </a:xfrm>
        </p:spPr>
        <p:txBody>
          <a:bodyPr wrap="square">
            <a:spAutoFit/>
          </a:bodyPr>
          <a:lstStyle>
            <a:lvl1pPr>
              <a:defRPr sz="2800"/>
            </a:lvl1pPr>
          </a:lstStyle>
          <a:p>
            <a:r>
              <a:rPr lang="en-GB" noProof="0" dirty="0" smtClean="0"/>
              <a:t>Click to edit Master title text</a:t>
            </a:r>
            <a:endParaRPr lang="en-GB" dirty="0"/>
          </a:p>
        </p:txBody>
      </p:sp>
      <p:sp>
        <p:nvSpPr>
          <p:cNvPr id="5" name="Line 38"/>
          <p:cNvSpPr>
            <a:spLocks noChangeShapeType="1"/>
          </p:cNvSpPr>
          <p:nvPr/>
        </p:nvSpPr>
        <p:spPr bwMode="auto">
          <a:xfrm flipV="1">
            <a:off x="814917" y="3422681"/>
            <a:ext cx="11377083" cy="3175"/>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solidFill>
                <a:srgbClr val="000000"/>
              </a:solidFill>
            </a:endParaRPr>
          </a:p>
        </p:txBody>
      </p:sp>
    </p:spTree>
    <p:extLst>
      <p:ext uri="{BB962C8B-B14F-4D97-AF65-F5344CB8AC3E}">
        <p14:creationId xmlns:p14="http://schemas.microsoft.com/office/powerpoint/2010/main" val="3976047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mtClean="0"/>
              <a:t>Образец заголовка</a:t>
            </a:r>
            <a:endParaRPr lang="de-DE"/>
          </a:p>
        </p:txBody>
      </p:sp>
      <p:sp>
        <p:nvSpPr>
          <p:cNvPr id="3" name="Rectangle 54"/>
          <p:cNvSpPr>
            <a:spLocks noGrp="1" noChangeArrowheads="1"/>
          </p:cNvSpPr>
          <p:nvPr>
            <p:ph type="dt" sz="half" idx="10"/>
          </p:nvPr>
        </p:nvSpPr>
        <p:spPr>
          <a:xfrm rot="16200000">
            <a:off x="11237384" y="1940987"/>
            <a:ext cx="1600200" cy="309033"/>
          </a:xfrm>
          <a:prstGeom prst="rect">
            <a:avLst/>
          </a:prstGeom>
        </p:spPr>
        <p:txBody>
          <a:bodyPr/>
          <a:lstStyle>
            <a:lvl1pPr>
              <a:defRPr smtClean="0">
                <a:solidFill>
                  <a:srgbClr val="000000"/>
                </a:solidFill>
                <a:latin typeface="Arial" charset="0"/>
              </a:defRPr>
            </a:lvl1pPr>
          </a:lstStyle>
          <a:p>
            <a:pPr fontAlgn="base">
              <a:spcBef>
                <a:spcPct val="50000"/>
              </a:spcBef>
              <a:spcAft>
                <a:spcPct val="0"/>
              </a:spcAft>
              <a:defRPr/>
            </a:pPr>
            <a:endParaRPr lang="ru-RU" sz="2000"/>
          </a:p>
        </p:txBody>
      </p:sp>
      <p:sp>
        <p:nvSpPr>
          <p:cNvPr id="4" name="Rectangle 55"/>
          <p:cNvSpPr>
            <a:spLocks noGrp="1" noChangeArrowheads="1"/>
          </p:cNvSpPr>
          <p:nvPr>
            <p:ph type="ftr" sz="quarter" idx="11"/>
          </p:nvPr>
        </p:nvSpPr>
        <p:spPr>
          <a:xfrm rot="16200000">
            <a:off x="10703984" y="4074589"/>
            <a:ext cx="2667000" cy="309033"/>
          </a:xfrm>
          <a:prstGeom prst="rect">
            <a:avLst/>
          </a:prstGeom>
        </p:spPr>
        <p:txBody>
          <a:bodyPr/>
          <a:lstStyle>
            <a:lvl1pPr>
              <a:defRPr>
                <a:solidFill>
                  <a:srgbClr val="000000"/>
                </a:solidFill>
                <a:latin typeface="Arial" charset="0"/>
              </a:defRPr>
            </a:lvl1pPr>
          </a:lstStyle>
          <a:p>
            <a:pPr fontAlgn="base">
              <a:spcBef>
                <a:spcPct val="50000"/>
              </a:spcBef>
              <a:spcAft>
                <a:spcPct val="0"/>
              </a:spcAft>
              <a:defRPr/>
            </a:pPr>
            <a:endParaRPr lang="ru-RU" sz="2000"/>
          </a:p>
        </p:txBody>
      </p:sp>
    </p:spTree>
    <p:extLst>
      <p:ext uri="{BB962C8B-B14F-4D97-AF65-F5344CB8AC3E}">
        <p14:creationId xmlns:p14="http://schemas.microsoft.com/office/powerpoint/2010/main" val="11364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GB" noProof="0" dirty="0" smtClean="0"/>
              <a:t>Click to edit Master title text</a:t>
            </a:r>
            <a:endParaRPr lang="en-GB" noProof="0" dirty="0"/>
          </a:p>
        </p:txBody>
      </p:sp>
      <p:sp>
        <p:nvSpPr>
          <p:cNvPr id="7" name="Content Placeholder 6"/>
          <p:cNvSpPr>
            <a:spLocks noGrp="1"/>
          </p:cNvSpPr>
          <p:nvPr>
            <p:ph sz="quarter" idx="10"/>
          </p:nvPr>
        </p:nvSpPr>
        <p:spPr>
          <a:xfrm>
            <a:off x="814923" y="1376364"/>
            <a:ext cx="11042649" cy="4860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36644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text</a:t>
            </a:r>
            <a:endParaRPr lang="en-GB" dirty="0"/>
          </a:p>
        </p:txBody>
      </p:sp>
      <p:sp>
        <p:nvSpPr>
          <p:cNvPr id="5" name="Table Placeholder 4"/>
          <p:cNvSpPr>
            <a:spLocks noGrp="1"/>
          </p:cNvSpPr>
          <p:nvPr>
            <p:ph type="tbl" sz="quarter" idx="11"/>
          </p:nvPr>
        </p:nvSpPr>
        <p:spPr>
          <a:xfrm>
            <a:off x="816012" y="1376772"/>
            <a:ext cx="11041567" cy="4860516"/>
          </a:xfrm>
        </p:spPr>
        <p:txBody>
          <a:bodyPr/>
          <a:lstStyle>
            <a:lvl1pPr>
              <a:defRPr>
                <a:solidFill>
                  <a:schemeClr val="tx1"/>
                </a:solidFill>
              </a:defRPr>
            </a:lvl1pPr>
          </a:lstStyle>
          <a:p>
            <a:r>
              <a:rPr lang="en-US" noProof="0" smtClean="0"/>
              <a:t>Click icon to add table</a:t>
            </a:r>
            <a:endParaRPr lang="en-GB" noProof="0" dirty="0"/>
          </a:p>
        </p:txBody>
      </p:sp>
    </p:spTree>
    <p:extLst>
      <p:ext uri="{BB962C8B-B14F-4D97-AF65-F5344CB8AC3E}">
        <p14:creationId xmlns:p14="http://schemas.microsoft.com/office/powerpoint/2010/main" val="3089750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 Content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smtClean="0"/>
              <a:t>Click to edit Master title text</a:t>
            </a:r>
            <a:endParaRPr lang="en-GB" dirty="0"/>
          </a:p>
        </p:txBody>
      </p:sp>
      <p:sp>
        <p:nvSpPr>
          <p:cNvPr id="6" name="Content Placeholder 5"/>
          <p:cNvSpPr>
            <a:spLocks noGrp="1"/>
          </p:cNvSpPr>
          <p:nvPr>
            <p:ph sz="quarter" idx="21"/>
          </p:nvPr>
        </p:nvSpPr>
        <p:spPr>
          <a:xfrm>
            <a:off x="817032" y="1376772"/>
            <a:ext cx="5376000" cy="4860516"/>
          </a:xfrm>
        </p:spPr>
        <p:txBody>
          <a:bodyPr/>
          <a:lstStyle>
            <a:lvl1pPr>
              <a:defRPr>
                <a:solidFill>
                  <a:schemeClr val="tx1">
                    <a:lumMod val="65000"/>
                    <a:lumOff val="35000"/>
                  </a:schemeClr>
                </a:solidFill>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9" name="Content Placeholder 5"/>
          <p:cNvSpPr>
            <a:spLocks noGrp="1"/>
          </p:cNvSpPr>
          <p:nvPr>
            <p:ph sz="quarter" idx="22"/>
          </p:nvPr>
        </p:nvSpPr>
        <p:spPr>
          <a:xfrm>
            <a:off x="6480640" y="1376772"/>
            <a:ext cx="5376000" cy="4860516"/>
          </a:xfrm>
        </p:spPr>
        <p:txBody>
          <a:bodyPr/>
          <a:lstStyle>
            <a:lvl1pPr>
              <a:defRPr>
                <a:solidFill>
                  <a:schemeClr val="tx1">
                    <a:lumMod val="65000"/>
                    <a:lumOff val="35000"/>
                  </a:schemeClr>
                </a:solidFill>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Tree>
    <p:extLst>
      <p:ext uri="{BB962C8B-B14F-4D97-AF65-F5344CB8AC3E}">
        <p14:creationId xmlns:p14="http://schemas.microsoft.com/office/powerpoint/2010/main" val="395623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dirty="0" smtClean="0"/>
              <a:t>Click to edit Master title text</a:t>
            </a:r>
            <a:endParaRPr lang="en-GB" dirty="0"/>
          </a:p>
        </p:txBody>
      </p:sp>
    </p:spTree>
    <p:extLst>
      <p:ext uri="{BB962C8B-B14F-4D97-AF65-F5344CB8AC3E}">
        <p14:creationId xmlns:p14="http://schemas.microsoft.com/office/powerpoint/2010/main" val="39833689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36955" y="6580146"/>
            <a:ext cx="8305800" cy="153888"/>
          </a:xfrm>
          <a:prstGeom prst="rect">
            <a:avLst/>
          </a:prstGeom>
        </p:spPr>
        <p:txBody>
          <a:bodyPr/>
          <a:lstStyle/>
          <a:p>
            <a:endParaRPr lang="en-GB" dirty="0" smtClean="0">
              <a:solidFill>
                <a:srgbClr val="000000"/>
              </a:solidFill>
            </a:endParaRPr>
          </a:p>
        </p:txBody>
      </p:sp>
      <p:sp>
        <p:nvSpPr>
          <p:cNvPr id="3" name="Title 2"/>
          <p:cNvSpPr>
            <a:spLocks noGrp="1"/>
          </p:cNvSpPr>
          <p:nvPr>
            <p:ph type="title"/>
          </p:nvPr>
        </p:nvSpPr>
        <p:spPr>
          <a:xfrm>
            <a:off x="635003" y="578797"/>
            <a:ext cx="11005860" cy="430887"/>
          </a:xfrm>
        </p:spPr>
        <p:txBody>
          <a:bodyPr/>
          <a:lstStyle/>
          <a:p>
            <a:r>
              <a:rPr lang="en-US" dirty="0" smtClean="0"/>
              <a:t>Click to edit Master title style</a:t>
            </a:r>
            <a:endParaRPr lang="en-GB" dirty="0"/>
          </a:p>
        </p:txBody>
      </p:sp>
      <p:sp>
        <p:nvSpPr>
          <p:cNvPr id="5" name="Text Placeholder 4"/>
          <p:cNvSpPr>
            <a:spLocks noGrp="1"/>
          </p:cNvSpPr>
          <p:nvPr>
            <p:ph type="body" sz="quarter" idx="11"/>
          </p:nvPr>
        </p:nvSpPr>
        <p:spPr>
          <a:xfrm>
            <a:off x="636956" y="6021620"/>
            <a:ext cx="8483763" cy="431800"/>
          </a:xfrm>
        </p:spPr>
        <p:txBody>
          <a:bodyPr/>
          <a:lstStyle>
            <a:lvl1pPr marL="0" indent="0">
              <a:buNone/>
              <a:defRPr sz="1200" i="1">
                <a:solidFill>
                  <a:srgbClr val="000000"/>
                </a:solidFill>
              </a:defRPr>
            </a:lvl1pPr>
          </a:lstStyle>
          <a:p>
            <a:pPr lvl="0"/>
            <a:r>
              <a:rPr lang="ru-RU" dirty="0" err="1" smtClean="0"/>
              <a:t>Click</a:t>
            </a:r>
            <a:r>
              <a:rPr lang="ru-RU" dirty="0" smtClean="0"/>
              <a:t> </a:t>
            </a:r>
            <a:r>
              <a:rPr lang="ru-RU" dirty="0" err="1" smtClean="0"/>
              <a:t>to</a:t>
            </a:r>
            <a:r>
              <a:rPr lang="ru-RU" dirty="0" smtClean="0"/>
              <a:t> </a:t>
            </a:r>
            <a:r>
              <a:rPr lang="ru-RU" dirty="0" err="1" smtClean="0"/>
              <a:t>edit</a:t>
            </a:r>
            <a:r>
              <a:rPr lang="ru-RU" dirty="0" smtClean="0"/>
              <a:t> </a:t>
            </a:r>
            <a:r>
              <a:rPr lang="ru-RU" dirty="0" err="1" smtClean="0"/>
              <a:t>Master</a:t>
            </a:r>
            <a:r>
              <a:rPr lang="ru-RU" dirty="0" smtClean="0"/>
              <a:t> </a:t>
            </a:r>
            <a:r>
              <a:rPr lang="ru-RU" dirty="0" err="1" smtClean="0"/>
              <a:t>text</a:t>
            </a:r>
            <a:r>
              <a:rPr lang="ru-RU" dirty="0" smtClean="0"/>
              <a:t> </a:t>
            </a:r>
            <a:r>
              <a:rPr lang="ru-RU" dirty="0" err="1" smtClean="0"/>
              <a:t>styles</a:t>
            </a:r>
            <a:endParaRPr lang="ru-RU" dirty="0" smtClean="0"/>
          </a:p>
        </p:txBody>
      </p:sp>
    </p:spTree>
    <p:extLst>
      <p:ext uri="{BB962C8B-B14F-4D97-AF65-F5344CB8AC3E}">
        <p14:creationId xmlns:p14="http://schemas.microsoft.com/office/powerpoint/2010/main" val="9008342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text</a:t>
            </a:r>
            <a:endParaRPr lang="en-GB" dirty="0"/>
          </a:p>
        </p:txBody>
      </p:sp>
      <p:sp>
        <p:nvSpPr>
          <p:cNvPr id="3" name="Rectangle 40"/>
          <p:cNvSpPr>
            <a:spLocks noGrp="1" noChangeArrowheads="1"/>
          </p:cNvSpPr>
          <p:nvPr>
            <p:ph type="subTitle" sz="quarter" idx="1" hasCustomPrompt="1"/>
          </p:nvPr>
        </p:nvSpPr>
        <p:spPr>
          <a:xfrm>
            <a:off x="817036" y="1376803"/>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600"/>
              </a:spcBef>
              <a:buFont typeface="Wingdings" pitchFamily="2" charset="2"/>
              <a:buNone/>
              <a:defRPr sz="2000" b="1">
                <a:solidFill>
                  <a:schemeClr val="tx1">
                    <a:lumMod val="65000"/>
                    <a:lumOff val="35000"/>
                  </a:schemeClr>
                </a:solidFill>
              </a:defRPr>
            </a:lvl1pPr>
          </a:lstStyle>
          <a:p>
            <a:pPr lvl="0"/>
            <a:r>
              <a:rPr lang="en-GB" noProof="0" dirty="0" smtClean="0"/>
              <a:t>Click to edit Master subtitle text</a:t>
            </a:r>
          </a:p>
        </p:txBody>
      </p:sp>
    </p:spTree>
    <p:extLst>
      <p:ext uri="{BB962C8B-B14F-4D97-AF65-F5344CB8AC3E}">
        <p14:creationId xmlns:p14="http://schemas.microsoft.com/office/powerpoint/2010/main" val="56856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1809859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36955" y="6580146"/>
            <a:ext cx="8305800" cy="153888"/>
          </a:xfrm>
          <a:prstGeom prst="rect">
            <a:avLst/>
          </a:prstGeom>
        </p:spPr>
        <p:txBody>
          <a:bodyPr/>
          <a:lstStyle/>
          <a:p>
            <a:endParaRPr lang="en-GB" dirty="0">
              <a:solidFill>
                <a:srgbClr val="000000"/>
              </a:solidFill>
            </a:endParaRPr>
          </a:p>
        </p:txBody>
      </p:sp>
      <p:sp>
        <p:nvSpPr>
          <p:cNvPr id="3" name="Title 2"/>
          <p:cNvSpPr>
            <a:spLocks noGrp="1"/>
          </p:cNvSpPr>
          <p:nvPr>
            <p:ph type="title"/>
          </p:nvPr>
        </p:nvSpPr>
        <p:spPr>
          <a:xfrm>
            <a:off x="635003" y="578797"/>
            <a:ext cx="11005860" cy="430887"/>
          </a:xfrm>
        </p:spPr>
        <p:txBody>
          <a:bodyPr/>
          <a:lstStyle/>
          <a:p>
            <a:r>
              <a:rPr lang="en-US" dirty="0"/>
              <a:t>Click to edit Master title style</a:t>
            </a:r>
            <a:endParaRPr lang="en-GB" dirty="0"/>
          </a:p>
        </p:txBody>
      </p:sp>
      <p:sp>
        <p:nvSpPr>
          <p:cNvPr id="5" name="Text Placeholder 4"/>
          <p:cNvSpPr>
            <a:spLocks noGrp="1"/>
          </p:cNvSpPr>
          <p:nvPr>
            <p:ph type="body" sz="quarter" idx="11"/>
          </p:nvPr>
        </p:nvSpPr>
        <p:spPr>
          <a:xfrm>
            <a:off x="636956" y="6021620"/>
            <a:ext cx="8483763" cy="431800"/>
          </a:xfrm>
        </p:spPr>
        <p:txBody>
          <a:bodyPr/>
          <a:lstStyle>
            <a:lvl1pPr marL="0" indent="0">
              <a:buNone/>
              <a:defRPr sz="1200" i="1">
                <a:solidFill>
                  <a:srgbClr val="000000"/>
                </a:solidFill>
              </a:defRPr>
            </a:lvl1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211457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40183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1B238A5-23DA-4DB4-BB3A-63D8111E300A}" type="datetimeFigureOut">
              <a:rPr lang="ru-RU" smtClean="0"/>
              <a:t>25.03.2021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44195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1B238A5-23DA-4DB4-BB3A-63D8111E300A}" type="datetimeFigureOut">
              <a:rPr lang="ru-RU" smtClean="0"/>
              <a:t>25.03.2021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164937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1B238A5-23DA-4DB4-BB3A-63D8111E300A}" type="datetimeFigureOut">
              <a:rPr lang="ru-RU" smtClean="0"/>
              <a:t>25.03.2021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410793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B238A5-23DA-4DB4-BB3A-63D8111E300A}" type="datetimeFigureOut">
              <a:rPr lang="ru-RU" smtClean="0"/>
              <a:t>25.03.2021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481945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1B238A5-23DA-4DB4-BB3A-63D8111E300A}" type="datetimeFigureOut">
              <a:rPr lang="ru-RU" smtClean="0"/>
              <a:t>25.03.2021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377464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1B238A5-23DA-4DB4-BB3A-63D8111E300A}" type="datetimeFigureOut">
              <a:rPr lang="ru-RU" smtClean="0"/>
              <a:t>25.03.2021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97F862-6ACF-4D7A-A19F-88929707E4B5}" type="slidenum">
              <a:rPr lang="ru-RU" smtClean="0"/>
              <a:t>‹#›</a:t>
            </a:fld>
            <a:endParaRPr lang="ru-RU"/>
          </a:p>
        </p:txBody>
      </p:sp>
    </p:spTree>
    <p:extLst>
      <p:ext uri="{BB962C8B-B14F-4D97-AF65-F5344CB8AC3E}">
        <p14:creationId xmlns:p14="http://schemas.microsoft.com/office/powerpoint/2010/main" val="16086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238A5-23DA-4DB4-BB3A-63D8111E300A}" type="datetimeFigureOut">
              <a:rPr lang="ru-RU" smtClean="0"/>
              <a:t>25.03.2021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7F862-6ACF-4D7A-A19F-88929707E4B5}" type="slidenum">
              <a:rPr lang="ru-RU" smtClean="0"/>
              <a:t>‹#›</a:t>
            </a:fld>
            <a:endParaRPr lang="ru-RU"/>
          </a:p>
        </p:txBody>
      </p:sp>
    </p:spTree>
    <p:extLst>
      <p:ext uri="{BB962C8B-B14F-4D97-AF65-F5344CB8AC3E}">
        <p14:creationId xmlns:p14="http://schemas.microsoft.com/office/powerpoint/2010/main" val="2859884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10" Type="http://schemas.openxmlformats.org/officeDocument/2006/relationships/image" Target="../media/image27.png"/><Relationship Id="rId4" Type="http://schemas.openxmlformats.org/officeDocument/2006/relationships/video" Target="../media/media3.mp4"/><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sz="quarter" idx="1"/>
          </p:nvPr>
        </p:nvSpPr>
        <p:spPr>
          <a:xfrm>
            <a:off x="6600056" y="3717032"/>
            <a:ext cx="4104456" cy="1698927"/>
          </a:xfrm>
        </p:spPr>
        <p:txBody>
          <a:bodyPr/>
          <a:lstStyle/>
          <a:p>
            <a:r>
              <a:rPr lang="ru-RU" dirty="0">
                <a:solidFill>
                  <a:schemeClr val="tx1"/>
                </a:solidFill>
              </a:rPr>
              <a:t>д</a:t>
            </a:r>
            <a:r>
              <a:rPr lang="ru-RU" dirty="0" smtClean="0">
                <a:solidFill>
                  <a:schemeClr val="tx1"/>
                </a:solidFill>
              </a:rPr>
              <a:t>.м.н</a:t>
            </a:r>
            <a:r>
              <a:rPr lang="ru-RU" dirty="0">
                <a:solidFill>
                  <a:schemeClr val="tx1"/>
                </a:solidFill>
              </a:rPr>
              <a:t>. </a:t>
            </a:r>
            <a:r>
              <a:rPr lang="ru-RU" dirty="0" smtClean="0">
                <a:solidFill>
                  <a:schemeClr val="tx1"/>
                </a:solidFill>
              </a:rPr>
              <a:t>О.А.Каплунов</a:t>
            </a:r>
          </a:p>
          <a:p>
            <a:r>
              <a:rPr lang="ru-RU" dirty="0" smtClean="0">
                <a:solidFill>
                  <a:schemeClr val="tx1"/>
                </a:solidFill>
              </a:rPr>
              <a:t>Саратов</a:t>
            </a:r>
            <a:r>
              <a:rPr lang="ru-RU" smtClean="0">
                <a:solidFill>
                  <a:schemeClr val="tx1"/>
                </a:solidFill>
              </a:rPr>
              <a:t>, 2021</a:t>
            </a:r>
            <a:endParaRPr lang="ru-RU" dirty="0" smtClean="0">
              <a:solidFill>
                <a:schemeClr val="tx1"/>
              </a:solidFill>
            </a:endParaRPr>
          </a:p>
          <a:p>
            <a:endParaRPr lang="ru-RU" dirty="0" smtClean="0">
              <a:solidFill>
                <a:schemeClr val="tx1"/>
              </a:solidFill>
            </a:endParaRPr>
          </a:p>
          <a:p>
            <a:endParaRPr lang="ru-RU" dirty="0">
              <a:solidFill>
                <a:schemeClr val="bg2"/>
              </a:solidFill>
            </a:endParaRPr>
          </a:p>
        </p:txBody>
      </p:sp>
      <p:sp>
        <p:nvSpPr>
          <p:cNvPr id="4" name="Заголовок 3"/>
          <p:cNvSpPr>
            <a:spLocks noGrp="1"/>
          </p:cNvSpPr>
          <p:nvPr>
            <p:ph type="title"/>
          </p:nvPr>
        </p:nvSpPr>
        <p:spPr>
          <a:xfrm>
            <a:off x="1055440" y="1612960"/>
            <a:ext cx="10153128" cy="1421928"/>
          </a:xfrm>
        </p:spPr>
        <p:txBody>
          <a:bodyPr/>
          <a:lstStyle/>
          <a:p>
            <a:r>
              <a:rPr lang="ru-RU" sz="3200" dirty="0" smtClean="0">
                <a:ea typeface="Calibri"/>
              </a:rPr>
              <a:t>Профилактика ВТЭО после </a:t>
            </a:r>
            <a:r>
              <a:rPr lang="ru-RU" sz="3200" dirty="0" err="1" smtClean="0">
                <a:ea typeface="Calibri"/>
              </a:rPr>
              <a:t>ортопедо</a:t>
            </a:r>
            <a:r>
              <a:rPr lang="ru-RU" sz="3200" dirty="0" smtClean="0">
                <a:ea typeface="Calibri"/>
              </a:rPr>
              <a:t>-травматологических операций на верхних и нижних конечностях: опыт применения ривароксабана в клинической практике</a:t>
            </a:r>
            <a:endParaRPr lang="ru-RU" sz="3200" dirty="0"/>
          </a:p>
        </p:txBody>
      </p:sp>
      <p:sp>
        <p:nvSpPr>
          <p:cNvPr id="6" name="Прямоугольник 5"/>
          <p:cNvSpPr/>
          <p:nvPr/>
        </p:nvSpPr>
        <p:spPr>
          <a:xfrm>
            <a:off x="9988027" y="6746885"/>
            <a:ext cx="1678665" cy="230832"/>
          </a:xfrm>
          <a:prstGeom prst="rect">
            <a:avLst/>
          </a:prstGeom>
        </p:spPr>
        <p:txBody>
          <a:bodyPr wrap="none">
            <a:spAutoFit/>
          </a:bodyPr>
          <a:lstStyle/>
          <a:p>
            <a:r>
              <a:rPr lang="ru-RU" sz="900" dirty="0">
                <a:solidFill>
                  <a:srgbClr val="000000"/>
                </a:solidFill>
              </a:rPr>
              <a:t>L.RU.MKT.GM.09.2015.0721</a:t>
            </a:r>
          </a:p>
        </p:txBody>
      </p:sp>
    </p:spTree>
    <p:extLst>
      <p:ext uri="{BB962C8B-B14F-4D97-AF65-F5344CB8AC3E}">
        <p14:creationId xmlns:p14="http://schemas.microsoft.com/office/powerpoint/2010/main" val="1018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911424" y="487127"/>
            <a:ext cx="11280576" cy="430887"/>
          </a:xfrm>
        </p:spPr>
        <p:txBody>
          <a:bodyPr>
            <a:normAutofit fontScale="90000"/>
          </a:bodyPr>
          <a:lstStyle/>
          <a:p>
            <a:r>
              <a:rPr lang="ru-RU" altLang="en-US" dirty="0" smtClean="0"/>
              <a:t>Ксарелто обеспечивает быстрый антикоагулянтный эффект</a:t>
            </a:r>
            <a:endParaRPr lang="en-GB" altLang="en-US" dirty="0"/>
          </a:p>
        </p:txBody>
      </p:sp>
      <p:sp>
        <p:nvSpPr>
          <p:cNvPr id="65540" name="Content Placeholder 2"/>
          <p:cNvSpPr>
            <a:spLocks noGrp="1"/>
          </p:cNvSpPr>
          <p:nvPr>
            <p:ph type="subTitle" sz="quarter" idx="1"/>
          </p:nvPr>
        </p:nvSpPr>
        <p:spPr>
          <a:xfrm>
            <a:off x="2118413" y="1376456"/>
            <a:ext cx="8280400" cy="396391"/>
          </a:xfrm>
        </p:spPr>
        <p:txBody>
          <a:bodyPr/>
          <a:lstStyle/>
          <a:p>
            <a:r>
              <a:rPr lang="ru-RU" sz="1800" dirty="0"/>
              <a:t>По скорости наступления </a:t>
            </a:r>
            <a:r>
              <a:rPr lang="ru-RU" sz="1800" dirty="0" err="1"/>
              <a:t>антикоагулянтного</a:t>
            </a:r>
            <a:r>
              <a:rPr lang="ru-RU" sz="1800" dirty="0"/>
              <a:t> эффекта </a:t>
            </a:r>
            <a:r>
              <a:rPr lang="ru-RU" sz="1800" dirty="0" err="1"/>
              <a:t>Ксарелто</a:t>
            </a:r>
            <a:r>
              <a:rPr lang="ru-RU" sz="1800" baseline="30000" dirty="0"/>
              <a:t>®</a:t>
            </a:r>
            <a:r>
              <a:rPr lang="ru-RU" sz="1800" dirty="0"/>
              <a:t> сопоставим с инъекционным НМГ* </a:t>
            </a:r>
            <a:endParaRPr lang="en-US" sz="1800" dirty="0"/>
          </a:p>
        </p:txBody>
      </p:sp>
      <p:grpSp>
        <p:nvGrpSpPr>
          <p:cNvPr id="170" name="Group 169"/>
          <p:cNvGrpSpPr>
            <a:grpSpLocks/>
          </p:cNvGrpSpPr>
          <p:nvPr/>
        </p:nvGrpSpPr>
        <p:grpSpPr bwMode="auto">
          <a:xfrm>
            <a:off x="7536183" y="2501373"/>
            <a:ext cx="2520081" cy="523739"/>
            <a:chOff x="7765350" y="1576625"/>
            <a:chExt cx="2520612" cy="523507"/>
          </a:xfrm>
        </p:grpSpPr>
        <p:sp>
          <p:nvSpPr>
            <p:cNvPr id="65620" name="Rectangle 170"/>
            <p:cNvSpPr>
              <a:spLocks noChangeArrowheads="1"/>
            </p:cNvSpPr>
            <p:nvPr/>
          </p:nvSpPr>
          <p:spPr bwMode="auto">
            <a:xfrm>
              <a:off x="7765350" y="1676514"/>
              <a:ext cx="108000" cy="108000"/>
            </a:xfrm>
            <a:prstGeom prst="rect">
              <a:avLst/>
            </a:prstGeom>
            <a:solidFill>
              <a:srgbClr val="EC008C"/>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a:endParaRPr lang="en-GB" altLang="en-US" dirty="0">
                <a:solidFill>
                  <a:srgbClr val="000000"/>
                </a:solidFill>
              </a:endParaRPr>
            </a:p>
          </p:txBody>
        </p:sp>
        <p:sp>
          <p:nvSpPr>
            <p:cNvPr id="65621" name="TextBox 171"/>
            <p:cNvSpPr txBox="1">
              <a:spLocks noChangeArrowheads="1"/>
            </p:cNvSpPr>
            <p:nvPr/>
          </p:nvSpPr>
          <p:spPr bwMode="auto">
            <a:xfrm>
              <a:off x="7875627" y="1576625"/>
              <a:ext cx="2410335" cy="30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r>
                <a:rPr lang="ru-RU" altLang="en-US" sz="1400" dirty="0">
                  <a:solidFill>
                    <a:srgbClr val="000000"/>
                  </a:solidFill>
                </a:rPr>
                <a:t>Ривароксабан</a:t>
              </a:r>
              <a:r>
                <a:rPr lang="en-GB" altLang="en-US" sz="1400" dirty="0">
                  <a:solidFill>
                    <a:srgbClr val="000000"/>
                  </a:solidFill>
                </a:rPr>
                <a:t> 10 </a:t>
              </a:r>
              <a:r>
                <a:rPr lang="ru-RU" altLang="en-US" sz="1400" dirty="0">
                  <a:solidFill>
                    <a:srgbClr val="000000"/>
                  </a:solidFill>
                </a:rPr>
                <a:t>мг</a:t>
              </a:r>
              <a:r>
                <a:rPr lang="en-GB" altLang="en-US" sz="1400" dirty="0">
                  <a:solidFill>
                    <a:srgbClr val="000000"/>
                  </a:solidFill>
                </a:rPr>
                <a:t> (n=11)</a:t>
              </a:r>
            </a:p>
          </p:txBody>
        </p:sp>
        <p:sp>
          <p:nvSpPr>
            <p:cNvPr id="65622" name="Rectangle 172"/>
            <p:cNvSpPr>
              <a:spLocks noChangeArrowheads="1"/>
            </p:cNvSpPr>
            <p:nvPr/>
          </p:nvSpPr>
          <p:spPr bwMode="auto">
            <a:xfrm>
              <a:off x="7765350" y="1892380"/>
              <a:ext cx="108000" cy="108000"/>
            </a:xfrm>
            <a:prstGeom prst="rect">
              <a:avLst/>
            </a:prstGeom>
            <a:solidFill>
              <a:srgbClr val="50AAC8"/>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a:endParaRPr lang="en-GB" altLang="en-US" dirty="0">
                <a:solidFill>
                  <a:srgbClr val="000000"/>
                </a:solidFill>
              </a:endParaRPr>
            </a:p>
          </p:txBody>
        </p:sp>
        <p:sp>
          <p:nvSpPr>
            <p:cNvPr id="65623" name="TextBox 173"/>
            <p:cNvSpPr txBox="1">
              <a:spLocks noChangeArrowheads="1"/>
            </p:cNvSpPr>
            <p:nvPr/>
          </p:nvSpPr>
          <p:spPr bwMode="auto">
            <a:xfrm>
              <a:off x="7875627" y="1792491"/>
              <a:ext cx="2338377" cy="30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eaLnBrk="1" hangingPunct="1"/>
              <a:r>
                <a:rPr lang="ru-RU" altLang="en-US" sz="1400" dirty="0">
                  <a:solidFill>
                    <a:srgbClr val="000000"/>
                  </a:solidFill>
                </a:rPr>
                <a:t>Эноксапарин</a:t>
              </a:r>
              <a:r>
                <a:rPr lang="en-GB" altLang="en-US" sz="1400" dirty="0">
                  <a:solidFill>
                    <a:srgbClr val="000000"/>
                  </a:solidFill>
                </a:rPr>
                <a:t> 40 </a:t>
              </a:r>
              <a:r>
                <a:rPr lang="ru-RU" altLang="en-US" sz="1400" dirty="0">
                  <a:solidFill>
                    <a:srgbClr val="000000"/>
                  </a:solidFill>
                </a:rPr>
                <a:t>мг</a:t>
              </a:r>
              <a:r>
                <a:rPr lang="en-GB" altLang="en-US" sz="1400" dirty="0">
                  <a:solidFill>
                    <a:srgbClr val="000000"/>
                  </a:solidFill>
                </a:rPr>
                <a:t> (n=10)</a:t>
              </a:r>
            </a:p>
          </p:txBody>
        </p:sp>
      </p:grpSp>
      <p:sp>
        <p:nvSpPr>
          <p:cNvPr id="65580" name="Rectangle 44"/>
          <p:cNvSpPr>
            <a:spLocks noChangeArrowheads="1"/>
          </p:cNvSpPr>
          <p:nvPr/>
        </p:nvSpPr>
        <p:spPr bwMode="auto">
          <a:xfrm>
            <a:off x="2961925" y="439512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r>
              <a:rPr lang="en-GB" altLang="en-US" dirty="0">
                <a:solidFill>
                  <a:srgbClr val="000000"/>
                </a:solidFill>
              </a:rPr>
              <a:t>1</a:t>
            </a:r>
          </a:p>
        </p:txBody>
      </p:sp>
      <p:grpSp>
        <p:nvGrpSpPr>
          <p:cNvPr id="7" name="Group 6"/>
          <p:cNvGrpSpPr/>
          <p:nvPr/>
        </p:nvGrpSpPr>
        <p:grpSpPr>
          <a:xfrm>
            <a:off x="2337307" y="1772838"/>
            <a:ext cx="7877176" cy="4224385"/>
            <a:chOff x="813307" y="1980409"/>
            <a:chExt cx="7877176" cy="4224385"/>
          </a:xfrm>
        </p:grpSpPr>
        <p:sp>
          <p:nvSpPr>
            <p:cNvPr id="65582" name="Rectangle 98"/>
            <p:cNvSpPr>
              <a:spLocks noChangeArrowheads="1"/>
            </p:cNvSpPr>
            <p:nvPr/>
          </p:nvSpPr>
          <p:spPr bwMode="auto">
            <a:xfrm rot="16200000">
              <a:off x="-855545" y="3649261"/>
              <a:ext cx="38917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ru-RU" dirty="0">
                  <a:solidFill>
                    <a:srgbClr val="000000"/>
                  </a:solidFill>
                </a:rPr>
                <a:t>Блокада действия </a:t>
              </a:r>
              <a:r>
                <a:rPr lang="en-US" dirty="0" err="1">
                  <a:solidFill>
                    <a:srgbClr val="000000"/>
                  </a:solidFill>
                </a:rPr>
                <a:t>Xa</a:t>
              </a:r>
              <a:r>
                <a:rPr lang="en-US" dirty="0">
                  <a:solidFill>
                    <a:srgbClr val="000000"/>
                  </a:solidFill>
                </a:rPr>
                <a:t> </a:t>
              </a:r>
              <a:r>
                <a:rPr lang="ru-RU" dirty="0">
                  <a:solidFill>
                    <a:srgbClr val="000000"/>
                  </a:solidFill>
                </a:rPr>
                <a:t>фактора (</a:t>
              </a:r>
              <a:r>
                <a:rPr lang="ru-RU" dirty="0" err="1">
                  <a:solidFill>
                    <a:srgbClr val="000000"/>
                  </a:solidFill>
                </a:rPr>
                <a:t>нг</a:t>
              </a:r>
              <a:r>
                <a:rPr lang="ru-RU" dirty="0">
                  <a:solidFill>
                    <a:srgbClr val="000000"/>
                  </a:solidFill>
                </a:rPr>
                <a:t>/мл)</a:t>
              </a:r>
              <a:r>
                <a:rPr lang="en-GB" altLang="en-US" b="1" dirty="0">
                  <a:solidFill>
                    <a:srgbClr val="000000"/>
                  </a:solidFill>
                </a:rPr>
                <a:t> </a:t>
              </a:r>
            </a:p>
          </p:txBody>
        </p:sp>
        <p:sp>
          <p:nvSpPr>
            <p:cNvPr id="65583" name="Rectangle 108"/>
            <p:cNvSpPr>
              <a:spLocks noChangeArrowheads="1"/>
            </p:cNvSpPr>
            <p:nvPr/>
          </p:nvSpPr>
          <p:spPr bwMode="auto">
            <a:xfrm>
              <a:off x="4830449" y="5927795"/>
              <a:ext cx="615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ru-RU" altLang="en-US" b="1" dirty="0">
                  <a:solidFill>
                    <a:srgbClr val="000000"/>
                  </a:solidFill>
                </a:rPr>
                <a:t>Часы</a:t>
              </a:r>
              <a:endParaRPr lang="en-GB" altLang="en-US" b="1" dirty="0">
                <a:solidFill>
                  <a:srgbClr val="000000"/>
                </a:solidFill>
              </a:endParaRPr>
            </a:p>
          </p:txBody>
        </p:sp>
        <p:sp>
          <p:nvSpPr>
            <p:cNvPr id="65584" name="Rectangle 29"/>
            <p:cNvSpPr>
              <a:spLocks noChangeArrowheads="1"/>
            </p:cNvSpPr>
            <p:nvPr/>
          </p:nvSpPr>
          <p:spPr bwMode="auto">
            <a:xfrm>
              <a:off x="1661104" y="563626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0</a:t>
              </a:r>
            </a:p>
          </p:txBody>
        </p:sp>
        <p:sp>
          <p:nvSpPr>
            <p:cNvPr id="65585" name="Rectangle 30"/>
            <p:cNvSpPr>
              <a:spLocks noChangeArrowheads="1"/>
            </p:cNvSpPr>
            <p:nvPr/>
          </p:nvSpPr>
          <p:spPr bwMode="auto">
            <a:xfrm>
              <a:off x="2198056" y="563626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2</a:t>
              </a:r>
            </a:p>
          </p:txBody>
        </p:sp>
        <p:sp>
          <p:nvSpPr>
            <p:cNvPr id="65586" name="Rectangle 31"/>
            <p:cNvSpPr>
              <a:spLocks noChangeArrowheads="1"/>
            </p:cNvSpPr>
            <p:nvPr/>
          </p:nvSpPr>
          <p:spPr bwMode="auto">
            <a:xfrm>
              <a:off x="3344571" y="563626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6</a:t>
              </a:r>
            </a:p>
          </p:txBody>
        </p:sp>
        <p:sp>
          <p:nvSpPr>
            <p:cNvPr id="65587" name="Rectangle 32"/>
            <p:cNvSpPr>
              <a:spLocks noChangeArrowheads="1"/>
            </p:cNvSpPr>
            <p:nvPr/>
          </p:nvSpPr>
          <p:spPr bwMode="auto">
            <a:xfrm>
              <a:off x="3911498" y="563626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8</a:t>
              </a:r>
            </a:p>
          </p:txBody>
        </p:sp>
        <p:sp>
          <p:nvSpPr>
            <p:cNvPr id="65588" name="Rectangle 33"/>
            <p:cNvSpPr>
              <a:spLocks noChangeArrowheads="1"/>
            </p:cNvSpPr>
            <p:nvPr/>
          </p:nvSpPr>
          <p:spPr bwMode="auto">
            <a:xfrm>
              <a:off x="4422001"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10</a:t>
              </a:r>
            </a:p>
          </p:txBody>
        </p:sp>
        <p:sp>
          <p:nvSpPr>
            <p:cNvPr id="65589" name="Rectangle 35"/>
            <p:cNvSpPr>
              <a:spLocks noChangeArrowheads="1"/>
            </p:cNvSpPr>
            <p:nvPr/>
          </p:nvSpPr>
          <p:spPr bwMode="auto">
            <a:xfrm>
              <a:off x="4994862"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12</a:t>
              </a:r>
            </a:p>
          </p:txBody>
        </p:sp>
        <p:sp>
          <p:nvSpPr>
            <p:cNvPr id="65590" name="Rectangle 36"/>
            <p:cNvSpPr>
              <a:spLocks noChangeArrowheads="1"/>
            </p:cNvSpPr>
            <p:nvPr/>
          </p:nvSpPr>
          <p:spPr bwMode="auto">
            <a:xfrm>
              <a:off x="5568813"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14</a:t>
              </a:r>
            </a:p>
          </p:txBody>
        </p:sp>
        <p:sp>
          <p:nvSpPr>
            <p:cNvPr id="65591" name="Rectangle 37"/>
            <p:cNvSpPr>
              <a:spLocks noChangeArrowheads="1"/>
            </p:cNvSpPr>
            <p:nvPr/>
          </p:nvSpPr>
          <p:spPr bwMode="auto">
            <a:xfrm>
              <a:off x="6145585"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16</a:t>
              </a:r>
            </a:p>
          </p:txBody>
        </p:sp>
        <p:sp>
          <p:nvSpPr>
            <p:cNvPr id="65592" name="Rectangle 38"/>
            <p:cNvSpPr>
              <a:spLocks noChangeArrowheads="1"/>
            </p:cNvSpPr>
            <p:nvPr/>
          </p:nvSpPr>
          <p:spPr bwMode="auto">
            <a:xfrm>
              <a:off x="6711111"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18</a:t>
              </a:r>
            </a:p>
          </p:txBody>
        </p:sp>
        <p:sp>
          <p:nvSpPr>
            <p:cNvPr id="65593" name="Rectangle 39"/>
            <p:cNvSpPr>
              <a:spLocks noChangeArrowheads="1"/>
            </p:cNvSpPr>
            <p:nvPr/>
          </p:nvSpPr>
          <p:spPr bwMode="auto">
            <a:xfrm>
              <a:off x="7290403"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20</a:t>
              </a:r>
            </a:p>
          </p:txBody>
        </p:sp>
        <p:sp>
          <p:nvSpPr>
            <p:cNvPr id="65594" name="Rectangle 40"/>
            <p:cNvSpPr>
              <a:spLocks noChangeArrowheads="1"/>
            </p:cNvSpPr>
            <p:nvPr/>
          </p:nvSpPr>
          <p:spPr bwMode="auto">
            <a:xfrm>
              <a:off x="7858939"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22</a:t>
              </a:r>
            </a:p>
          </p:txBody>
        </p:sp>
        <p:sp>
          <p:nvSpPr>
            <p:cNvPr id="65595" name="Rectangle 41"/>
            <p:cNvSpPr>
              <a:spLocks noChangeArrowheads="1"/>
            </p:cNvSpPr>
            <p:nvPr/>
          </p:nvSpPr>
          <p:spPr bwMode="auto">
            <a:xfrm>
              <a:off x="8434003" y="563626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24</a:t>
              </a:r>
            </a:p>
          </p:txBody>
        </p:sp>
        <p:sp>
          <p:nvSpPr>
            <p:cNvPr id="65596" name="Rectangle 45"/>
            <p:cNvSpPr>
              <a:spLocks noChangeArrowheads="1"/>
            </p:cNvSpPr>
            <p:nvPr/>
          </p:nvSpPr>
          <p:spPr bwMode="auto">
            <a:xfrm>
              <a:off x="1437925" y="377400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r>
                <a:rPr lang="en-GB" altLang="en-US" dirty="0">
                  <a:solidFill>
                    <a:srgbClr val="000000"/>
                  </a:solidFill>
                </a:rPr>
                <a:t>2</a:t>
              </a:r>
            </a:p>
          </p:txBody>
        </p:sp>
        <p:sp>
          <p:nvSpPr>
            <p:cNvPr id="65597" name="Rectangle 46"/>
            <p:cNvSpPr>
              <a:spLocks noChangeArrowheads="1"/>
            </p:cNvSpPr>
            <p:nvPr/>
          </p:nvSpPr>
          <p:spPr bwMode="auto">
            <a:xfrm>
              <a:off x="1437925" y="296372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r>
                <a:rPr lang="en-GB" altLang="en-US" dirty="0">
                  <a:solidFill>
                    <a:srgbClr val="000000"/>
                  </a:solidFill>
                </a:rPr>
                <a:t>3</a:t>
              </a:r>
            </a:p>
          </p:txBody>
        </p:sp>
        <p:sp>
          <p:nvSpPr>
            <p:cNvPr id="65598" name="Rectangle 47"/>
            <p:cNvSpPr>
              <a:spLocks noChangeArrowheads="1"/>
            </p:cNvSpPr>
            <p:nvPr/>
          </p:nvSpPr>
          <p:spPr bwMode="auto">
            <a:xfrm>
              <a:off x="1437925" y="215227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r>
                <a:rPr lang="en-GB" altLang="en-US" dirty="0">
                  <a:solidFill>
                    <a:srgbClr val="000000"/>
                  </a:solidFill>
                </a:rPr>
                <a:t>4</a:t>
              </a:r>
            </a:p>
          </p:txBody>
        </p:sp>
        <p:grpSp>
          <p:nvGrpSpPr>
            <p:cNvPr id="65599" name="Group 188"/>
            <p:cNvGrpSpPr>
              <a:grpSpLocks/>
            </p:cNvGrpSpPr>
            <p:nvPr/>
          </p:nvGrpSpPr>
          <p:grpSpPr bwMode="auto">
            <a:xfrm>
              <a:off x="1653225" y="2287976"/>
              <a:ext cx="6915054" cy="3337644"/>
              <a:chOff x="1473294" y="2264401"/>
              <a:chExt cx="6915056" cy="3338408"/>
            </a:xfrm>
          </p:grpSpPr>
          <p:sp>
            <p:nvSpPr>
              <p:cNvPr id="65602" name="Line 16"/>
              <p:cNvSpPr>
                <a:spLocks noChangeShapeType="1"/>
              </p:cNvSpPr>
              <p:nvPr/>
            </p:nvSpPr>
            <p:spPr bwMode="auto">
              <a:xfrm>
                <a:off x="1473294" y="5512822"/>
                <a:ext cx="691505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3" name="Line 17"/>
              <p:cNvSpPr>
                <a:spLocks noChangeShapeType="1"/>
              </p:cNvSpPr>
              <p:nvPr/>
            </p:nvSpPr>
            <p:spPr bwMode="auto">
              <a:xfrm flipV="1">
                <a:off x="2082246"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4" name="Line 18"/>
              <p:cNvSpPr>
                <a:spLocks noChangeShapeType="1"/>
              </p:cNvSpPr>
              <p:nvPr/>
            </p:nvSpPr>
            <p:spPr bwMode="auto">
              <a:xfrm flipV="1">
                <a:off x="2651488"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5" name="Line 19"/>
              <p:cNvSpPr>
                <a:spLocks noChangeShapeType="1"/>
              </p:cNvSpPr>
              <p:nvPr/>
            </p:nvSpPr>
            <p:spPr bwMode="auto">
              <a:xfrm flipV="1">
                <a:off x="3228761"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6" name="Line 20"/>
              <p:cNvSpPr>
                <a:spLocks noChangeShapeType="1"/>
              </p:cNvSpPr>
              <p:nvPr/>
            </p:nvSpPr>
            <p:spPr bwMode="auto">
              <a:xfrm flipV="1">
                <a:off x="3795688"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7" name="Line 21"/>
              <p:cNvSpPr>
                <a:spLocks noChangeShapeType="1"/>
              </p:cNvSpPr>
              <p:nvPr/>
            </p:nvSpPr>
            <p:spPr bwMode="auto">
              <a:xfrm flipV="1">
                <a:off x="4370310"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8" name="Line 22"/>
              <p:cNvSpPr>
                <a:spLocks noChangeShapeType="1"/>
              </p:cNvSpPr>
              <p:nvPr/>
            </p:nvSpPr>
            <p:spPr bwMode="auto">
              <a:xfrm flipV="1">
                <a:off x="4943172"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09" name="Line 23"/>
              <p:cNvSpPr>
                <a:spLocks noChangeShapeType="1"/>
              </p:cNvSpPr>
              <p:nvPr/>
            </p:nvSpPr>
            <p:spPr bwMode="auto">
              <a:xfrm flipV="1">
                <a:off x="5517122"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0" name="Line 24"/>
              <p:cNvSpPr>
                <a:spLocks noChangeShapeType="1"/>
              </p:cNvSpPr>
              <p:nvPr/>
            </p:nvSpPr>
            <p:spPr bwMode="auto">
              <a:xfrm flipV="1">
                <a:off x="6093894"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1" name="Line 25"/>
              <p:cNvSpPr>
                <a:spLocks noChangeShapeType="1"/>
              </p:cNvSpPr>
              <p:nvPr/>
            </p:nvSpPr>
            <p:spPr bwMode="auto">
              <a:xfrm flipV="1">
                <a:off x="6663646"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2" name="Line 26"/>
              <p:cNvSpPr>
                <a:spLocks noChangeShapeType="1"/>
              </p:cNvSpPr>
              <p:nvPr/>
            </p:nvSpPr>
            <p:spPr bwMode="auto">
              <a:xfrm flipV="1">
                <a:off x="7238714"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3" name="Line 27"/>
              <p:cNvSpPr>
                <a:spLocks noChangeShapeType="1"/>
              </p:cNvSpPr>
              <p:nvPr/>
            </p:nvSpPr>
            <p:spPr bwMode="auto">
              <a:xfrm flipV="1">
                <a:off x="7807250"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4" name="Line 28"/>
              <p:cNvSpPr>
                <a:spLocks noChangeShapeType="1"/>
              </p:cNvSpPr>
              <p:nvPr/>
            </p:nvSpPr>
            <p:spPr bwMode="auto">
              <a:xfrm flipV="1">
                <a:off x="8382314" y="5512822"/>
                <a:ext cx="0" cy="899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5" name="Line 42"/>
              <p:cNvSpPr>
                <a:spLocks noChangeShapeType="1"/>
              </p:cNvSpPr>
              <p:nvPr/>
            </p:nvSpPr>
            <p:spPr bwMode="auto">
              <a:xfrm flipH="1" flipV="1">
                <a:off x="1545294" y="2264401"/>
                <a:ext cx="0" cy="33384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solidFill>
                    <a:srgbClr val="000000"/>
                  </a:solidFill>
                </a:endParaRPr>
              </a:p>
            </p:txBody>
          </p:sp>
          <p:sp>
            <p:nvSpPr>
              <p:cNvPr id="65616" name="Line 110"/>
              <p:cNvSpPr>
                <a:spLocks noChangeShapeType="1"/>
              </p:cNvSpPr>
              <p:nvPr/>
            </p:nvSpPr>
            <p:spPr bwMode="auto">
              <a:xfrm>
                <a:off x="1473294" y="2267506"/>
                <a:ext cx="7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GB" dirty="0">
                  <a:solidFill>
                    <a:srgbClr val="000000"/>
                  </a:solidFill>
                </a:endParaRPr>
              </a:p>
            </p:txBody>
          </p:sp>
          <p:sp>
            <p:nvSpPr>
              <p:cNvPr id="65617" name="Line 111"/>
              <p:cNvSpPr>
                <a:spLocks noChangeShapeType="1"/>
              </p:cNvSpPr>
              <p:nvPr/>
            </p:nvSpPr>
            <p:spPr bwMode="auto">
              <a:xfrm>
                <a:off x="1473294" y="3078835"/>
                <a:ext cx="7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GB" dirty="0">
                  <a:solidFill>
                    <a:srgbClr val="000000"/>
                  </a:solidFill>
                </a:endParaRPr>
              </a:p>
            </p:txBody>
          </p:sp>
          <p:sp>
            <p:nvSpPr>
              <p:cNvPr id="65618" name="Line 112"/>
              <p:cNvSpPr>
                <a:spLocks noChangeShapeType="1"/>
              </p:cNvSpPr>
              <p:nvPr/>
            </p:nvSpPr>
            <p:spPr bwMode="auto">
              <a:xfrm>
                <a:off x="1473294" y="3890164"/>
                <a:ext cx="7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GB" dirty="0">
                  <a:solidFill>
                    <a:srgbClr val="000000"/>
                  </a:solidFill>
                </a:endParaRPr>
              </a:p>
            </p:txBody>
          </p:sp>
          <p:sp>
            <p:nvSpPr>
              <p:cNvPr id="65619" name="Line 113"/>
              <p:cNvSpPr>
                <a:spLocks noChangeShapeType="1"/>
              </p:cNvSpPr>
              <p:nvPr/>
            </p:nvSpPr>
            <p:spPr bwMode="auto">
              <a:xfrm>
                <a:off x="1473294" y="4701493"/>
                <a:ext cx="7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GB" dirty="0">
                  <a:solidFill>
                    <a:srgbClr val="000000"/>
                  </a:solidFill>
                </a:endParaRPr>
              </a:p>
            </p:txBody>
          </p:sp>
        </p:grpSp>
        <p:sp>
          <p:nvSpPr>
            <p:cNvPr id="65600" name="Rectangle 43"/>
            <p:cNvSpPr>
              <a:spLocks noChangeArrowheads="1"/>
            </p:cNvSpPr>
            <p:nvPr/>
          </p:nvSpPr>
          <p:spPr bwMode="auto">
            <a:xfrm>
              <a:off x="1437925" y="539715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r>
                <a:rPr lang="en-GB" altLang="en-US" dirty="0">
                  <a:solidFill>
                    <a:srgbClr val="000000"/>
                  </a:solidFill>
                </a:rPr>
                <a:t>0</a:t>
              </a:r>
            </a:p>
          </p:txBody>
        </p:sp>
        <p:sp>
          <p:nvSpPr>
            <p:cNvPr id="65601" name="Rectangle 30"/>
            <p:cNvSpPr>
              <a:spLocks noChangeArrowheads="1"/>
            </p:cNvSpPr>
            <p:nvPr/>
          </p:nvSpPr>
          <p:spPr bwMode="auto">
            <a:xfrm>
              <a:off x="2767299" y="563626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GB" altLang="en-US" dirty="0">
                  <a:solidFill>
                    <a:srgbClr val="000000"/>
                  </a:solidFill>
                </a:rPr>
                <a:t>4</a:t>
              </a:r>
            </a:p>
          </p:txBody>
        </p:sp>
      </p:grpSp>
      <p:grpSp>
        <p:nvGrpSpPr>
          <p:cNvPr id="210" name="Group 209"/>
          <p:cNvGrpSpPr>
            <a:grpSpLocks/>
          </p:cNvGrpSpPr>
          <p:nvPr/>
        </p:nvGrpSpPr>
        <p:grpSpPr bwMode="auto">
          <a:xfrm>
            <a:off x="3223136" y="2996641"/>
            <a:ext cx="6940551" cy="2368550"/>
            <a:chOff x="1498176" y="3184488"/>
            <a:chExt cx="6940671" cy="2369009"/>
          </a:xfrm>
          <a:effectLst/>
        </p:grpSpPr>
        <p:sp>
          <p:nvSpPr>
            <p:cNvPr id="65563" name="Rectangle 52"/>
            <p:cNvSpPr>
              <a:spLocks noChangeArrowheads="1"/>
            </p:cNvSpPr>
            <p:nvPr/>
          </p:nvSpPr>
          <p:spPr bwMode="auto">
            <a:xfrm>
              <a:off x="1498176" y="5445497"/>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212" name="Freeform 211"/>
            <p:cNvSpPr/>
            <p:nvPr/>
          </p:nvSpPr>
          <p:spPr bwMode="auto">
            <a:xfrm>
              <a:off x="1556914" y="3222595"/>
              <a:ext cx="6831132" cy="2292794"/>
            </a:xfrm>
            <a:custGeom>
              <a:avLst/>
              <a:gdLst>
                <a:gd name="connsiteX0" fmla="*/ 6840187 w 6840187"/>
                <a:gd name="connsiteY0" fmla="*/ 2012868 h 2286000"/>
                <a:gd name="connsiteX1" fmla="*/ 4263241 w 6840187"/>
                <a:gd name="connsiteY1" fmla="*/ 1911928 h 2286000"/>
                <a:gd name="connsiteX2" fmla="*/ 3414156 w 6840187"/>
                <a:gd name="connsiteY2" fmla="*/ 1733798 h 2286000"/>
                <a:gd name="connsiteX3" fmla="*/ 2274125 w 6840187"/>
                <a:gd name="connsiteY3" fmla="*/ 1407226 h 2286000"/>
                <a:gd name="connsiteX4" fmla="*/ 1704109 w 6840187"/>
                <a:gd name="connsiteY4" fmla="*/ 938151 h 2286000"/>
                <a:gd name="connsiteX5" fmla="*/ 1425039 w 6840187"/>
                <a:gd name="connsiteY5" fmla="*/ 320634 h 2286000"/>
                <a:gd name="connsiteX6" fmla="*/ 1276597 w 6840187"/>
                <a:gd name="connsiteY6" fmla="*/ 237507 h 2286000"/>
                <a:gd name="connsiteX7" fmla="*/ 1134093 w 6840187"/>
                <a:gd name="connsiteY7" fmla="*/ 290946 h 2286000"/>
                <a:gd name="connsiteX8" fmla="*/ 997527 w 6840187"/>
                <a:gd name="connsiteY8" fmla="*/ 380011 h 2286000"/>
                <a:gd name="connsiteX9" fmla="*/ 855023 w 6840187"/>
                <a:gd name="connsiteY9" fmla="*/ 0 h 2286000"/>
                <a:gd name="connsiteX10" fmla="*/ 712519 w 6840187"/>
                <a:gd name="connsiteY10" fmla="*/ 362198 h 2286000"/>
                <a:gd name="connsiteX11" fmla="*/ 564078 w 6840187"/>
                <a:gd name="connsiteY11" fmla="*/ 391886 h 2286000"/>
                <a:gd name="connsiteX12" fmla="*/ 427512 w 6840187"/>
                <a:gd name="connsiteY12" fmla="*/ 1246909 h 2286000"/>
                <a:gd name="connsiteX13" fmla="*/ 285008 w 6840187"/>
                <a:gd name="connsiteY13" fmla="*/ 1799112 h 2286000"/>
                <a:gd name="connsiteX14" fmla="*/ 142504 w 6840187"/>
                <a:gd name="connsiteY14" fmla="*/ 2161309 h 2286000"/>
                <a:gd name="connsiteX15" fmla="*/ 0 w 6840187"/>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4125 w 6837654"/>
                <a:gd name="connsiteY3" fmla="*/ 1407226 h 2286000"/>
                <a:gd name="connsiteX4" fmla="*/ 1704109 w 6837654"/>
                <a:gd name="connsiteY4" fmla="*/ 938151 h 2286000"/>
                <a:gd name="connsiteX5" fmla="*/ 1425039 w 6837654"/>
                <a:gd name="connsiteY5" fmla="*/ 320634 h 2286000"/>
                <a:gd name="connsiteX6" fmla="*/ 1276597 w 6837654"/>
                <a:gd name="connsiteY6" fmla="*/ 237507 h 2286000"/>
                <a:gd name="connsiteX7" fmla="*/ 1134093 w 6837654"/>
                <a:gd name="connsiteY7" fmla="*/ 290946 h 2286000"/>
                <a:gd name="connsiteX8" fmla="*/ 997527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25039 w 6837654"/>
                <a:gd name="connsiteY5" fmla="*/ 320634 h 2286000"/>
                <a:gd name="connsiteX6" fmla="*/ 1276597 w 6837654"/>
                <a:gd name="connsiteY6" fmla="*/ 237507 h 2286000"/>
                <a:gd name="connsiteX7" fmla="*/ 1134093 w 6837654"/>
                <a:gd name="connsiteY7" fmla="*/ 290946 h 2286000"/>
                <a:gd name="connsiteX8" fmla="*/ 997527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17440 w 6837654"/>
                <a:gd name="connsiteY5" fmla="*/ 318101 h 2286000"/>
                <a:gd name="connsiteX6" fmla="*/ 1276597 w 6837654"/>
                <a:gd name="connsiteY6" fmla="*/ 237507 h 2286000"/>
                <a:gd name="connsiteX7" fmla="*/ 1134093 w 6837654"/>
                <a:gd name="connsiteY7" fmla="*/ 290946 h 2286000"/>
                <a:gd name="connsiteX8" fmla="*/ 997527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25039 w 6837654"/>
                <a:gd name="connsiteY5" fmla="*/ 323166 h 2286000"/>
                <a:gd name="connsiteX6" fmla="*/ 1276597 w 6837654"/>
                <a:gd name="connsiteY6" fmla="*/ 237507 h 2286000"/>
                <a:gd name="connsiteX7" fmla="*/ 1134093 w 6837654"/>
                <a:gd name="connsiteY7" fmla="*/ 290946 h 2286000"/>
                <a:gd name="connsiteX8" fmla="*/ 997527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25039 w 6837654"/>
                <a:gd name="connsiteY5" fmla="*/ 323166 h 2286000"/>
                <a:gd name="connsiteX6" fmla="*/ 1276597 w 6837654"/>
                <a:gd name="connsiteY6" fmla="*/ 237507 h 2286000"/>
                <a:gd name="connsiteX7" fmla="*/ 1134093 w 6837654"/>
                <a:gd name="connsiteY7" fmla="*/ 290946 h 2286000"/>
                <a:gd name="connsiteX8" fmla="*/ 994994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25039 w 6837654"/>
                <a:gd name="connsiteY5" fmla="*/ 323166 h 2286000"/>
                <a:gd name="connsiteX6" fmla="*/ 1276597 w 6837654"/>
                <a:gd name="connsiteY6" fmla="*/ 237507 h 2286000"/>
                <a:gd name="connsiteX7" fmla="*/ 1134093 w 6837654"/>
                <a:gd name="connsiteY7" fmla="*/ 290946 h 2286000"/>
                <a:gd name="connsiteX8" fmla="*/ 984862 w 6837654"/>
                <a:gd name="connsiteY8" fmla="*/ 380011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0467 h 2286000"/>
                <a:gd name="connsiteX1" fmla="*/ 4263241 w 6837654"/>
                <a:gd name="connsiteY1" fmla="*/ 1911928 h 2286000"/>
                <a:gd name="connsiteX2" fmla="*/ 3414156 w 6837654"/>
                <a:gd name="connsiteY2" fmla="*/ 1733798 h 2286000"/>
                <a:gd name="connsiteX3" fmla="*/ 2276658 w 6837654"/>
                <a:gd name="connsiteY3" fmla="*/ 1417358 h 2286000"/>
                <a:gd name="connsiteX4" fmla="*/ 1704109 w 6837654"/>
                <a:gd name="connsiteY4" fmla="*/ 938151 h 2286000"/>
                <a:gd name="connsiteX5" fmla="*/ 1425039 w 6837654"/>
                <a:gd name="connsiteY5" fmla="*/ 323166 h 2286000"/>
                <a:gd name="connsiteX6" fmla="*/ 1276597 w 6837654"/>
                <a:gd name="connsiteY6" fmla="*/ 237507 h 2286000"/>
                <a:gd name="connsiteX7" fmla="*/ 1134093 w 6837654"/>
                <a:gd name="connsiteY7" fmla="*/ 290946 h 2286000"/>
                <a:gd name="connsiteX8" fmla="*/ 994994 w 6837654"/>
                <a:gd name="connsiteY8" fmla="*/ 385077 h 2286000"/>
                <a:gd name="connsiteX9" fmla="*/ 855023 w 6837654"/>
                <a:gd name="connsiteY9" fmla="*/ 0 h 2286000"/>
                <a:gd name="connsiteX10" fmla="*/ 712519 w 6837654"/>
                <a:gd name="connsiteY10" fmla="*/ 362198 h 2286000"/>
                <a:gd name="connsiteX11" fmla="*/ 564078 w 6837654"/>
                <a:gd name="connsiteY11" fmla="*/ 391886 h 2286000"/>
                <a:gd name="connsiteX12" fmla="*/ 427512 w 6837654"/>
                <a:gd name="connsiteY12" fmla="*/ 1246909 h 2286000"/>
                <a:gd name="connsiteX13" fmla="*/ 285008 w 6837654"/>
                <a:gd name="connsiteY13" fmla="*/ 1799112 h 2286000"/>
                <a:gd name="connsiteX14" fmla="*/ 142504 w 6837654"/>
                <a:gd name="connsiteY14" fmla="*/ 2161309 h 2286000"/>
                <a:gd name="connsiteX15" fmla="*/ 0 w 6837654"/>
                <a:gd name="connsiteY15" fmla="*/ 2286000 h 2286000"/>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12519 w 6837654"/>
                <a:gd name="connsiteY10" fmla="*/ 369797 h 2293599"/>
                <a:gd name="connsiteX11" fmla="*/ 564078 w 6837654"/>
                <a:gd name="connsiteY11" fmla="*/ 399485 h 2293599"/>
                <a:gd name="connsiteX12" fmla="*/ 427512 w 6837654"/>
                <a:gd name="connsiteY12" fmla="*/ 1254508 h 2293599"/>
                <a:gd name="connsiteX13" fmla="*/ 285008 w 6837654"/>
                <a:gd name="connsiteY13" fmla="*/ 1806711 h 2293599"/>
                <a:gd name="connsiteX14" fmla="*/ 142504 w 6837654"/>
                <a:gd name="connsiteY14" fmla="*/ 2168908 h 2293599"/>
                <a:gd name="connsiteX15" fmla="*/ 0 w 6837654"/>
                <a:gd name="connsiteY15" fmla="*/ 2293599 h 2293599"/>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12519 w 6837654"/>
                <a:gd name="connsiteY10" fmla="*/ 362198 h 2293599"/>
                <a:gd name="connsiteX11" fmla="*/ 564078 w 6837654"/>
                <a:gd name="connsiteY11" fmla="*/ 399485 h 2293599"/>
                <a:gd name="connsiteX12" fmla="*/ 427512 w 6837654"/>
                <a:gd name="connsiteY12" fmla="*/ 1254508 h 2293599"/>
                <a:gd name="connsiteX13" fmla="*/ 285008 w 6837654"/>
                <a:gd name="connsiteY13" fmla="*/ 1806711 h 2293599"/>
                <a:gd name="connsiteX14" fmla="*/ 142504 w 6837654"/>
                <a:gd name="connsiteY14" fmla="*/ 2168908 h 2293599"/>
                <a:gd name="connsiteX15" fmla="*/ 0 w 6837654"/>
                <a:gd name="connsiteY15" fmla="*/ 2293599 h 2293599"/>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04920 w 6837654"/>
                <a:gd name="connsiteY10" fmla="*/ 362198 h 2293599"/>
                <a:gd name="connsiteX11" fmla="*/ 564078 w 6837654"/>
                <a:gd name="connsiteY11" fmla="*/ 399485 h 2293599"/>
                <a:gd name="connsiteX12" fmla="*/ 427512 w 6837654"/>
                <a:gd name="connsiteY12" fmla="*/ 1254508 h 2293599"/>
                <a:gd name="connsiteX13" fmla="*/ 285008 w 6837654"/>
                <a:gd name="connsiteY13" fmla="*/ 1806711 h 2293599"/>
                <a:gd name="connsiteX14" fmla="*/ 142504 w 6837654"/>
                <a:gd name="connsiteY14" fmla="*/ 2168908 h 2293599"/>
                <a:gd name="connsiteX15" fmla="*/ 0 w 6837654"/>
                <a:gd name="connsiteY15" fmla="*/ 2293599 h 2293599"/>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04920 w 6837654"/>
                <a:gd name="connsiteY10" fmla="*/ 362198 h 2293599"/>
                <a:gd name="connsiteX11" fmla="*/ 564078 w 6837654"/>
                <a:gd name="connsiteY11" fmla="*/ 399485 h 2293599"/>
                <a:gd name="connsiteX12" fmla="*/ 419913 w 6837654"/>
                <a:gd name="connsiteY12" fmla="*/ 1254508 h 2293599"/>
                <a:gd name="connsiteX13" fmla="*/ 285008 w 6837654"/>
                <a:gd name="connsiteY13" fmla="*/ 1806711 h 2293599"/>
                <a:gd name="connsiteX14" fmla="*/ 142504 w 6837654"/>
                <a:gd name="connsiteY14" fmla="*/ 2168908 h 2293599"/>
                <a:gd name="connsiteX15" fmla="*/ 0 w 6837654"/>
                <a:gd name="connsiteY15" fmla="*/ 2293599 h 2293599"/>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04920 w 6837654"/>
                <a:gd name="connsiteY10" fmla="*/ 362198 h 2293599"/>
                <a:gd name="connsiteX11" fmla="*/ 564078 w 6837654"/>
                <a:gd name="connsiteY11" fmla="*/ 399485 h 2293599"/>
                <a:gd name="connsiteX12" fmla="*/ 419913 w 6837654"/>
                <a:gd name="connsiteY12" fmla="*/ 1254508 h 2293599"/>
                <a:gd name="connsiteX13" fmla="*/ 277409 w 6837654"/>
                <a:gd name="connsiteY13" fmla="*/ 1809243 h 2293599"/>
                <a:gd name="connsiteX14" fmla="*/ 142504 w 6837654"/>
                <a:gd name="connsiteY14" fmla="*/ 2168908 h 2293599"/>
                <a:gd name="connsiteX15" fmla="*/ 0 w 6837654"/>
                <a:gd name="connsiteY15" fmla="*/ 2293599 h 2293599"/>
                <a:gd name="connsiteX0" fmla="*/ 6837654 w 6837654"/>
                <a:gd name="connsiteY0" fmla="*/ 2028066 h 2293599"/>
                <a:gd name="connsiteX1" fmla="*/ 4263241 w 6837654"/>
                <a:gd name="connsiteY1" fmla="*/ 1919527 h 2293599"/>
                <a:gd name="connsiteX2" fmla="*/ 3414156 w 6837654"/>
                <a:gd name="connsiteY2" fmla="*/ 1741397 h 2293599"/>
                <a:gd name="connsiteX3" fmla="*/ 2276658 w 6837654"/>
                <a:gd name="connsiteY3" fmla="*/ 1424957 h 2293599"/>
                <a:gd name="connsiteX4" fmla="*/ 1704109 w 6837654"/>
                <a:gd name="connsiteY4" fmla="*/ 945750 h 2293599"/>
                <a:gd name="connsiteX5" fmla="*/ 1425039 w 6837654"/>
                <a:gd name="connsiteY5" fmla="*/ 330765 h 2293599"/>
                <a:gd name="connsiteX6" fmla="*/ 1276597 w 6837654"/>
                <a:gd name="connsiteY6" fmla="*/ 245106 h 2293599"/>
                <a:gd name="connsiteX7" fmla="*/ 1134093 w 6837654"/>
                <a:gd name="connsiteY7" fmla="*/ 298545 h 2293599"/>
                <a:gd name="connsiteX8" fmla="*/ 994994 w 6837654"/>
                <a:gd name="connsiteY8" fmla="*/ 392676 h 2293599"/>
                <a:gd name="connsiteX9" fmla="*/ 849957 w 6837654"/>
                <a:gd name="connsiteY9" fmla="*/ 0 h 2293599"/>
                <a:gd name="connsiteX10" fmla="*/ 704920 w 6837654"/>
                <a:gd name="connsiteY10" fmla="*/ 362198 h 2293599"/>
                <a:gd name="connsiteX11" fmla="*/ 564078 w 6837654"/>
                <a:gd name="connsiteY11" fmla="*/ 399485 h 2293599"/>
                <a:gd name="connsiteX12" fmla="*/ 419913 w 6837654"/>
                <a:gd name="connsiteY12" fmla="*/ 1254508 h 2293599"/>
                <a:gd name="connsiteX13" fmla="*/ 277409 w 6837654"/>
                <a:gd name="connsiteY13" fmla="*/ 1809243 h 2293599"/>
                <a:gd name="connsiteX14" fmla="*/ 134905 w 6837654"/>
                <a:gd name="connsiteY14" fmla="*/ 2166376 h 2293599"/>
                <a:gd name="connsiteX15" fmla="*/ 0 w 6837654"/>
                <a:gd name="connsiteY15" fmla="*/ 2293599 h 2293599"/>
                <a:gd name="connsiteX0" fmla="*/ 6830055 w 6830055"/>
                <a:gd name="connsiteY0" fmla="*/ 2028066 h 2293599"/>
                <a:gd name="connsiteX1" fmla="*/ 4255642 w 6830055"/>
                <a:gd name="connsiteY1" fmla="*/ 1919527 h 2293599"/>
                <a:gd name="connsiteX2" fmla="*/ 3406557 w 6830055"/>
                <a:gd name="connsiteY2" fmla="*/ 1741397 h 2293599"/>
                <a:gd name="connsiteX3" fmla="*/ 2269059 w 6830055"/>
                <a:gd name="connsiteY3" fmla="*/ 1424957 h 2293599"/>
                <a:gd name="connsiteX4" fmla="*/ 1696510 w 6830055"/>
                <a:gd name="connsiteY4" fmla="*/ 945750 h 2293599"/>
                <a:gd name="connsiteX5" fmla="*/ 1417440 w 6830055"/>
                <a:gd name="connsiteY5" fmla="*/ 330765 h 2293599"/>
                <a:gd name="connsiteX6" fmla="*/ 1268998 w 6830055"/>
                <a:gd name="connsiteY6" fmla="*/ 245106 h 2293599"/>
                <a:gd name="connsiteX7" fmla="*/ 1126494 w 6830055"/>
                <a:gd name="connsiteY7" fmla="*/ 298545 h 2293599"/>
                <a:gd name="connsiteX8" fmla="*/ 987395 w 6830055"/>
                <a:gd name="connsiteY8" fmla="*/ 392676 h 2293599"/>
                <a:gd name="connsiteX9" fmla="*/ 842358 w 6830055"/>
                <a:gd name="connsiteY9" fmla="*/ 0 h 2293599"/>
                <a:gd name="connsiteX10" fmla="*/ 697321 w 6830055"/>
                <a:gd name="connsiteY10" fmla="*/ 362198 h 2293599"/>
                <a:gd name="connsiteX11" fmla="*/ 556479 w 6830055"/>
                <a:gd name="connsiteY11" fmla="*/ 399485 h 2293599"/>
                <a:gd name="connsiteX12" fmla="*/ 412314 w 6830055"/>
                <a:gd name="connsiteY12" fmla="*/ 1254508 h 2293599"/>
                <a:gd name="connsiteX13" fmla="*/ 269810 w 6830055"/>
                <a:gd name="connsiteY13" fmla="*/ 1809243 h 2293599"/>
                <a:gd name="connsiteX14" fmla="*/ 127306 w 6830055"/>
                <a:gd name="connsiteY14" fmla="*/ 2166376 h 2293599"/>
                <a:gd name="connsiteX15" fmla="*/ 0 w 6830055"/>
                <a:gd name="connsiteY15" fmla="*/ 2293599 h 22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0055" h="2293599">
                  <a:moveTo>
                    <a:pt x="6830055" y="2028066"/>
                  </a:moveTo>
                  <a:lnTo>
                    <a:pt x="4255642" y="1919527"/>
                  </a:lnTo>
                  <a:lnTo>
                    <a:pt x="3406557" y="1741397"/>
                  </a:lnTo>
                  <a:lnTo>
                    <a:pt x="2269059" y="1424957"/>
                  </a:lnTo>
                  <a:lnTo>
                    <a:pt x="1696510" y="945750"/>
                  </a:lnTo>
                  <a:lnTo>
                    <a:pt x="1417440" y="330765"/>
                  </a:lnTo>
                  <a:lnTo>
                    <a:pt x="1268998" y="245106"/>
                  </a:lnTo>
                  <a:lnTo>
                    <a:pt x="1126494" y="298545"/>
                  </a:lnTo>
                  <a:lnTo>
                    <a:pt x="987395" y="392676"/>
                  </a:lnTo>
                  <a:lnTo>
                    <a:pt x="842358" y="0"/>
                  </a:lnTo>
                  <a:lnTo>
                    <a:pt x="697321" y="362198"/>
                  </a:lnTo>
                  <a:lnTo>
                    <a:pt x="556479" y="399485"/>
                  </a:lnTo>
                  <a:lnTo>
                    <a:pt x="412314" y="1254508"/>
                  </a:lnTo>
                  <a:lnTo>
                    <a:pt x="269810" y="1809243"/>
                  </a:lnTo>
                  <a:lnTo>
                    <a:pt x="127306" y="2166376"/>
                  </a:lnTo>
                  <a:lnTo>
                    <a:pt x="0" y="2293599"/>
                  </a:lnTo>
                </a:path>
              </a:pathLst>
            </a:custGeom>
            <a:noFill/>
            <a:ln w="28575" cap="flat" cmpd="sng" algn="ctr">
              <a:solidFill>
                <a:srgbClr val="EC008C"/>
              </a:solidFill>
              <a:prstDash val="solid"/>
              <a:round/>
              <a:headEnd type="none" w="med" len="med"/>
              <a:tailEnd type="none" w="med" len="med"/>
            </a:ln>
            <a:effectLst/>
          </p:spPr>
          <p:txBody>
            <a:bodyPr anchor="ctr"/>
            <a:lstStyle/>
            <a:p>
              <a:pPr algn="ctr">
                <a:defRPr/>
              </a:pPr>
              <a:endParaRPr lang="en-GB" dirty="0">
                <a:solidFill>
                  <a:srgbClr val="000000"/>
                </a:solidFill>
              </a:endParaRPr>
            </a:p>
          </p:txBody>
        </p:sp>
        <p:sp>
          <p:nvSpPr>
            <p:cNvPr id="65565" name="Rectangle 52"/>
            <p:cNvSpPr>
              <a:spLocks noChangeArrowheads="1"/>
            </p:cNvSpPr>
            <p:nvPr/>
          </p:nvSpPr>
          <p:spPr bwMode="auto">
            <a:xfrm>
              <a:off x="1771037" y="4977504"/>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66" name="Rectangle 52"/>
            <p:cNvSpPr>
              <a:spLocks noChangeArrowheads="1"/>
            </p:cNvSpPr>
            <p:nvPr/>
          </p:nvSpPr>
          <p:spPr bwMode="auto">
            <a:xfrm>
              <a:off x="1628896" y="5326048"/>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67" name="Rectangle 52"/>
            <p:cNvSpPr>
              <a:spLocks noChangeArrowheads="1"/>
            </p:cNvSpPr>
            <p:nvPr/>
          </p:nvSpPr>
          <p:spPr bwMode="auto">
            <a:xfrm>
              <a:off x="1917294" y="4416848"/>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68" name="Rectangle 52"/>
            <p:cNvSpPr>
              <a:spLocks noChangeArrowheads="1"/>
            </p:cNvSpPr>
            <p:nvPr/>
          </p:nvSpPr>
          <p:spPr bwMode="auto">
            <a:xfrm>
              <a:off x="2056536" y="3563426"/>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69" name="Rectangle 52"/>
            <p:cNvSpPr>
              <a:spLocks noChangeArrowheads="1"/>
            </p:cNvSpPr>
            <p:nvPr/>
          </p:nvSpPr>
          <p:spPr bwMode="auto">
            <a:xfrm>
              <a:off x="2198019" y="3525914"/>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0" name="Rectangle 52"/>
            <p:cNvSpPr>
              <a:spLocks noChangeArrowheads="1"/>
            </p:cNvSpPr>
            <p:nvPr/>
          </p:nvSpPr>
          <p:spPr bwMode="auto">
            <a:xfrm>
              <a:off x="2342035" y="3184488"/>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1" name="Rectangle 52"/>
            <p:cNvSpPr>
              <a:spLocks noChangeArrowheads="1"/>
            </p:cNvSpPr>
            <p:nvPr/>
          </p:nvSpPr>
          <p:spPr bwMode="auto">
            <a:xfrm>
              <a:off x="2484309" y="3557728"/>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2" name="Rectangle 52"/>
            <p:cNvSpPr>
              <a:spLocks noChangeArrowheads="1"/>
            </p:cNvSpPr>
            <p:nvPr/>
          </p:nvSpPr>
          <p:spPr bwMode="auto">
            <a:xfrm>
              <a:off x="2622556" y="3464315"/>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3" name="Rectangle 52"/>
            <p:cNvSpPr>
              <a:spLocks noChangeArrowheads="1"/>
            </p:cNvSpPr>
            <p:nvPr/>
          </p:nvSpPr>
          <p:spPr bwMode="auto">
            <a:xfrm>
              <a:off x="2769142" y="3413300"/>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4" name="Rectangle 52"/>
            <p:cNvSpPr>
              <a:spLocks noChangeArrowheads="1"/>
            </p:cNvSpPr>
            <p:nvPr/>
          </p:nvSpPr>
          <p:spPr bwMode="auto">
            <a:xfrm>
              <a:off x="2910750" y="3497599"/>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5" name="Rectangle 52"/>
            <p:cNvSpPr>
              <a:spLocks noChangeArrowheads="1"/>
            </p:cNvSpPr>
            <p:nvPr/>
          </p:nvSpPr>
          <p:spPr bwMode="auto">
            <a:xfrm>
              <a:off x="3197671" y="4112143"/>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6" name="Rectangle 52"/>
            <p:cNvSpPr>
              <a:spLocks noChangeArrowheads="1"/>
            </p:cNvSpPr>
            <p:nvPr/>
          </p:nvSpPr>
          <p:spPr bwMode="auto">
            <a:xfrm>
              <a:off x="3764348" y="4586411"/>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7" name="Rectangle 52"/>
            <p:cNvSpPr>
              <a:spLocks noChangeArrowheads="1"/>
            </p:cNvSpPr>
            <p:nvPr/>
          </p:nvSpPr>
          <p:spPr bwMode="auto">
            <a:xfrm>
              <a:off x="4904085" y="4902631"/>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8" name="Rectangle 52"/>
            <p:cNvSpPr>
              <a:spLocks noChangeArrowheads="1"/>
            </p:cNvSpPr>
            <p:nvPr/>
          </p:nvSpPr>
          <p:spPr bwMode="auto">
            <a:xfrm>
              <a:off x="5760132" y="5093103"/>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sp>
          <p:nvSpPr>
            <p:cNvPr id="65579" name="Rectangle 52"/>
            <p:cNvSpPr>
              <a:spLocks noChangeArrowheads="1"/>
            </p:cNvSpPr>
            <p:nvPr/>
          </p:nvSpPr>
          <p:spPr bwMode="auto">
            <a:xfrm>
              <a:off x="8330847" y="5201103"/>
              <a:ext cx="108000" cy="108000"/>
            </a:xfrm>
            <a:prstGeom prst="rect">
              <a:avLst/>
            </a:prstGeom>
            <a:solidFill>
              <a:srgbClr val="EC008C"/>
            </a:solidFill>
            <a:ln w="19050">
              <a:solidFill>
                <a:srgbClr val="EC008C"/>
              </a:solidFill>
              <a:miter lim="800000"/>
              <a:headEnd/>
              <a:tailEnd/>
            </a:ln>
          </p:spPr>
          <p:txBody>
            <a:bodyPr/>
            <a:lstStyle/>
            <a:p>
              <a:endParaRPr lang="de-DE" altLang="en-US">
                <a:solidFill>
                  <a:srgbClr val="000000"/>
                </a:solidFill>
              </a:endParaRPr>
            </a:p>
          </p:txBody>
        </p:sp>
      </p:grpSp>
      <p:grpSp>
        <p:nvGrpSpPr>
          <p:cNvPr id="228" name="Group 227"/>
          <p:cNvGrpSpPr>
            <a:grpSpLocks/>
          </p:cNvGrpSpPr>
          <p:nvPr/>
        </p:nvGrpSpPr>
        <p:grpSpPr bwMode="auto">
          <a:xfrm>
            <a:off x="3223136" y="2671340"/>
            <a:ext cx="6940551" cy="2700338"/>
            <a:chOff x="1496776" y="2844083"/>
            <a:chExt cx="6941898" cy="2701140"/>
          </a:xfrm>
        </p:grpSpPr>
        <p:sp>
          <p:nvSpPr>
            <p:cNvPr id="229" name="Freeform 228"/>
            <p:cNvSpPr/>
            <p:nvPr/>
          </p:nvSpPr>
          <p:spPr bwMode="auto">
            <a:xfrm>
              <a:off x="1553937" y="2904426"/>
              <a:ext cx="6830751" cy="2597921"/>
            </a:xfrm>
            <a:custGeom>
              <a:avLst/>
              <a:gdLst>
                <a:gd name="connsiteX0" fmla="*/ 6828930 w 6828930"/>
                <a:gd name="connsiteY0" fmla="*/ 2299213 h 2589919"/>
                <a:gd name="connsiteX1" fmla="*/ 4265439 w 6828930"/>
                <a:gd name="connsiteY1" fmla="*/ 2082506 h 2589919"/>
                <a:gd name="connsiteX2" fmla="*/ 3403894 w 6828930"/>
                <a:gd name="connsiteY2" fmla="*/ 1786515 h 2589919"/>
                <a:gd name="connsiteX3" fmla="*/ 2267501 w 6828930"/>
                <a:gd name="connsiteY3" fmla="*/ 1226247 h 2589919"/>
                <a:gd name="connsiteX4" fmla="*/ 1691376 w 6828930"/>
                <a:gd name="connsiteY4" fmla="*/ 586696 h 2589919"/>
                <a:gd name="connsiteX5" fmla="*/ 1427099 w 6828930"/>
                <a:gd name="connsiteY5" fmla="*/ 311847 h 2589919"/>
                <a:gd name="connsiteX6" fmla="*/ 1268532 w 6828930"/>
                <a:gd name="connsiteY6" fmla="*/ 332989 h 2589919"/>
                <a:gd name="connsiteX7" fmla="*/ 1131108 w 6828930"/>
                <a:gd name="connsiteY7" fmla="*/ 0 h 2589919"/>
                <a:gd name="connsiteX8" fmla="*/ 993684 w 6828930"/>
                <a:gd name="connsiteY8" fmla="*/ 132138 h 2589919"/>
                <a:gd name="connsiteX9" fmla="*/ 850974 w 6828930"/>
                <a:gd name="connsiteY9" fmla="*/ 137424 h 2589919"/>
                <a:gd name="connsiteX10" fmla="*/ 697693 w 6828930"/>
                <a:gd name="connsiteY10" fmla="*/ 163852 h 2589919"/>
                <a:gd name="connsiteX11" fmla="*/ 549698 w 6828930"/>
                <a:gd name="connsiteY11" fmla="*/ 169137 h 2589919"/>
                <a:gd name="connsiteX12" fmla="*/ 417559 w 6828930"/>
                <a:gd name="connsiteY12" fmla="*/ 528554 h 2589919"/>
                <a:gd name="connsiteX13" fmla="*/ 274849 w 6828930"/>
                <a:gd name="connsiteY13" fmla="*/ 766404 h 2589919"/>
                <a:gd name="connsiteX14" fmla="*/ 137425 w 6828930"/>
                <a:gd name="connsiteY14" fmla="*/ 1199819 h 2589919"/>
                <a:gd name="connsiteX15" fmla="*/ 0 w 6828930"/>
                <a:gd name="connsiteY15" fmla="*/ 2589919 h 2589919"/>
                <a:gd name="connsiteX0" fmla="*/ 6831463 w 6831463"/>
                <a:gd name="connsiteY0" fmla="*/ 2311878 h 2589919"/>
                <a:gd name="connsiteX1" fmla="*/ 4265439 w 6831463"/>
                <a:gd name="connsiteY1" fmla="*/ 2082506 h 2589919"/>
                <a:gd name="connsiteX2" fmla="*/ 3403894 w 6831463"/>
                <a:gd name="connsiteY2" fmla="*/ 1786515 h 2589919"/>
                <a:gd name="connsiteX3" fmla="*/ 2267501 w 6831463"/>
                <a:gd name="connsiteY3" fmla="*/ 1226247 h 2589919"/>
                <a:gd name="connsiteX4" fmla="*/ 1691376 w 6831463"/>
                <a:gd name="connsiteY4" fmla="*/ 586696 h 2589919"/>
                <a:gd name="connsiteX5" fmla="*/ 1427099 w 6831463"/>
                <a:gd name="connsiteY5" fmla="*/ 311847 h 2589919"/>
                <a:gd name="connsiteX6" fmla="*/ 1268532 w 6831463"/>
                <a:gd name="connsiteY6" fmla="*/ 332989 h 2589919"/>
                <a:gd name="connsiteX7" fmla="*/ 1131108 w 6831463"/>
                <a:gd name="connsiteY7" fmla="*/ 0 h 2589919"/>
                <a:gd name="connsiteX8" fmla="*/ 993684 w 6831463"/>
                <a:gd name="connsiteY8" fmla="*/ 132138 h 2589919"/>
                <a:gd name="connsiteX9" fmla="*/ 850974 w 6831463"/>
                <a:gd name="connsiteY9" fmla="*/ 137424 h 2589919"/>
                <a:gd name="connsiteX10" fmla="*/ 697693 w 6831463"/>
                <a:gd name="connsiteY10" fmla="*/ 163852 h 2589919"/>
                <a:gd name="connsiteX11" fmla="*/ 549698 w 6831463"/>
                <a:gd name="connsiteY11" fmla="*/ 169137 h 2589919"/>
                <a:gd name="connsiteX12" fmla="*/ 417559 w 6831463"/>
                <a:gd name="connsiteY12" fmla="*/ 528554 h 2589919"/>
                <a:gd name="connsiteX13" fmla="*/ 274849 w 6831463"/>
                <a:gd name="connsiteY13" fmla="*/ 766404 h 2589919"/>
                <a:gd name="connsiteX14" fmla="*/ 137425 w 6831463"/>
                <a:gd name="connsiteY14" fmla="*/ 1199819 h 2589919"/>
                <a:gd name="connsiteX15" fmla="*/ 0 w 6831463"/>
                <a:gd name="connsiteY15" fmla="*/ 2589919 h 2589919"/>
                <a:gd name="connsiteX0" fmla="*/ 6831463 w 6831463"/>
                <a:gd name="connsiteY0" fmla="*/ 2311878 h 2589919"/>
                <a:gd name="connsiteX1" fmla="*/ 4260373 w 6831463"/>
                <a:gd name="connsiteY1" fmla="*/ 2074907 h 2589919"/>
                <a:gd name="connsiteX2" fmla="*/ 3403894 w 6831463"/>
                <a:gd name="connsiteY2" fmla="*/ 1786515 h 2589919"/>
                <a:gd name="connsiteX3" fmla="*/ 2267501 w 6831463"/>
                <a:gd name="connsiteY3" fmla="*/ 1226247 h 2589919"/>
                <a:gd name="connsiteX4" fmla="*/ 1691376 w 6831463"/>
                <a:gd name="connsiteY4" fmla="*/ 586696 h 2589919"/>
                <a:gd name="connsiteX5" fmla="*/ 1427099 w 6831463"/>
                <a:gd name="connsiteY5" fmla="*/ 311847 h 2589919"/>
                <a:gd name="connsiteX6" fmla="*/ 1268532 w 6831463"/>
                <a:gd name="connsiteY6" fmla="*/ 332989 h 2589919"/>
                <a:gd name="connsiteX7" fmla="*/ 1131108 w 6831463"/>
                <a:gd name="connsiteY7" fmla="*/ 0 h 2589919"/>
                <a:gd name="connsiteX8" fmla="*/ 993684 w 6831463"/>
                <a:gd name="connsiteY8" fmla="*/ 132138 h 2589919"/>
                <a:gd name="connsiteX9" fmla="*/ 850974 w 6831463"/>
                <a:gd name="connsiteY9" fmla="*/ 137424 h 2589919"/>
                <a:gd name="connsiteX10" fmla="*/ 697693 w 6831463"/>
                <a:gd name="connsiteY10" fmla="*/ 163852 h 2589919"/>
                <a:gd name="connsiteX11" fmla="*/ 549698 w 6831463"/>
                <a:gd name="connsiteY11" fmla="*/ 169137 h 2589919"/>
                <a:gd name="connsiteX12" fmla="*/ 417559 w 6831463"/>
                <a:gd name="connsiteY12" fmla="*/ 528554 h 2589919"/>
                <a:gd name="connsiteX13" fmla="*/ 274849 w 6831463"/>
                <a:gd name="connsiteY13" fmla="*/ 766404 h 2589919"/>
                <a:gd name="connsiteX14" fmla="*/ 137425 w 6831463"/>
                <a:gd name="connsiteY14" fmla="*/ 1199819 h 2589919"/>
                <a:gd name="connsiteX15" fmla="*/ 0 w 6831463"/>
                <a:gd name="connsiteY15" fmla="*/ 2589919 h 2589919"/>
                <a:gd name="connsiteX0" fmla="*/ 6831463 w 6831463"/>
                <a:gd name="connsiteY0" fmla="*/ 2311878 h 2589919"/>
                <a:gd name="connsiteX1" fmla="*/ 4260373 w 6831463"/>
                <a:gd name="connsiteY1" fmla="*/ 2074907 h 2589919"/>
                <a:gd name="connsiteX2" fmla="*/ 3403894 w 6831463"/>
                <a:gd name="connsiteY2" fmla="*/ 1778916 h 2589919"/>
                <a:gd name="connsiteX3" fmla="*/ 2267501 w 6831463"/>
                <a:gd name="connsiteY3" fmla="*/ 1226247 h 2589919"/>
                <a:gd name="connsiteX4" fmla="*/ 1691376 w 6831463"/>
                <a:gd name="connsiteY4" fmla="*/ 586696 h 2589919"/>
                <a:gd name="connsiteX5" fmla="*/ 1427099 w 6831463"/>
                <a:gd name="connsiteY5" fmla="*/ 311847 h 2589919"/>
                <a:gd name="connsiteX6" fmla="*/ 1268532 w 6831463"/>
                <a:gd name="connsiteY6" fmla="*/ 332989 h 2589919"/>
                <a:gd name="connsiteX7" fmla="*/ 1131108 w 6831463"/>
                <a:gd name="connsiteY7" fmla="*/ 0 h 2589919"/>
                <a:gd name="connsiteX8" fmla="*/ 993684 w 6831463"/>
                <a:gd name="connsiteY8" fmla="*/ 132138 h 2589919"/>
                <a:gd name="connsiteX9" fmla="*/ 850974 w 6831463"/>
                <a:gd name="connsiteY9" fmla="*/ 137424 h 2589919"/>
                <a:gd name="connsiteX10" fmla="*/ 697693 w 6831463"/>
                <a:gd name="connsiteY10" fmla="*/ 163852 h 2589919"/>
                <a:gd name="connsiteX11" fmla="*/ 549698 w 6831463"/>
                <a:gd name="connsiteY11" fmla="*/ 169137 h 2589919"/>
                <a:gd name="connsiteX12" fmla="*/ 417559 w 6831463"/>
                <a:gd name="connsiteY12" fmla="*/ 528554 h 2589919"/>
                <a:gd name="connsiteX13" fmla="*/ 274849 w 6831463"/>
                <a:gd name="connsiteY13" fmla="*/ 766404 h 2589919"/>
                <a:gd name="connsiteX14" fmla="*/ 137425 w 6831463"/>
                <a:gd name="connsiteY14" fmla="*/ 1199819 h 2589919"/>
                <a:gd name="connsiteX15" fmla="*/ 0 w 6831463"/>
                <a:gd name="connsiteY15" fmla="*/ 2589919 h 2589919"/>
                <a:gd name="connsiteX0" fmla="*/ 6831463 w 6831463"/>
                <a:gd name="connsiteY0" fmla="*/ 2311878 h 2589919"/>
                <a:gd name="connsiteX1" fmla="*/ 4260373 w 6831463"/>
                <a:gd name="connsiteY1" fmla="*/ 2074907 h 2589919"/>
                <a:gd name="connsiteX2" fmla="*/ 3403894 w 6831463"/>
                <a:gd name="connsiteY2" fmla="*/ 1778916 h 2589919"/>
                <a:gd name="connsiteX3" fmla="*/ 2267501 w 6831463"/>
                <a:gd name="connsiteY3" fmla="*/ 1226247 h 2589919"/>
                <a:gd name="connsiteX4" fmla="*/ 1691376 w 6831463"/>
                <a:gd name="connsiteY4" fmla="*/ 586696 h 2589919"/>
                <a:gd name="connsiteX5" fmla="*/ 1427099 w 6831463"/>
                <a:gd name="connsiteY5" fmla="*/ 311847 h 2589919"/>
                <a:gd name="connsiteX6" fmla="*/ 1276131 w 6831463"/>
                <a:gd name="connsiteY6" fmla="*/ 327923 h 2589919"/>
                <a:gd name="connsiteX7" fmla="*/ 1131108 w 6831463"/>
                <a:gd name="connsiteY7" fmla="*/ 0 h 2589919"/>
                <a:gd name="connsiteX8" fmla="*/ 993684 w 6831463"/>
                <a:gd name="connsiteY8" fmla="*/ 132138 h 2589919"/>
                <a:gd name="connsiteX9" fmla="*/ 850974 w 6831463"/>
                <a:gd name="connsiteY9" fmla="*/ 137424 h 2589919"/>
                <a:gd name="connsiteX10" fmla="*/ 697693 w 6831463"/>
                <a:gd name="connsiteY10" fmla="*/ 163852 h 2589919"/>
                <a:gd name="connsiteX11" fmla="*/ 549698 w 6831463"/>
                <a:gd name="connsiteY11" fmla="*/ 169137 h 2589919"/>
                <a:gd name="connsiteX12" fmla="*/ 417559 w 6831463"/>
                <a:gd name="connsiteY12" fmla="*/ 528554 h 2589919"/>
                <a:gd name="connsiteX13" fmla="*/ 274849 w 6831463"/>
                <a:gd name="connsiteY13" fmla="*/ 766404 h 2589919"/>
                <a:gd name="connsiteX14" fmla="*/ 137425 w 6831463"/>
                <a:gd name="connsiteY14" fmla="*/ 1199819 h 2589919"/>
                <a:gd name="connsiteX15" fmla="*/ 0 w 6831463"/>
                <a:gd name="connsiteY15" fmla="*/ 2589919 h 2589919"/>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93684 w 6831463"/>
                <a:gd name="connsiteY8" fmla="*/ 139737 h 2597518"/>
                <a:gd name="connsiteX9" fmla="*/ 850974 w 6831463"/>
                <a:gd name="connsiteY9" fmla="*/ 145023 h 2597518"/>
                <a:gd name="connsiteX10" fmla="*/ 697693 w 6831463"/>
                <a:gd name="connsiteY10" fmla="*/ 171451 h 2597518"/>
                <a:gd name="connsiteX11" fmla="*/ 549698 w 6831463"/>
                <a:gd name="connsiteY11" fmla="*/ 176736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1019 w 6831463"/>
                <a:gd name="connsiteY8" fmla="*/ 147336 h 2597518"/>
                <a:gd name="connsiteX9" fmla="*/ 850974 w 6831463"/>
                <a:gd name="connsiteY9" fmla="*/ 145023 h 2597518"/>
                <a:gd name="connsiteX10" fmla="*/ 697693 w 6831463"/>
                <a:gd name="connsiteY10" fmla="*/ 171451 h 2597518"/>
                <a:gd name="connsiteX11" fmla="*/ 549698 w 6831463"/>
                <a:gd name="connsiteY11" fmla="*/ 176736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50974 w 6831463"/>
                <a:gd name="connsiteY9" fmla="*/ 145023 h 2597518"/>
                <a:gd name="connsiteX10" fmla="*/ 697693 w 6831463"/>
                <a:gd name="connsiteY10" fmla="*/ 171451 h 2597518"/>
                <a:gd name="connsiteX11" fmla="*/ 549698 w 6831463"/>
                <a:gd name="connsiteY11" fmla="*/ 176736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697693 w 6831463"/>
                <a:gd name="connsiteY10" fmla="*/ 171451 h 2597518"/>
                <a:gd name="connsiteX11" fmla="*/ 549698 w 6831463"/>
                <a:gd name="connsiteY11" fmla="*/ 176736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49698 w 6831463"/>
                <a:gd name="connsiteY11" fmla="*/ 176736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17559 w 6831463"/>
                <a:gd name="connsiteY12" fmla="*/ 536153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20092 w 6831463"/>
                <a:gd name="connsiteY12" fmla="*/ 528554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17559 w 6831463"/>
                <a:gd name="connsiteY12" fmla="*/ 520955 h 2597518"/>
                <a:gd name="connsiteX13" fmla="*/ 274849 w 6831463"/>
                <a:gd name="connsiteY13" fmla="*/ 774003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17559 w 6831463"/>
                <a:gd name="connsiteY12" fmla="*/ 520955 h 2597518"/>
                <a:gd name="connsiteX13" fmla="*/ 277382 w 6831463"/>
                <a:gd name="connsiteY13" fmla="*/ 751206 h 2597518"/>
                <a:gd name="connsiteX14" fmla="*/ 137425 w 6831463"/>
                <a:gd name="connsiteY14" fmla="*/ 1207418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17559 w 6831463"/>
                <a:gd name="connsiteY12" fmla="*/ 520955 h 2597518"/>
                <a:gd name="connsiteX13" fmla="*/ 277382 w 6831463"/>
                <a:gd name="connsiteY13" fmla="*/ 751206 h 2597518"/>
                <a:gd name="connsiteX14" fmla="*/ 127293 w 6831463"/>
                <a:gd name="connsiteY14" fmla="*/ 1187154 h 2597518"/>
                <a:gd name="connsiteX15" fmla="*/ 0 w 6831463"/>
                <a:gd name="connsiteY15" fmla="*/ 2597518 h 2597518"/>
                <a:gd name="connsiteX0" fmla="*/ 6831463 w 6831463"/>
                <a:gd name="connsiteY0" fmla="*/ 2319477 h 2597518"/>
                <a:gd name="connsiteX1" fmla="*/ 4260373 w 6831463"/>
                <a:gd name="connsiteY1" fmla="*/ 2082506 h 2597518"/>
                <a:gd name="connsiteX2" fmla="*/ 3403894 w 6831463"/>
                <a:gd name="connsiteY2" fmla="*/ 1786515 h 2597518"/>
                <a:gd name="connsiteX3" fmla="*/ 2267501 w 6831463"/>
                <a:gd name="connsiteY3" fmla="*/ 1233846 h 2597518"/>
                <a:gd name="connsiteX4" fmla="*/ 1691376 w 6831463"/>
                <a:gd name="connsiteY4" fmla="*/ 594295 h 2597518"/>
                <a:gd name="connsiteX5" fmla="*/ 1427099 w 6831463"/>
                <a:gd name="connsiteY5" fmla="*/ 319446 h 2597518"/>
                <a:gd name="connsiteX6" fmla="*/ 1276131 w 6831463"/>
                <a:gd name="connsiteY6" fmla="*/ 335522 h 2597518"/>
                <a:gd name="connsiteX7" fmla="*/ 1131108 w 6831463"/>
                <a:gd name="connsiteY7" fmla="*/ 0 h 2597518"/>
                <a:gd name="connsiteX8" fmla="*/ 986085 w 6831463"/>
                <a:gd name="connsiteY8" fmla="*/ 139737 h 2597518"/>
                <a:gd name="connsiteX9" fmla="*/ 840842 w 6831463"/>
                <a:gd name="connsiteY9" fmla="*/ 139957 h 2597518"/>
                <a:gd name="connsiteX10" fmla="*/ 705292 w 6831463"/>
                <a:gd name="connsiteY10" fmla="*/ 168918 h 2597518"/>
                <a:gd name="connsiteX11" fmla="*/ 562363 w 6831463"/>
                <a:gd name="connsiteY11" fmla="*/ 169137 h 2597518"/>
                <a:gd name="connsiteX12" fmla="*/ 417559 w 6831463"/>
                <a:gd name="connsiteY12" fmla="*/ 520955 h 2597518"/>
                <a:gd name="connsiteX13" fmla="*/ 277382 w 6831463"/>
                <a:gd name="connsiteY13" fmla="*/ 751206 h 2597518"/>
                <a:gd name="connsiteX14" fmla="*/ 132359 w 6831463"/>
                <a:gd name="connsiteY14" fmla="*/ 1189687 h 2597518"/>
                <a:gd name="connsiteX15" fmla="*/ 0 w 6831463"/>
                <a:gd name="connsiteY15" fmla="*/ 2597518 h 259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1463" h="2597518">
                  <a:moveTo>
                    <a:pt x="6831463" y="2319477"/>
                  </a:moveTo>
                  <a:lnTo>
                    <a:pt x="4260373" y="2082506"/>
                  </a:lnTo>
                  <a:lnTo>
                    <a:pt x="3403894" y="1786515"/>
                  </a:lnTo>
                  <a:lnTo>
                    <a:pt x="2267501" y="1233846"/>
                  </a:lnTo>
                  <a:lnTo>
                    <a:pt x="1691376" y="594295"/>
                  </a:lnTo>
                  <a:lnTo>
                    <a:pt x="1427099" y="319446"/>
                  </a:lnTo>
                  <a:lnTo>
                    <a:pt x="1276131" y="335522"/>
                  </a:lnTo>
                  <a:lnTo>
                    <a:pt x="1131108" y="0"/>
                  </a:lnTo>
                  <a:lnTo>
                    <a:pt x="986085" y="139737"/>
                  </a:lnTo>
                  <a:lnTo>
                    <a:pt x="840842" y="139957"/>
                  </a:lnTo>
                  <a:lnTo>
                    <a:pt x="705292" y="168918"/>
                  </a:lnTo>
                  <a:lnTo>
                    <a:pt x="562363" y="169137"/>
                  </a:lnTo>
                  <a:lnTo>
                    <a:pt x="417559" y="520955"/>
                  </a:lnTo>
                  <a:lnTo>
                    <a:pt x="277382" y="751206"/>
                  </a:lnTo>
                  <a:lnTo>
                    <a:pt x="132359" y="1189687"/>
                  </a:lnTo>
                  <a:lnTo>
                    <a:pt x="0" y="2597518"/>
                  </a:lnTo>
                </a:path>
              </a:pathLst>
            </a:custGeom>
            <a:noFill/>
            <a:ln w="28575" cap="flat" cmpd="sng" algn="ctr">
              <a:solidFill>
                <a:srgbClr val="50AAC8"/>
              </a:solidFill>
              <a:prstDash val="solid"/>
              <a:round/>
              <a:headEnd type="none" w="med" len="med"/>
              <a:tailEnd type="none" w="med" len="med"/>
            </a:ln>
            <a:effectLst/>
          </p:spPr>
          <p:txBody>
            <a:bodyPr anchor="ctr"/>
            <a:lstStyle/>
            <a:p>
              <a:pPr algn="ctr">
                <a:defRPr/>
              </a:pPr>
              <a:endParaRPr lang="en-GB" dirty="0">
                <a:solidFill>
                  <a:srgbClr val="000000"/>
                </a:solidFill>
              </a:endParaRPr>
            </a:p>
          </p:txBody>
        </p:sp>
        <p:sp>
          <p:nvSpPr>
            <p:cNvPr id="65547" name="Oval 229"/>
            <p:cNvSpPr>
              <a:spLocks noChangeArrowheads="1"/>
            </p:cNvSpPr>
            <p:nvPr/>
          </p:nvSpPr>
          <p:spPr bwMode="auto">
            <a:xfrm>
              <a:off x="8330674" y="5167367"/>
              <a:ext cx="108000" cy="108000"/>
            </a:xfrm>
            <a:prstGeom prst="ellipse">
              <a:avLst/>
            </a:prstGeom>
            <a:solidFill>
              <a:srgbClr val="50AAC8"/>
            </a:solidFill>
            <a:ln w="19050">
              <a:solidFill>
                <a:srgbClr val="50AAC8"/>
              </a:solidFill>
              <a:round/>
              <a:headEnd/>
              <a:tailEnd/>
            </a:ln>
            <a:effectLst/>
          </p:spPr>
          <p:txBody>
            <a:bodyPr/>
            <a:lstStyle/>
            <a:p>
              <a:endParaRPr lang="de-DE" altLang="en-US">
                <a:solidFill>
                  <a:srgbClr val="000000"/>
                </a:solidFill>
              </a:endParaRPr>
            </a:p>
          </p:txBody>
        </p:sp>
        <p:sp>
          <p:nvSpPr>
            <p:cNvPr id="65548" name="Oval 230"/>
            <p:cNvSpPr>
              <a:spLocks noChangeArrowheads="1"/>
            </p:cNvSpPr>
            <p:nvPr/>
          </p:nvSpPr>
          <p:spPr bwMode="auto">
            <a:xfrm>
              <a:off x="5760132" y="4929854"/>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49" name="Oval 231"/>
            <p:cNvSpPr>
              <a:spLocks noChangeArrowheads="1"/>
            </p:cNvSpPr>
            <p:nvPr/>
          </p:nvSpPr>
          <p:spPr bwMode="auto">
            <a:xfrm>
              <a:off x="4904085" y="4635221"/>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0" name="Oval 232"/>
            <p:cNvSpPr>
              <a:spLocks noChangeArrowheads="1"/>
            </p:cNvSpPr>
            <p:nvPr/>
          </p:nvSpPr>
          <p:spPr bwMode="auto">
            <a:xfrm>
              <a:off x="3767006" y="4082942"/>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1" name="Oval 233"/>
            <p:cNvSpPr>
              <a:spLocks noChangeArrowheads="1"/>
            </p:cNvSpPr>
            <p:nvPr/>
          </p:nvSpPr>
          <p:spPr bwMode="auto">
            <a:xfrm>
              <a:off x="3197089" y="3449689"/>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2" name="Oval 234"/>
            <p:cNvSpPr>
              <a:spLocks noChangeArrowheads="1"/>
            </p:cNvSpPr>
            <p:nvPr/>
          </p:nvSpPr>
          <p:spPr bwMode="auto">
            <a:xfrm>
              <a:off x="2910750" y="3162138"/>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3" name="Oval 235"/>
            <p:cNvSpPr>
              <a:spLocks noChangeArrowheads="1"/>
            </p:cNvSpPr>
            <p:nvPr/>
          </p:nvSpPr>
          <p:spPr bwMode="auto">
            <a:xfrm>
              <a:off x="2768625" y="3185016"/>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4" name="Oval 236"/>
            <p:cNvSpPr>
              <a:spLocks noChangeArrowheads="1"/>
            </p:cNvSpPr>
            <p:nvPr/>
          </p:nvSpPr>
          <p:spPr bwMode="auto">
            <a:xfrm>
              <a:off x="2624697" y="2844083"/>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5" name="Oval 237"/>
            <p:cNvSpPr>
              <a:spLocks noChangeArrowheads="1"/>
            </p:cNvSpPr>
            <p:nvPr/>
          </p:nvSpPr>
          <p:spPr bwMode="auto">
            <a:xfrm>
              <a:off x="2478365" y="2997856"/>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6" name="Oval 238"/>
            <p:cNvSpPr>
              <a:spLocks noChangeArrowheads="1"/>
            </p:cNvSpPr>
            <p:nvPr/>
          </p:nvSpPr>
          <p:spPr bwMode="auto">
            <a:xfrm>
              <a:off x="2344176" y="2991506"/>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7" name="Oval 239"/>
            <p:cNvSpPr>
              <a:spLocks noChangeArrowheads="1"/>
            </p:cNvSpPr>
            <p:nvPr/>
          </p:nvSpPr>
          <p:spPr bwMode="auto">
            <a:xfrm>
              <a:off x="2201211" y="3015310"/>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8" name="Oval 240"/>
            <p:cNvSpPr>
              <a:spLocks noChangeArrowheads="1"/>
            </p:cNvSpPr>
            <p:nvPr/>
          </p:nvSpPr>
          <p:spPr bwMode="auto">
            <a:xfrm>
              <a:off x="2058677" y="3021660"/>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59" name="Oval 241"/>
            <p:cNvSpPr>
              <a:spLocks noChangeArrowheads="1"/>
            </p:cNvSpPr>
            <p:nvPr/>
          </p:nvSpPr>
          <p:spPr bwMode="auto">
            <a:xfrm>
              <a:off x="1913301" y="3382241"/>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60" name="Oval 242"/>
            <p:cNvSpPr>
              <a:spLocks noChangeArrowheads="1"/>
            </p:cNvSpPr>
            <p:nvPr/>
          </p:nvSpPr>
          <p:spPr bwMode="auto">
            <a:xfrm>
              <a:off x="1775154" y="3606845"/>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61" name="Oval 243"/>
            <p:cNvSpPr>
              <a:spLocks noChangeArrowheads="1"/>
            </p:cNvSpPr>
            <p:nvPr/>
          </p:nvSpPr>
          <p:spPr bwMode="auto">
            <a:xfrm>
              <a:off x="1629415" y="4035292"/>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sp>
          <p:nvSpPr>
            <p:cNvPr id="65562" name="Oval 244"/>
            <p:cNvSpPr>
              <a:spLocks noChangeArrowheads="1"/>
            </p:cNvSpPr>
            <p:nvPr/>
          </p:nvSpPr>
          <p:spPr bwMode="auto">
            <a:xfrm>
              <a:off x="1496776" y="5437223"/>
              <a:ext cx="108000" cy="108000"/>
            </a:xfrm>
            <a:prstGeom prst="ellipse">
              <a:avLst/>
            </a:prstGeom>
            <a:solidFill>
              <a:srgbClr val="50AAC8"/>
            </a:solidFill>
            <a:ln w="19050">
              <a:solidFill>
                <a:srgbClr val="50AAC8"/>
              </a:solidFill>
              <a:round/>
              <a:headEnd/>
              <a:tailEnd/>
            </a:ln>
          </p:spPr>
          <p:txBody>
            <a:bodyPr/>
            <a:lstStyle/>
            <a:p>
              <a:endParaRPr lang="de-DE" altLang="en-US">
                <a:solidFill>
                  <a:srgbClr val="000000"/>
                </a:solidFill>
              </a:endParaRPr>
            </a:p>
          </p:txBody>
        </p:sp>
      </p:grpSp>
      <p:sp>
        <p:nvSpPr>
          <p:cNvPr id="94" name="TextBox 93"/>
          <p:cNvSpPr txBox="1"/>
          <p:nvPr/>
        </p:nvSpPr>
        <p:spPr>
          <a:xfrm>
            <a:off x="2143125" y="6403574"/>
            <a:ext cx="8274051" cy="338554"/>
          </a:xfrm>
          <a:prstGeom prst="rect">
            <a:avLst/>
          </a:prstGeom>
          <a:noFill/>
        </p:spPr>
        <p:txBody>
          <a:bodyPr wrap="square" lIns="0" tIns="0" rIns="0" bIns="0" rtlCol="0" anchor="b" anchorCtr="0">
            <a:spAutoFit/>
          </a:bodyPr>
          <a:lstStyle/>
          <a:p>
            <a:r>
              <a:rPr lang="ru-RU" sz="1100" dirty="0">
                <a:solidFill>
                  <a:srgbClr val="000000"/>
                </a:solidFill>
              </a:rPr>
              <a:t>*</a:t>
            </a:r>
            <a:r>
              <a:rPr lang="en-US" sz="1100" dirty="0" err="1">
                <a:solidFill>
                  <a:srgbClr val="000000"/>
                </a:solidFill>
              </a:rPr>
              <a:t>Kubitza</a:t>
            </a:r>
            <a:r>
              <a:rPr lang="en-US" sz="1100" dirty="0">
                <a:solidFill>
                  <a:srgbClr val="000000"/>
                </a:solidFill>
              </a:rPr>
              <a:t> D, </a:t>
            </a:r>
            <a:r>
              <a:rPr lang="en-US" sz="1100" dirty="0" err="1">
                <a:solidFill>
                  <a:srgbClr val="000000"/>
                </a:solidFill>
              </a:rPr>
              <a:t>Becka</a:t>
            </a:r>
            <a:r>
              <a:rPr lang="en-US" sz="1100" dirty="0">
                <a:solidFill>
                  <a:srgbClr val="000000"/>
                </a:solidFill>
              </a:rPr>
              <a:t> M, </a:t>
            </a:r>
            <a:r>
              <a:rPr lang="en-US" sz="1100" dirty="0" err="1">
                <a:solidFill>
                  <a:srgbClr val="000000"/>
                </a:solidFill>
              </a:rPr>
              <a:t>Schwers</a:t>
            </a:r>
            <a:r>
              <a:rPr lang="en-US" sz="1100" dirty="0">
                <a:solidFill>
                  <a:srgbClr val="000000"/>
                </a:solidFill>
              </a:rPr>
              <a:t> S et al. Investigation of </a:t>
            </a:r>
            <a:r>
              <a:rPr lang="en-US" sz="1100" dirty="0" err="1">
                <a:solidFill>
                  <a:srgbClr val="000000"/>
                </a:solidFill>
              </a:rPr>
              <a:t>pharmacodynamic</a:t>
            </a:r>
            <a:r>
              <a:rPr lang="en-US" sz="1100" dirty="0">
                <a:solidFill>
                  <a:srgbClr val="000000"/>
                </a:solidFill>
              </a:rPr>
              <a:t> and pharmacokinetic interactions between </a:t>
            </a:r>
            <a:r>
              <a:rPr lang="en-US" sz="1100" dirty="0" err="1">
                <a:solidFill>
                  <a:srgbClr val="000000"/>
                </a:solidFill>
              </a:rPr>
              <a:t>rivaroxaban</a:t>
            </a:r>
            <a:r>
              <a:rPr lang="en-US" sz="1100" dirty="0">
                <a:solidFill>
                  <a:srgbClr val="000000"/>
                </a:solidFill>
              </a:rPr>
              <a:t> and enoxaparin in healthy male subjects. </a:t>
            </a:r>
            <a:r>
              <a:rPr lang="en-US" sz="1100" dirty="0" err="1">
                <a:solidFill>
                  <a:srgbClr val="000000"/>
                </a:solidFill>
              </a:rPr>
              <a:t>Clin</a:t>
            </a:r>
            <a:r>
              <a:rPr lang="en-US" sz="1100" dirty="0">
                <a:solidFill>
                  <a:srgbClr val="000000"/>
                </a:solidFill>
              </a:rPr>
              <a:t> Pharm Drug Dev 2013</a:t>
            </a:r>
            <a:endParaRPr lang="en-GB" altLang="en-US" sz="1100" dirty="0">
              <a:solidFill>
                <a:srgbClr val="000000"/>
              </a:solidFill>
            </a:endParaRPr>
          </a:p>
        </p:txBody>
      </p:sp>
      <p:sp>
        <p:nvSpPr>
          <p:cNvPr id="86" name="Прямоугольник 85"/>
          <p:cNvSpPr/>
          <p:nvPr/>
        </p:nvSpPr>
        <p:spPr>
          <a:xfrm>
            <a:off x="9988005" y="6719532"/>
            <a:ext cx="679994" cy="138499"/>
          </a:xfrm>
          <a:prstGeom prst="rect">
            <a:avLst/>
          </a:prstGeom>
        </p:spPr>
        <p:txBody>
          <a:bodyPr wrap="none">
            <a:spAutoFit/>
          </a:bodyPr>
          <a:lstStyle/>
          <a:p>
            <a:r>
              <a:rPr lang="ru-RU" sz="300" dirty="0">
                <a:solidFill>
                  <a:srgbClr val="000000"/>
                </a:solidFill>
              </a:rPr>
              <a:t>L.RU.MKT.GM.09.2015.0721</a:t>
            </a:r>
          </a:p>
        </p:txBody>
      </p:sp>
    </p:spTree>
    <p:extLst>
      <p:ext uri="{BB962C8B-B14F-4D97-AF65-F5344CB8AC3E}">
        <p14:creationId xmlns:p14="http://schemas.microsoft.com/office/powerpoint/2010/main" val="21915880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wipe(left)">
                                      <p:cBhvr>
                                        <p:cTn id="11" dur="1000"/>
                                        <p:tgtEl>
                                          <p:spTgt spid="228"/>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wipe(left)">
                                      <p:cBhvr>
                                        <p:cTn id="15"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96621" y="44623"/>
            <a:ext cx="10013245" cy="1378497"/>
          </a:xfrm>
        </p:spPr>
        <p:txBody>
          <a:bodyPr>
            <a:noAutofit/>
          </a:bodyPr>
          <a:lstStyle/>
          <a:p>
            <a:r>
              <a:rPr lang="ru-RU" sz="2400" dirty="0" err="1"/>
              <a:t>Ксарелто</a:t>
            </a:r>
            <a:r>
              <a:rPr lang="ru-RU" sz="2400" baseline="30000" dirty="0"/>
              <a:t> ®</a:t>
            </a:r>
            <a:r>
              <a:rPr lang="ru-RU" sz="2400" dirty="0"/>
              <a:t> - единственный </a:t>
            </a:r>
            <a:r>
              <a:rPr lang="ru-RU" sz="2400" dirty="0" smtClean="0"/>
              <a:t>НОАК, </a:t>
            </a:r>
            <a:r>
              <a:rPr lang="ru-RU" sz="2400" dirty="0"/>
              <a:t>показавший превосходящую эффективность по сравнению с</a:t>
            </a:r>
            <a:r>
              <a:rPr lang="en-US" sz="2400" dirty="0"/>
              <a:t> </a:t>
            </a:r>
            <a:r>
              <a:rPr lang="ru-RU" sz="2400" dirty="0" err="1"/>
              <a:t>эноксапарином</a:t>
            </a:r>
            <a:r>
              <a:rPr lang="en-US" sz="2400" baseline="30000" dirty="0"/>
              <a:t>*#</a:t>
            </a:r>
            <a:endParaRPr lang="en-GB" sz="2400" dirty="0"/>
          </a:p>
        </p:txBody>
      </p:sp>
      <p:sp>
        <p:nvSpPr>
          <p:cNvPr id="18435" name="Text Box 3"/>
          <p:cNvSpPr txBox="1">
            <a:spLocks noChangeArrowheads="1"/>
          </p:cNvSpPr>
          <p:nvPr/>
        </p:nvSpPr>
        <p:spPr bwMode="auto">
          <a:xfrm>
            <a:off x="1994855" y="6413955"/>
            <a:ext cx="6904037" cy="33855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folHlink"/>
                  </a:outerShdw>
                </a:effectLst>
              </a14:hiddenEffects>
            </a:ext>
          </a:extLst>
        </p:spPr>
        <p:txBody>
          <a:bodyPr wrap="square">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r>
              <a:rPr lang="en-GB" sz="800" i="0" dirty="0">
                <a:solidFill>
                  <a:srgbClr val="000000"/>
                </a:solidFill>
                <a:latin typeface="Arial" charset="0"/>
                <a:cs typeface="Arial" charset="0"/>
              </a:rPr>
              <a:t>Data from</a:t>
            </a:r>
            <a:r>
              <a:rPr lang="en-GB" sz="800" i="0" baseline="30000" dirty="0">
                <a:solidFill>
                  <a:srgbClr val="000000"/>
                </a:solidFill>
                <a:latin typeface="Arial" charset="0"/>
                <a:cs typeface="Arial" charset="0"/>
              </a:rPr>
              <a:t> 1</a:t>
            </a:r>
            <a:r>
              <a:rPr lang="en-GB" sz="800" i="0" dirty="0">
                <a:solidFill>
                  <a:srgbClr val="000000"/>
                </a:solidFill>
                <a:latin typeface="Arial" charset="0"/>
                <a:cs typeface="Arial" charset="0"/>
              </a:rPr>
              <a:t>Eriksson BI </a:t>
            </a:r>
            <a:r>
              <a:rPr lang="en-GB" sz="800" dirty="0">
                <a:solidFill>
                  <a:srgbClr val="000000"/>
                </a:solidFill>
                <a:latin typeface="Arial" charset="0"/>
                <a:cs typeface="Arial" charset="0"/>
              </a:rPr>
              <a:t>et al</a:t>
            </a:r>
            <a:r>
              <a:rPr lang="en-GB" sz="800" i="0" dirty="0">
                <a:solidFill>
                  <a:srgbClr val="000000"/>
                </a:solidFill>
                <a:latin typeface="Arial" charset="0"/>
                <a:cs typeface="Arial" charset="0"/>
              </a:rPr>
              <a:t>. </a:t>
            </a:r>
            <a:r>
              <a:rPr lang="en-GB" sz="800" dirty="0">
                <a:solidFill>
                  <a:srgbClr val="000000"/>
                </a:solidFill>
                <a:latin typeface="Arial" charset="0"/>
                <a:cs typeface="Arial" charset="0"/>
              </a:rPr>
              <a:t>N </a:t>
            </a:r>
            <a:r>
              <a:rPr lang="en-GB" sz="800" dirty="0" err="1">
                <a:solidFill>
                  <a:srgbClr val="000000"/>
                </a:solidFill>
                <a:latin typeface="Arial" charset="0"/>
                <a:cs typeface="Arial" charset="0"/>
              </a:rPr>
              <a:t>Engl</a:t>
            </a:r>
            <a:r>
              <a:rPr lang="en-GB" sz="800" dirty="0">
                <a:solidFill>
                  <a:srgbClr val="000000"/>
                </a:solidFill>
                <a:latin typeface="Arial" charset="0"/>
                <a:cs typeface="Arial" charset="0"/>
              </a:rPr>
              <a:t> J Med </a:t>
            </a:r>
            <a:r>
              <a:rPr lang="en-GB" sz="800" i="0" dirty="0">
                <a:solidFill>
                  <a:srgbClr val="000000"/>
                </a:solidFill>
                <a:latin typeface="Arial" charset="0"/>
                <a:cs typeface="Arial" charset="0"/>
              </a:rPr>
              <a:t>2008;358:2765–75; </a:t>
            </a:r>
            <a:r>
              <a:rPr lang="en-GB" sz="800" i="0" baseline="30000" dirty="0">
                <a:solidFill>
                  <a:srgbClr val="000000"/>
                </a:solidFill>
                <a:latin typeface="Arial" charset="0"/>
                <a:cs typeface="Arial" charset="0"/>
              </a:rPr>
              <a:t>2</a:t>
            </a:r>
            <a:r>
              <a:rPr lang="en-GB" sz="800" i="0" dirty="0">
                <a:solidFill>
                  <a:srgbClr val="000000"/>
                </a:solidFill>
                <a:latin typeface="Arial" charset="0"/>
                <a:cs typeface="Arial" charset="0"/>
              </a:rPr>
              <a:t>Kakkar AK </a:t>
            </a:r>
            <a:r>
              <a:rPr lang="en-GB" sz="800" dirty="0">
                <a:solidFill>
                  <a:srgbClr val="000000"/>
                </a:solidFill>
                <a:latin typeface="Arial" charset="0"/>
                <a:cs typeface="Arial" charset="0"/>
              </a:rPr>
              <a:t>et al</a:t>
            </a:r>
            <a:r>
              <a:rPr lang="en-GB" sz="800" i="0" dirty="0">
                <a:solidFill>
                  <a:srgbClr val="000000"/>
                </a:solidFill>
                <a:latin typeface="Arial" charset="0"/>
                <a:cs typeface="Arial" charset="0"/>
              </a:rPr>
              <a:t>. </a:t>
            </a:r>
            <a:r>
              <a:rPr lang="en-GB" sz="800" dirty="0">
                <a:solidFill>
                  <a:srgbClr val="000000"/>
                </a:solidFill>
                <a:latin typeface="Arial" charset="0"/>
                <a:cs typeface="Arial" charset="0"/>
              </a:rPr>
              <a:t>Lancet </a:t>
            </a:r>
            <a:r>
              <a:rPr lang="en-GB" sz="800" i="0" dirty="0">
                <a:solidFill>
                  <a:srgbClr val="000000"/>
                </a:solidFill>
                <a:latin typeface="Arial" charset="0"/>
                <a:cs typeface="Arial" charset="0"/>
              </a:rPr>
              <a:t>2008;372:31–9; </a:t>
            </a:r>
            <a:r>
              <a:rPr lang="en-GB" sz="800" i="0" baseline="30000" dirty="0">
                <a:solidFill>
                  <a:srgbClr val="000000"/>
                </a:solidFill>
                <a:latin typeface="Arial" charset="0"/>
                <a:cs typeface="Arial" charset="0"/>
              </a:rPr>
              <a:t>3</a:t>
            </a:r>
            <a:r>
              <a:rPr lang="en-GB" sz="800" i="0" dirty="0">
                <a:solidFill>
                  <a:srgbClr val="000000"/>
                </a:solidFill>
                <a:latin typeface="Arial" charset="0"/>
                <a:cs typeface="Arial" charset="0"/>
              </a:rPr>
              <a:t>Lassen</a:t>
            </a:r>
            <a:r>
              <a:rPr lang="en-GB" sz="800" dirty="0">
                <a:solidFill>
                  <a:srgbClr val="000000"/>
                </a:solidFill>
                <a:latin typeface="Arial" charset="0"/>
                <a:cs typeface="Arial" charset="0"/>
              </a:rPr>
              <a:t> </a:t>
            </a:r>
            <a:r>
              <a:rPr lang="en-GB" sz="800" i="0" dirty="0">
                <a:solidFill>
                  <a:srgbClr val="000000"/>
                </a:solidFill>
                <a:latin typeface="Arial" charset="0"/>
                <a:cs typeface="Arial" charset="0"/>
              </a:rPr>
              <a:t>MR</a:t>
            </a:r>
            <a:r>
              <a:rPr lang="en-GB" sz="800" dirty="0">
                <a:solidFill>
                  <a:srgbClr val="000000"/>
                </a:solidFill>
                <a:latin typeface="Arial" charset="0"/>
                <a:cs typeface="Arial" charset="0"/>
              </a:rPr>
              <a:t> et al. N </a:t>
            </a:r>
            <a:r>
              <a:rPr lang="en-GB" sz="800" dirty="0" err="1">
                <a:solidFill>
                  <a:srgbClr val="000000"/>
                </a:solidFill>
                <a:latin typeface="Arial" charset="0"/>
                <a:cs typeface="Arial" charset="0"/>
              </a:rPr>
              <a:t>Engl</a:t>
            </a:r>
            <a:r>
              <a:rPr lang="en-GB" sz="800" dirty="0">
                <a:solidFill>
                  <a:srgbClr val="000000"/>
                </a:solidFill>
                <a:latin typeface="Arial" charset="0"/>
                <a:cs typeface="Arial" charset="0"/>
              </a:rPr>
              <a:t> J Med</a:t>
            </a:r>
            <a:r>
              <a:rPr lang="en-GB" sz="800" i="0" dirty="0">
                <a:solidFill>
                  <a:srgbClr val="000000"/>
                </a:solidFill>
                <a:latin typeface="Arial" charset="0"/>
                <a:cs typeface="Arial" charset="0"/>
              </a:rPr>
              <a:t> 2008;358:2776–86; </a:t>
            </a:r>
            <a:r>
              <a:rPr lang="en-GB" sz="800" i="0" baseline="30000" dirty="0">
                <a:solidFill>
                  <a:srgbClr val="000000"/>
                </a:solidFill>
                <a:latin typeface="Arial" charset="0"/>
                <a:cs typeface="Arial" charset="0"/>
              </a:rPr>
              <a:t>4</a:t>
            </a:r>
            <a:r>
              <a:rPr lang="en-GB" sz="800" i="0" dirty="0">
                <a:solidFill>
                  <a:srgbClr val="000000"/>
                </a:solidFill>
                <a:latin typeface="Arial" charset="0"/>
                <a:cs typeface="Arial" charset="0"/>
              </a:rPr>
              <a:t>Turpie AGG </a:t>
            </a:r>
            <a:r>
              <a:rPr lang="en-GB" sz="800" dirty="0">
                <a:solidFill>
                  <a:srgbClr val="000000"/>
                </a:solidFill>
                <a:latin typeface="Arial" charset="0"/>
                <a:cs typeface="Arial" charset="0"/>
              </a:rPr>
              <a:t>et al. Lancet</a:t>
            </a:r>
            <a:r>
              <a:rPr lang="en-GB" sz="800" i="0" dirty="0">
                <a:solidFill>
                  <a:srgbClr val="000000"/>
                </a:solidFill>
                <a:latin typeface="Arial" charset="0"/>
                <a:cs typeface="Arial" charset="0"/>
              </a:rPr>
              <a:t> 2009;373:1673–80.</a:t>
            </a:r>
            <a:endParaRPr lang="en-US" sz="800" i="0" dirty="0">
              <a:solidFill>
                <a:srgbClr val="000000"/>
              </a:solidFill>
              <a:latin typeface="Arial" charset="0"/>
              <a:cs typeface="Arial" charset="0"/>
            </a:endParaRPr>
          </a:p>
        </p:txBody>
      </p:sp>
      <p:sp>
        <p:nvSpPr>
          <p:cNvPr id="18437" name="Rectangle 5"/>
          <p:cNvSpPr>
            <a:spLocks noChangeArrowheads="1"/>
          </p:cNvSpPr>
          <p:nvPr/>
        </p:nvSpPr>
        <p:spPr bwMode="auto">
          <a:xfrm>
            <a:off x="2042623" y="5803736"/>
            <a:ext cx="7557530" cy="27699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folHlink"/>
                  </a:outerShdw>
                </a:effectLst>
              </a14:hiddenEffects>
            </a:ext>
          </a:extLst>
        </p:spPr>
        <p:txBody>
          <a:bodyPr wrap="square">
            <a:spAutoFit/>
          </a:bodyPr>
          <a:lstStyle/>
          <a:p>
            <a:r>
              <a:rPr lang="ru-RU" sz="1200" dirty="0">
                <a:solidFill>
                  <a:srgbClr val="000000"/>
                </a:solidFill>
                <a:cs typeface="Arial" charset="0"/>
              </a:rPr>
              <a:t>Общая ВТЭ – венозные тромбоэмболии, включая ТГВ, нефатальную ТЭЛА и все случаи смерти</a:t>
            </a:r>
            <a:endParaRPr lang="en-US" sz="1200" dirty="0">
              <a:solidFill>
                <a:srgbClr val="000000"/>
              </a:solidFill>
              <a:cs typeface="Arial" charset="0"/>
            </a:endParaRPr>
          </a:p>
        </p:txBody>
      </p:sp>
      <p:sp>
        <p:nvSpPr>
          <p:cNvPr id="18439" name="Rectangle 7"/>
          <p:cNvSpPr>
            <a:spLocks noChangeArrowheads="1"/>
          </p:cNvSpPr>
          <p:nvPr/>
        </p:nvSpPr>
        <p:spPr bwMode="auto">
          <a:xfrm>
            <a:off x="2707961" y="1731169"/>
            <a:ext cx="7191375"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000000"/>
              </a:solidFill>
            </a:endParaRPr>
          </a:p>
        </p:txBody>
      </p:sp>
      <p:sp>
        <p:nvSpPr>
          <p:cNvPr id="18441" name="Rectangle 9"/>
          <p:cNvSpPr>
            <a:spLocks noChangeArrowheads="1"/>
          </p:cNvSpPr>
          <p:nvPr/>
        </p:nvSpPr>
        <p:spPr bwMode="auto">
          <a:xfrm>
            <a:off x="4448579" y="3723483"/>
            <a:ext cx="469900" cy="1633537"/>
          </a:xfrm>
          <a:prstGeom prst="rect">
            <a:avLst/>
          </a:prstGeom>
          <a:solidFill>
            <a:schemeClr val="accent5">
              <a:lumMod val="75000"/>
            </a:schemeClr>
          </a:solidFill>
          <a:ln w="12700" algn="ctr">
            <a:solidFill>
              <a:schemeClr val="bg1"/>
            </a:solidFill>
            <a:miter lim="800000"/>
            <a:headEnd/>
            <a:tailEnd/>
          </a:ln>
          <a:effectLst/>
          <a:extLst/>
        </p:spPr>
        <p:txBody>
          <a:bodyPr/>
          <a:lstStyle/>
          <a:p>
            <a:endParaRPr lang="de-DE">
              <a:solidFill>
                <a:srgbClr val="000000"/>
              </a:solidFill>
            </a:endParaRPr>
          </a:p>
        </p:txBody>
      </p:sp>
      <p:sp>
        <p:nvSpPr>
          <p:cNvPr id="18443" name="Rectangle 11"/>
          <p:cNvSpPr>
            <a:spLocks noChangeArrowheads="1"/>
          </p:cNvSpPr>
          <p:nvPr/>
        </p:nvSpPr>
        <p:spPr bwMode="auto">
          <a:xfrm>
            <a:off x="6057585" y="2061370"/>
            <a:ext cx="469900" cy="3303587"/>
          </a:xfrm>
          <a:prstGeom prst="rect">
            <a:avLst/>
          </a:prstGeom>
          <a:solidFill>
            <a:schemeClr val="accent5">
              <a:lumMod val="75000"/>
            </a:schemeClr>
          </a:solidFill>
          <a:ln w="12700" algn="ctr">
            <a:solidFill>
              <a:schemeClr val="bg1"/>
            </a:solidFill>
            <a:miter lim="800000"/>
            <a:headEnd/>
            <a:tailEnd/>
          </a:ln>
          <a:effectLst/>
          <a:extLst/>
        </p:spPr>
        <p:txBody>
          <a:bodyPr/>
          <a:lstStyle/>
          <a:p>
            <a:endParaRPr lang="de-DE">
              <a:solidFill>
                <a:srgbClr val="000000"/>
              </a:solidFill>
            </a:endParaRPr>
          </a:p>
        </p:txBody>
      </p:sp>
      <p:sp>
        <p:nvSpPr>
          <p:cNvPr id="18444" name="Rectangle 12"/>
          <p:cNvSpPr>
            <a:spLocks noChangeArrowheads="1"/>
          </p:cNvSpPr>
          <p:nvPr/>
        </p:nvSpPr>
        <p:spPr bwMode="auto">
          <a:xfrm>
            <a:off x="6802122" y="3680620"/>
            <a:ext cx="469900" cy="1684337"/>
          </a:xfrm>
          <a:prstGeom prst="rect">
            <a:avLst/>
          </a:prstGeom>
          <a:solidFill>
            <a:srgbClr val="FF6699"/>
          </a:solidFill>
          <a:ln w="12700" algn="ctr">
            <a:solidFill>
              <a:schemeClr val="bg1"/>
            </a:solidFill>
            <a:miter lim="800000"/>
            <a:headEnd/>
            <a:tailEnd/>
          </a:ln>
          <a:effectLst/>
          <a:extLst/>
        </p:spPr>
        <p:txBody>
          <a:bodyPr/>
          <a:lstStyle/>
          <a:p>
            <a:endParaRPr lang="de-DE">
              <a:solidFill>
                <a:srgbClr val="000000"/>
              </a:solidFill>
            </a:endParaRPr>
          </a:p>
        </p:txBody>
      </p:sp>
      <p:sp>
        <p:nvSpPr>
          <p:cNvPr id="18445" name="Line 13"/>
          <p:cNvSpPr>
            <a:spLocks noChangeShapeType="1"/>
          </p:cNvSpPr>
          <p:nvPr/>
        </p:nvSpPr>
        <p:spPr bwMode="auto">
          <a:xfrm>
            <a:off x="2707961" y="1861345"/>
            <a:ext cx="1587" cy="34956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46" name="Line 14"/>
          <p:cNvSpPr>
            <a:spLocks noChangeShapeType="1"/>
          </p:cNvSpPr>
          <p:nvPr/>
        </p:nvSpPr>
        <p:spPr bwMode="auto">
          <a:xfrm>
            <a:off x="2703197" y="5010945"/>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47" name="Line 15"/>
          <p:cNvSpPr>
            <a:spLocks noChangeShapeType="1"/>
          </p:cNvSpPr>
          <p:nvPr/>
        </p:nvSpPr>
        <p:spPr bwMode="auto">
          <a:xfrm>
            <a:off x="2703197" y="4658520"/>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48" name="Line 16"/>
          <p:cNvSpPr>
            <a:spLocks noChangeShapeType="1"/>
          </p:cNvSpPr>
          <p:nvPr/>
        </p:nvSpPr>
        <p:spPr bwMode="auto">
          <a:xfrm>
            <a:off x="2703197" y="4318795"/>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49" name="Line 17"/>
          <p:cNvSpPr>
            <a:spLocks noChangeShapeType="1"/>
          </p:cNvSpPr>
          <p:nvPr/>
        </p:nvSpPr>
        <p:spPr bwMode="auto">
          <a:xfrm>
            <a:off x="2703197" y="3966370"/>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0" name="Line 18"/>
          <p:cNvSpPr>
            <a:spLocks noChangeShapeType="1"/>
          </p:cNvSpPr>
          <p:nvPr/>
        </p:nvSpPr>
        <p:spPr bwMode="auto">
          <a:xfrm>
            <a:off x="2703197" y="3615531"/>
            <a:ext cx="84138"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1" name="Line 19"/>
          <p:cNvSpPr>
            <a:spLocks noChangeShapeType="1"/>
          </p:cNvSpPr>
          <p:nvPr/>
        </p:nvSpPr>
        <p:spPr bwMode="auto">
          <a:xfrm>
            <a:off x="2703197" y="3261520"/>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2" name="Line 20"/>
          <p:cNvSpPr>
            <a:spLocks noChangeShapeType="1"/>
          </p:cNvSpPr>
          <p:nvPr/>
        </p:nvSpPr>
        <p:spPr bwMode="auto">
          <a:xfrm>
            <a:off x="2703197" y="2909095"/>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3" name="Line 21"/>
          <p:cNvSpPr>
            <a:spLocks noChangeShapeType="1"/>
          </p:cNvSpPr>
          <p:nvPr/>
        </p:nvSpPr>
        <p:spPr bwMode="auto">
          <a:xfrm>
            <a:off x="2703197" y="2570956"/>
            <a:ext cx="84138"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4" name="Line 22"/>
          <p:cNvSpPr>
            <a:spLocks noChangeShapeType="1"/>
          </p:cNvSpPr>
          <p:nvPr/>
        </p:nvSpPr>
        <p:spPr bwMode="auto">
          <a:xfrm>
            <a:off x="2703197" y="2216945"/>
            <a:ext cx="84138"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5" name="Line 23"/>
          <p:cNvSpPr>
            <a:spLocks noChangeShapeType="1"/>
          </p:cNvSpPr>
          <p:nvPr/>
        </p:nvSpPr>
        <p:spPr bwMode="auto">
          <a:xfrm>
            <a:off x="2703197" y="1866106"/>
            <a:ext cx="84138"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56" name="Rectangle 24"/>
          <p:cNvSpPr>
            <a:spLocks noChangeArrowheads="1"/>
          </p:cNvSpPr>
          <p:nvPr/>
        </p:nvSpPr>
        <p:spPr bwMode="auto">
          <a:xfrm>
            <a:off x="2495892" y="5263357"/>
            <a:ext cx="9618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0</a:t>
            </a:r>
          </a:p>
        </p:txBody>
      </p:sp>
      <p:sp>
        <p:nvSpPr>
          <p:cNvPr id="18457" name="Rectangle 25"/>
          <p:cNvSpPr>
            <a:spLocks noChangeArrowheads="1"/>
          </p:cNvSpPr>
          <p:nvPr/>
        </p:nvSpPr>
        <p:spPr bwMode="auto">
          <a:xfrm>
            <a:off x="2495892" y="4910932"/>
            <a:ext cx="9618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2</a:t>
            </a:r>
          </a:p>
        </p:txBody>
      </p:sp>
      <p:sp>
        <p:nvSpPr>
          <p:cNvPr id="18458" name="Rectangle 26"/>
          <p:cNvSpPr>
            <a:spLocks noChangeArrowheads="1"/>
          </p:cNvSpPr>
          <p:nvPr/>
        </p:nvSpPr>
        <p:spPr bwMode="auto">
          <a:xfrm>
            <a:off x="2495892" y="4558507"/>
            <a:ext cx="9618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4</a:t>
            </a:r>
          </a:p>
        </p:txBody>
      </p:sp>
      <p:sp>
        <p:nvSpPr>
          <p:cNvPr id="18459" name="Rectangle 27"/>
          <p:cNvSpPr>
            <a:spLocks noChangeArrowheads="1"/>
          </p:cNvSpPr>
          <p:nvPr/>
        </p:nvSpPr>
        <p:spPr bwMode="auto">
          <a:xfrm>
            <a:off x="2495892" y="4220370"/>
            <a:ext cx="9618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6</a:t>
            </a:r>
          </a:p>
        </p:txBody>
      </p:sp>
      <p:sp>
        <p:nvSpPr>
          <p:cNvPr id="18460" name="Rectangle 28"/>
          <p:cNvSpPr>
            <a:spLocks noChangeArrowheads="1"/>
          </p:cNvSpPr>
          <p:nvPr/>
        </p:nvSpPr>
        <p:spPr bwMode="auto">
          <a:xfrm>
            <a:off x="2495892" y="3867945"/>
            <a:ext cx="9618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8</a:t>
            </a:r>
          </a:p>
        </p:txBody>
      </p:sp>
      <p:sp>
        <p:nvSpPr>
          <p:cNvPr id="18461" name="Rectangle 29"/>
          <p:cNvSpPr>
            <a:spLocks noChangeArrowheads="1"/>
          </p:cNvSpPr>
          <p:nvPr/>
        </p:nvSpPr>
        <p:spPr bwMode="auto">
          <a:xfrm>
            <a:off x="2414140" y="3513932"/>
            <a:ext cx="17793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10</a:t>
            </a:r>
          </a:p>
        </p:txBody>
      </p:sp>
      <p:sp>
        <p:nvSpPr>
          <p:cNvPr id="18462" name="Rectangle 30"/>
          <p:cNvSpPr>
            <a:spLocks noChangeArrowheads="1"/>
          </p:cNvSpPr>
          <p:nvPr/>
        </p:nvSpPr>
        <p:spPr bwMode="auto">
          <a:xfrm>
            <a:off x="2414140" y="3163095"/>
            <a:ext cx="17793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12</a:t>
            </a:r>
          </a:p>
        </p:txBody>
      </p:sp>
      <p:sp>
        <p:nvSpPr>
          <p:cNvPr id="18463" name="Rectangle 31"/>
          <p:cNvSpPr>
            <a:spLocks noChangeArrowheads="1"/>
          </p:cNvSpPr>
          <p:nvPr/>
        </p:nvSpPr>
        <p:spPr bwMode="auto">
          <a:xfrm>
            <a:off x="2414140" y="2810670"/>
            <a:ext cx="17793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14</a:t>
            </a:r>
          </a:p>
        </p:txBody>
      </p:sp>
      <p:sp>
        <p:nvSpPr>
          <p:cNvPr id="18464" name="Rectangle 32"/>
          <p:cNvSpPr>
            <a:spLocks noChangeArrowheads="1"/>
          </p:cNvSpPr>
          <p:nvPr/>
        </p:nvSpPr>
        <p:spPr bwMode="auto">
          <a:xfrm>
            <a:off x="2414140" y="2469357"/>
            <a:ext cx="17793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16</a:t>
            </a:r>
          </a:p>
        </p:txBody>
      </p:sp>
      <p:sp>
        <p:nvSpPr>
          <p:cNvPr id="18465" name="Rectangle 33"/>
          <p:cNvSpPr>
            <a:spLocks noChangeArrowheads="1"/>
          </p:cNvSpPr>
          <p:nvPr/>
        </p:nvSpPr>
        <p:spPr bwMode="auto">
          <a:xfrm>
            <a:off x="2414140" y="2118520"/>
            <a:ext cx="17793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18</a:t>
            </a:r>
          </a:p>
        </p:txBody>
      </p:sp>
      <p:sp>
        <p:nvSpPr>
          <p:cNvPr id="18466" name="Rectangle 34"/>
          <p:cNvSpPr>
            <a:spLocks noChangeArrowheads="1"/>
          </p:cNvSpPr>
          <p:nvPr/>
        </p:nvSpPr>
        <p:spPr bwMode="auto">
          <a:xfrm>
            <a:off x="2399712" y="1766095"/>
            <a:ext cx="19236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r">
              <a:lnSpc>
                <a:spcPct val="90000"/>
              </a:lnSpc>
              <a:spcBef>
                <a:spcPct val="50000"/>
              </a:spcBef>
              <a:buClr>
                <a:srgbClr val="6689CC"/>
              </a:buClr>
              <a:buFont typeface="Wingdings 2" pitchFamily="18" charset="2"/>
              <a:buNone/>
            </a:pPr>
            <a:r>
              <a:rPr lang="en-US" sz="1600" b="1">
                <a:solidFill>
                  <a:srgbClr val="000000"/>
                </a:solidFill>
                <a:cs typeface="Arial" charset="0"/>
              </a:rPr>
              <a:t>20</a:t>
            </a:r>
          </a:p>
        </p:txBody>
      </p:sp>
      <p:cxnSp>
        <p:nvCxnSpPr>
          <p:cNvPr id="18467" name="AutoShape 35"/>
          <p:cNvCxnSpPr>
            <a:cxnSpLocks noChangeShapeType="1"/>
          </p:cNvCxnSpPr>
          <p:nvPr/>
        </p:nvCxnSpPr>
        <p:spPr bwMode="auto">
          <a:xfrm rot="5400000" flipH="1">
            <a:off x="4410480" y="4078710"/>
            <a:ext cx="1279525" cy="733425"/>
          </a:xfrm>
          <a:prstGeom prst="bentConnector3">
            <a:avLst>
              <a:gd name="adj1" fmla="val 117866"/>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468" name="AutoShape 36"/>
          <p:cNvCxnSpPr>
            <a:cxnSpLocks noChangeShapeType="1"/>
          </p:cNvCxnSpPr>
          <p:nvPr/>
        </p:nvCxnSpPr>
        <p:spPr bwMode="auto">
          <a:xfrm rot="5400000" flipH="1">
            <a:off x="5855179" y="2463131"/>
            <a:ext cx="1619250" cy="744537"/>
          </a:xfrm>
          <a:prstGeom prst="bentConnector3">
            <a:avLst>
              <a:gd name="adj1" fmla="val 114116"/>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469" name="Rectangle 37"/>
          <p:cNvSpPr>
            <a:spLocks noChangeArrowheads="1"/>
          </p:cNvSpPr>
          <p:nvPr/>
        </p:nvSpPr>
        <p:spPr bwMode="auto">
          <a:xfrm rot="-5400000">
            <a:off x="313380" y="3466936"/>
            <a:ext cx="3569961" cy="2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ru-RU" sz="1600" b="1" dirty="0">
                <a:solidFill>
                  <a:srgbClr val="000000"/>
                </a:solidFill>
                <a:cs typeface="Arial" charset="0"/>
              </a:rPr>
              <a:t>Частота общей ВТЭ</a:t>
            </a:r>
            <a:r>
              <a:rPr lang="en-US" sz="1600" b="1" dirty="0">
                <a:solidFill>
                  <a:srgbClr val="000000"/>
                </a:solidFill>
                <a:cs typeface="Arial" charset="0"/>
              </a:rPr>
              <a:t>(%)</a:t>
            </a:r>
            <a:endParaRPr lang="en-US" sz="1600" dirty="0">
              <a:solidFill>
                <a:srgbClr val="000000"/>
              </a:solidFill>
              <a:cs typeface="Arial" charset="0"/>
            </a:endParaRPr>
          </a:p>
        </p:txBody>
      </p:sp>
      <p:pic>
        <p:nvPicPr>
          <p:cNvPr id="184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1011" y="5514182"/>
            <a:ext cx="1062037"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2" name="Picture 6"/>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798" y="5514182"/>
            <a:ext cx="10572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3"/>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6961" y="5514182"/>
            <a:ext cx="10572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4" name="Line 42"/>
          <p:cNvSpPr>
            <a:spLocks noChangeShapeType="1"/>
          </p:cNvSpPr>
          <p:nvPr/>
        </p:nvSpPr>
        <p:spPr bwMode="auto">
          <a:xfrm>
            <a:off x="2700022" y="5364956"/>
            <a:ext cx="84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8475" name="Text Box 72"/>
          <p:cNvSpPr txBox="1">
            <a:spLocks noChangeArrowheads="1"/>
          </p:cNvSpPr>
          <p:nvPr/>
        </p:nvSpPr>
        <p:spPr bwMode="auto">
          <a:xfrm flipH="1">
            <a:off x="4460085" y="3728245"/>
            <a:ext cx="703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9.3%</a:t>
            </a:r>
          </a:p>
        </p:txBody>
      </p:sp>
      <p:sp>
        <p:nvSpPr>
          <p:cNvPr id="18476" name="Text Box 72"/>
          <p:cNvSpPr txBox="1">
            <a:spLocks noChangeArrowheads="1"/>
          </p:cNvSpPr>
          <p:nvPr/>
        </p:nvSpPr>
        <p:spPr bwMode="auto">
          <a:xfrm flipH="1">
            <a:off x="5979797" y="2056606"/>
            <a:ext cx="704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18.9%</a:t>
            </a:r>
          </a:p>
        </p:txBody>
      </p:sp>
      <p:sp>
        <p:nvSpPr>
          <p:cNvPr id="18477" name="Text Box 72"/>
          <p:cNvSpPr txBox="1">
            <a:spLocks noChangeArrowheads="1"/>
          </p:cNvSpPr>
          <p:nvPr/>
        </p:nvSpPr>
        <p:spPr bwMode="auto">
          <a:xfrm flipH="1">
            <a:off x="6776722" y="3677445"/>
            <a:ext cx="704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a:solidFill>
                  <a:srgbClr val="FFFFFF"/>
                </a:solidFill>
                <a:latin typeface="Arial" charset="0"/>
                <a:cs typeface="Arial" charset="0"/>
              </a:rPr>
              <a:t>9.6%</a:t>
            </a:r>
          </a:p>
        </p:txBody>
      </p:sp>
      <p:sp>
        <p:nvSpPr>
          <p:cNvPr id="18478" name="Text Box 72"/>
          <p:cNvSpPr txBox="1">
            <a:spLocks noChangeArrowheads="1"/>
          </p:cNvSpPr>
          <p:nvPr/>
        </p:nvSpPr>
        <p:spPr bwMode="auto">
          <a:xfrm flipH="1">
            <a:off x="3644585" y="4944270"/>
            <a:ext cx="704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a:solidFill>
                  <a:srgbClr val="000000"/>
                </a:solidFill>
                <a:latin typeface="Arial" charset="0"/>
                <a:cs typeface="Arial" charset="0"/>
              </a:rPr>
              <a:t>1.1%</a:t>
            </a:r>
          </a:p>
        </p:txBody>
      </p:sp>
      <p:sp>
        <p:nvSpPr>
          <p:cNvPr id="18479" name="Text Box 72"/>
          <p:cNvSpPr txBox="1">
            <a:spLocks noChangeArrowheads="1"/>
          </p:cNvSpPr>
          <p:nvPr/>
        </p:nvSpPr>
        <p:spPr bwMode="auto">
          <a:xfrm flipH="1">
            <a:off x="5167863" y="5091113"/>
            <a:ext cx="553171" cy="274637"/>
          </a:xfrm>
          <a:prstGeom prst="rect">
            <a:avLst/>
          </a:prstGeom>
          <a:solidFill>
            <a:srgbClr val="FF6699"/>
          </a:solidFill>
          <a:ln w="12700" algn="ctr">
            <a:solidFill>
              <a:schemeClr val="bg1"/>
            </a:solidFill>
            <a:miter lim="800000"/>
            <a:headEnd/>
            <a:tailEnd/>
          </a:ln>
          <a:effectLst/>
          <a:extLst/>
        </p:spPr>
        <p:txBody>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2.0</a:t>
            </a:r>
            <a:r>
              <a:rPr lang="ru-RU" sz="1200" b="1" i="0" dirty="0">
                <a:solidFill>
                  <a:srgbClr val="FFFFFF"/>
                </a:solidFill>
                <a:latin typeface="Arial" charset="0"/>
                <a:cs typeface="Arial" charset="0"/>
              </a:rPr>
              <a:t>%</a:t>
            </a:r>
            <a:r>
              <a:rPr lang="en-GB" sz="1200" b="1" i="0" dirty="0">
                <a:solidFill>
                  <a:srgbClr val="FFFFFF"/>
                </a:solidFill>
                <a:latin typeface="Arial" charset="0"/>
                <a:cs typeface="Arial" charset="0"/>
              </a:rPr>
              <a:t>%</a:t>
            </a:r>
          </a:p>
        </p:txBody>
      </p:sp>
      <p:pic>
        <p:nvPicPr>
          <p:cNvPr id="18480" name="Picture 86" descr="RECORD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3673" y="5507832"/>
            <a:ext cx="10572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2" name="Rectangle 50"/>
          <p:cNvSpPr>
            <a:spLocks noChangeArrowheads="1"/>
          </p:cNvSpPr>
          <p:nvPr/>
        </p:nvSpPr>
        <p:spPr bwMode="auto">
          <a:xfrm>
            <a:off x="7689535" y="3596482"/>
            <a:ext cx="469900" cy="1768475"/>
          </a:xfrm>
          <a:prstGeom prst="rect">
            <a:avLst/>
          </a:prstGeom>
          <a:solidFill>
            <a:schemeClr val="accent5">
              <a:lumMod val="75000"/>
            </a:schemeClr>
          </a:solidFill>
          <a:ln w="12700" algn="ctr">
            <a:solidFill>
              <a:schemeClr val="bg1"/>
            </a:solidFill>
            <a:miter lim="800000"/>
            <a:headEnd/>
            <a:tailEnd/>
          </a:ln>
          <a:effectLst/>
          <a:extLst/>
        </p:spPr>
        <p:txBody>
          <a:bodyPr/>
          <a:lstStyle/>
          <a:p>
            <a:endParaRPr lang="de-DE">
              <a:solidFill>
                <a:srgbClr val="000000"/>
              </a:solidFill>
            </a:endParaRPr>
          </a:p>
        </p:txBody>
      </p:sp>
      <p:sp>
        <p:nvSpPr>
          <p:cNvPr id="18483" name="Rectangle 51"/>
          <p:cNvSpPr>
            <a:spLocks noChangeArrowheads="1"/>
          </p:cNvSpPr>
          <p:nvPr/>
        </p:nvSpPr>
        <p:spPr bwMode="auto">
          <a:xfrm>
            <a:off x="8434072" y="4136232"/>
            <a:ext cx="469900" cy="1228725"/>
          </a:xfrm>
          <a:prstGeom prst="rect">
            <a:avLst/>
          </a:prstGeom>
          <a:solidFill>
            <a:srgbClr val="FF6699"/>
          </a:solidFill>
          <a:ln w="12700" algn="ctr">
            <a:solidFill>
              <a:schemeClr val="bg1"/>
            </a:solidFill>
            <a:miter lim="800000"/>
            <a:headEnd/>
            <a:tailEnd/>
          </a:ln>
          <a:effectLst/>
          <a:extLst/>
        </p:spPr>
        <p:txBody>
          <a:bodyPr/>
          <a:lstStyle/>
          <a:p>
            <a:endParaRPr lang="de-DE">
              <a:solidFill>
                <a:srgbClr val="000000"/>
              </a:solidFill>
            </a:endParaRPr>
          </a:p>
        </p:txBody>
      </p:sp>
      <p:cxnSp>
        <p:nvCxnSpPr>
          <p:cNvPr id="18484" name="AutoShape 52"/>
          <p:cNvCxnSpPr>
            <a:cxnSpLocks noChangeShapeType="1"/>
          </p:cNvCxnSpPr>
          <p:nvPr/>
        </p:nvCxnSpPr>
        <p:spPr bwMode="auto">
          <a:xfrm rot="5400000" flipH="1">
            <a:off x="8106254" y="3494088"/>
            <a:ext cx="539750" cy="744537"/>
          </a:xfrm>
          <a:prstGeom prst="bentConnector3">
            <a:avLst>
              <a:gd name="adj1" fmla="val 142352"/>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486" name="Text Box 72"/>
          <p:cNvSpPr txBox="1">
            <a:spLocks noChangeArrowheads="1"/>
          </p:cNvSpPr>
          <p:nvPr/>
        </p:nvSpPr>
        <p:spPr bwMode="auto">
          <a:xfrm flipH="1">
            <a:off x="7651435" y="3609181"/>
            <a:ext cx="704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10.1%</a:t>
            </a:r>
          </a:p>
        </p:txBody>
      </p:sp>
      <p:sp>
        <p:nvSpPr>
          <p:cNvPr id="18487" name="Text Box 72"/>
          <p:cNvSpPr txBox="1">
            <a:spLocks noChangeArrowheads="1"/>
          </p:cNvSpPr>
          <p:nvPr/>
        </p:nvSpPr>
        <p:spPr bwMode="auto">
          <a:xfrm flipH="1">
            <a:off x="8408672" y="4136231"/>
            <a:ext cx="704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6.9%</a:t>
            </a:r>
          </a:p>
        </p:txBody>
      </p:sp>
      <p:cxnSp>
        <p:nvCxnSpPr>
          <p:cNvPr id="18489" name="AutoShape 57"/>
          <p:cNvCxnSpPr>
            <a:cxnSpLocks noChangeShapeType="1"/>
          </p:cNvCxnSpPr>
          <p:nvPr/>
        </p:nvCxnSpPr>
        <p:spPr bwMode="auto">
          <a:xfrm rot="5400000" flipV="1">
            <a:off x="3369948" y="4656112"/>
            <a:ext cx="403225" cy="742950"/>
          </a:xfrm>
          <a:prstGeom prst="bentConnector3">
            <a:avLst>
              <a:gd name="adj1" fmla="val -78347"/>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490" name="Rectangle 58"/>
          <p:cNvSpPr>
            <a:spLocks noChangeArrowheads="1"/>
          </p:cNvSpPr>
          <p:nvPr/>
        </p:nvSpPr>
        <p:spPr bwMode="auto">
          <a:xfrm>
            <a:off x="2963548" y="4744244"/>
            <a:ext cx="468313" cy="620712"/>
          </a:xfrm>
          <a:prstGeom prst="rect">
            <a:avLst/>
          </a:prstGeom>
          <a:solidFill>
            <a:schemeClr val="accent5">
              <a:lumMod val="75000"/>
            </a:schemeClr>
          </a:solidFill>
          <a:ln w="12700" algn="ctr">
            <a:solidFill>
              <a:schemeClr val="bg1"/>
            </a:solidFill>
            <a:miter lim="800000"/>
            <a:headEnd/>
            <a:tailEnd/>
          </a:ln>
          <a:effectLst/>
          <a:extLst/>
        </p:spPr>
        <p:txBody>
          <a:bodyPr/>
          <a:lstStyle/>
          <a:p>
            <a:endParaRPr lang="de-DE">
              <a:solidFill>
                <a:srgbClr val="000000"/>
              </a:solidFill>
            </a:endParaRPr>
          </a:p>
        </p:txBody>
      </p:sp>
      <p:sp>
        <p:nvSpPr>
          <p:cNvPr id="18491" name="Text Box 72"/>
          <p:cNvSpPr txBox="1">
            <a:spLocks noChangeArrowheads="1"/>
          </p:cNvSpPr>
          <p:nvPr/>
        </p:nvSpPr>
        <p:spPr bwMode="auto">
          <a:xfrm flipH="1">
            <a:off x="2935512" y="4742656"/>
            <a:ext cx="704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spcBef>
                <a:spcPct val="50000"/>
              </a:spcBef>
              <a:buClr>
                <a:srgbClr val="E00079"/>
              </a:buClr>
              <a:buFont typeface="Wingdings 3" pitchFamily="18" charset="2"/>
              <a:buNone/>
            </a:pPr>
            <a:r>
              <a:rPr lang="en-GB" sz="1200" b="1" i="0" dirty="0">
                <a:solidFill>
                  <a:srgbClr val="FFFFFF"/>
                </a:solidFill>
                <a:latin typeface="Arial" charset="0"/>
                <a:cs typeface="Arial" charset="0"/>
              </a:rPr>
              <a:t>3.7%</a:t>
            </a:r>
          </a:p>
        </p:txBody>
      </p:sp>
      <p:sp>
        <p:nvSpPr>
          <p:cNvPr id="18492" name="Rectangle 60"/>
          <p:cNvSpPr>
            <a:spLocks noChangeArrowheads="1"/>
          </p:cNvSpPr>
          <p:nvPr/>
        </p:nvSpPr>
        <p:spPr bwMode="auto">
          <a:xfrm>
            <a:off x="3706497" y="5199856"/>
            <a:ext cx="469900" cy="165100"/>
          </a:xfrm>
          <a:prstGeom prst="rect">
            <a:avLst/>
          </a:prstGeom>
          <a:solidFill>
            <a:srgbClr val="FF6699"/>
          </a:solidFill>
          <a:ln w="12700" algn="ctr">
            <a:solidFill>
              <a:schemeClr val="bg1"/>
            </a:solidFill>
            <a:miter lim="800000"/>
            <a:headEnd/>
            <a:tailEnd/>
          </a:ln>
          <a:effectLst/>
          <a:extLst/>
        </p:spPr>
        <p:txBody>
          <a:bodyPr/>
          <a:lstStyle/>
          <a:p>
            <a:endParaRPr lang="de-DE">
              <a:solidFill>
                <a:srgbClr val="000000"/>
              </a:solidFill>
            </a:endParaRPr>
          </a:p>
        </p:txBody>
      </p:sp>
      <p:sp>
        <p:nvSpPr>
          <p:cNvPr id="18494" name="Text Box 62"/>
          <p:cNvSpPr txBox="1">
            <a:spLocks noChangeArrowheads="1"/>
          </p:cNvSpPr>
          <p:nvPr/>
        </p:nvSpPr>
        <p:spPr bwMode="auto">
          <a:xfrm>
            <a:off x="8278498" y="1534320"/>
            <a:ext cx="1444626" cy="64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2400" i="1">
                <a:solidFill>
                  <a:schemeClr val="tx1"/>
                </a:solidFill>
                <a:latin typeface="Agency FB" pitchFamily="34" charset="0"/>
              </a:defRPr>
            </a:lvl1pPr>
            <a:lvl2pPr marL="742950" indent="-285750">
              <a:defRPr sz="2400" i="1">
                <a:solidFill>
                  <a:schemeClr val="tx1"/>
                </a:solidFill>
                <a:latin typeface="Agency FB" pitchFamily="34" charset="0"/>
              </a:defRPr>
            </a:lvl2pPr>
            <a:lvl3pPr marL="1143000" indent="-228600">
              <a:defRPr sz="2400" i="1">
                <a:solidFill>
                  <a:schemeClr val="tx1"/>
                </a:solidFill>
                <a:latin typeface="Agency FB" pitchFamily="34" charset="0"/>
              </a:defRPr>
            </a:lvl3pPr>
            <a:lvl4pPr marL="1600200" indent="-228600">
              <a:defRPr sz="2400" i="1">
                <a:solidFill>
                  <a:schemeClr val="tx1"/>
                </a:solidFill>
                <a:latin typeface="Agency FB" pitchFamily="34" charset="0"/>
              </a:defRPr>
            </a:lvl4pPr>
            <a:lvl5pPr marL="2057400" indent="-228600">
              <a:defRPr sz="2400" i="1">
                <a:solidFill>
                  <a:schemeClr val="tx1"/>
                </a:solidFill>
                <a:latin typeface="Agency FB" pitchFamily="34" charset="0"/>
              </a:defRPr>
            </a:lvl5pPr>
            <a:lvl6pPr marL="2514600" indent="-228600" algn="ctr" eaLnBrk="0" fontAlgn="base" hangingPunct="0">
              <a:spcBef>
                <a:spcPct val="0"/>
              </a:spcBef>
              <a:spcAft>
                <a:spcPct val="0"/>
              </a:spcAft>
              <a:defRPr sz="2400" i="1">
                <a:solidFill>
                  <a:schemeClr val="tx1"/>
                </a:solidFill>
                <a:latin typeface="Agency FB" pitchFamily="34" charset="0"/>
              </a:defRPr>
            </a:lvl6pPr>
            <a:lvl7pPr marL="2971800" indent="-228600" algn="ctr" eaLnBrk="0" fontAlgn="base" hangingPunct="0">
              <a:spcBef>
                <a:spcPct val="0"/>
              </a:spcBef>
              <a:spcAft>
                <a:spcPct val="0"/>
              </a:spcAft>
              <a:defRPr sz="2400" i="1">
                <a:solidFill>
                  <a:schemeClr val="tx1"/>
                </a:solidFill>
                <a:latin typeface="Agency FB" pitchFamily="34" charset="0"/>
              </a:defRPr>
            </a:lvl7pPr>
            <a:lvl8pPr marL="3429000" indent="-228600" algn="ctr" eaLnBrk="0" fontAlgn="base" hangingPunct="0">
              <a:spcBef>
                <a:spcPct val="0"/>
              </a:spcBef>
              <a:spcAft>
                <a:spcPct val="0"/>
              </a:spcAft>
              <a:defRPr sz="2400" i="1">
                <a:solidFill>
                  <a:schemeClr val="tx1"/>
                </a:solidFill>
                <a:latin typeface="Agency FB" pitchFamily="34" charset="0"/>
              </a:defRPr>
            </a:lvl8pPr>
            <a:lvl9pPr marL="3886200" indent="-228600" algn="ctr" eaLnBrk="0" fontAlgn="base" hangingPunct="0">
              <a:spcBef>
                <a:spcPct val="0"/>
              </a:spcBef>
              <a:spcAft>
                <a:spcPct val="0"/>
              </a:spcAft>
              <a:defRPr sz="2400" i="1">
                <a:solidFill>
                  <a:schemeClr val="tx1"/>
                </a:solidFill>
                <a:latin typeface="Agency FB" pitchFamily="34" charset="0"/>
              </a:defRPr>
            </a:lvl9pPr>
          </a:lstStyle>
          <a:p>
            <a:pPr>
              <a:lnSpc>
                <a:spcPct val="90000"/>
              </a:lnSpc>
              <a:spcBef>
                <a:spcPct val="80000"/>
              </a:spcBef>
              <a:buClr>
                <a:srgbClr val="6689CC"/>
              </a:buClr>
              <a:buFont typeface="Wingdings 2" pitchFamily="18" charset="2"/>
              <a:buNone/>
            </a:pPr>
            <a:r>
              <a:rPr lang="ru-RU" sz="1600" b="1" i="0" dirty="0">
                <a:solidFill>
                  <a:srgbClr val="000000"/>
                </a:solidFill>
                <a:latin typeface="Arial" charset="0"/>
                <a:cs typeface="Arial" charset="0"/>
              </a:rPr>
              <a:t>Эноксапарин</a:t>
            </a:r>
            <a:endParaRPr lang="en-GB" sz="1600" b="1" i="0" dirty="0">
              <a:solidFill>
                <a:srgbClr val="000000"/>
              </a:solidFill>
              <a:latin typeface="Arial" charset="0"/>
              <a:cs typeface="Arial" charset="0"/>
            </a:endParaRPr>
          </a:p>
          <a:p>
            <a:pPr>
              <a:lnSpc>
                <a:spcPct val="90000"/>
              </a:lnSpc>
              <a:spcBef>
                <a:spcPct val="80000"/>
              </a:spcBef>
              <a:buClr>
                <a:srgbClr val="6689CC"/>
              </a:buClr>
              <a:buFont typeface="Wingdings 2" pitchFamily="18" charset="2"/>
              <a:buNone/>
            </a:pPr>
            <a:r>
              <a:rPr lang="ru-RU" sz="1600" b="1" i="0" dirty="0">
                <a:solidFill>
                  <a:srgbClr val="000000"/>
                </a:solidFill>
                <a:latin typeface="Arial" charset="0"/>
                <a:cs typeface="Arial" charset="0"/>
              </a:rPr>
              <a:t>Ривароксабан</a:t>
            </a:r>
            <a:endParaRPr lang="en-GB" sz="1600" b="1" i="0" dirty="0">
              <a:solidFill>
                <a:srgbClr val="000000"/>
              </a:solidFill>
              <a:latin typeface="Arial" charset="0"/>
              <a:cs typeface="Arial" charset="0"/>
            </a:endParaRPr>
          </a:p>
        </p:txBody>
      </p:sp>
      <p:sp>
        <p:nvSpPr>
          <p:cNvPr id="18495" name="Rectangle 63"/>
          <p:cNvSpPr>
            <a:spLocks noChangeArrowheads="1"/>
          </p:cNvSpPr>
          <p:nvPr/>
        </p:nvSpPr>
        <p:spPr bwMode="auto">
          <a:xfrm>
            <a:off x="7940361" y="1888331"/>
            <a:ext cx="265113" cy="258762"/>
          </a:xfrm>
          <a:prstGeom prst="rect">
            <a:avLst/>
          </a:prstGeom>
          <a:solidFill>
            <a:srgbClr val="FF6699"/>
          </a:solidFill>
          <a:ln w="12700" algn="ctr">
            <a:solidFill>
              <a:schemeClr val="bg1"/>
            </a:solidFill>
            <a:miter lim="800000"/>
            <a:headEnd/>
            <a:tailEnd/>
          </a:ln>
          <a:effectLst/>
          <a:extLst/>
        </p:spPr>
        <p:txBody>
          <a:bodyPr/>
          <a:lstStyle/>
          <a:p>
            <a:endParaRPr lang="de-DE">
              <a:solidFill>
                <a:srgbClr val="000000"/>
              </a:solidFill>
            </a:endParaRPr>
          </a:p>
        </p:txBody>
      </p:sp>
      <p:sp>
        <p:nvSpPr>
          <p:cNvPr id="18496" name="Rectangle 64"/>
          <p:cNvSpPr>
            <a:spLocks noChangeArrowheads="1"/>
          </p:cNvSpPr>
          <p:nvPr/>
        </p:nvSpPr>
        <p:spPr bwMode="auto">
          <a:xfrm>
            <a:off x="7940361" y="1527969"/>
            <a:ext cx="265113" cy="258762"/>
          </a:xfrm>
          <a:prstGeom prst="rect">
            <a:avLst/>
          </a:prstGeom>
          <a:solidFill>
            <a:schemeClr val="accent5">
              <a:lumMod val="75000"/>
            </a:schemeClr>
          </a:solidFill>
          <a:ln w="12700" algn="ctr">
            <a:solidFill>
              <a:schemeClr val="bg1"/>
            </a:solidFill>
            <a:miter lim="800000"/>
            <a:headEnd/>
            <a:tailEnd/>
          </a:ln>
          <a:effectLst/>
          <a:extLst/>
        </p:spPr>
        <p:txBody>
          <a:bodyPr/>
          <a:lstStyle/>
          <a:p>
            <a:endParaRPr lang="de-DE">
              <a:solidFill>
                <a:srgbClr val="000000"/>
              </a:solidFill>
            </a:endParaRPr>
          </a:p>
        </p:txBody>
      </p:sp>
      <p:sp>
        <p:nvSpPr>
          <p:cNvPr id="18488" name="Line 56"/>
          <p:cNvSpPr>
            <a:spLocks noChangeShapeType="1"/>
          </p:cNvSpPr>
          <p:nvPr/>
        </p:nvSpPr>
        <p:spPr bwMode="auto">
          <a:xfrm>
            <a:off x="2707961" y="5364956"/>
            <a:ext cx="65436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 name="Стрелка вниз 1"/>
          <p:cNvSpPr/>
          <p:nvPr/>
        </p:nvSpPr>
        <p:spPr bwMode="auto">
          <a:xfrm>
            <a:off x="3488509" y="4293097"/>
            <a:ext cx="905877" cy="626269"/>
          </a:xfrm>
          <a:prstGeom prst="downArrow">
            <a:avLst/>
          </a:prstGeom>
          <a:solidFill>
            <a:schemeClr val="bg1"/>
          </a:solidFill>
          <a:ln w="19050" algn="ctr">
            <a:solidFill>
              <a:schemeClr val="tx1"/>
            </a:solidFill>
            <a:miter lim="800000"/>
            <a:headEnd/>
            <a:tailEnd/>
          </a:ln>
          <a:effectLst/>
          <a:extLst/>
        </p:spPr>
        <p:txBody>
          <a:bodyPr wrap="square" lIns="0" tIns="0" rIns="0" bIns="0" rtlCol="0" anchor="ctr">
            <a:noAutofit/>
          </a:bodyPr>
          <a:lstStyle/>
          <a:p>
            <a:pPr algn="ctr"/>
            <a:endParaRPr lang="ru-RU" sz="1400" dirty="0">
              <a:solidFill>
                <a:srgbClr val="000000">
                  <a:lumMod val="65000"/>
                  <a:lumOff val="35000"/>
                </a:srgbClr>
              </a:solidFill>
            </a:endParaRPr>
          </a:p>
          <a:p>
            <a:pPr algn="ctr"/>
            <a:r>
              <a:rPr lang="ru-RU" sz="1400" b="1" dirty="0">
                <a:solidFill>
                  <a:srgbClr val="000000">
                    <a:lumMod val="65000"/>
                    <a:lumOff val="35000"/>
                  </a:srgbClr>
                </a:solidFill>
              </a:rPr>
              <a:t>-70%</a:t>
            </a:r>
          </a:p>
        </p:txBody>
      </p:sp>
      <p:sp>
        <p:nvSpPr>
          <p:cNvPr id="64" name="Стрелка вниз 63"/>
          <p:cNvSpPr/>
          <p:nvPr/>
        </p:nvSpPr>
        <p:spPr bwMode="auto">
          <a:xfrm>
            <a:off x="4983752" y="4221089"/>
            <a:ext cx="896225" cy="626269"/>
          </a:xfrm>
          <a:prstGeom prst="downArrow">
            <a:avLst/>
          </a:prstGeom>
          <a:solidFill>
            <a:schemeClr val="bg1"/>
          </a:solidFill>
          <a:ln w="19050" algn="ctr">
            <a:solidFill>
              <a:schemeClr val="tx1"/>
            </a:solidFill>
            <a:miter lim="800000"/>
            <a:headEnd/>
            <a:tailEnd/>
          </a:ln>
          <a:effectLst/>
          <a:extLst/>
        </p:spPr>
        <p:txBody>
          <a:bodyPr wrap="square" lIns="0" tIns="0" rIns="0" bIns="0" rtlCol="0" anchor="ctr">
            <a:noAutofit/>
          </a:bodyPr>
          <a:lstStyle/>
          <a:p>
            <a:pPr algn="ctr"/>
            <a:endParaRPr lang="ru-RU" sz="1400" dirty="0">
              <a:solidFill>
                <a:srgbClr val="000000">
                  <a:lumMod val="65000"/>
                  <a:lumOff val="35000"/>
                </a:srgbClr>
              </a:solidFill>
            </a:endParaRPr>
          </a:p>
          <a:p>
            <a:pPr algn="ctr"/>
            <a:r>
              <a:rPr lang="ru-RU" sz="1400" b="1" dirty="0">
                <a:solidFill>
                  <a:srgbClr val="000000">
                    <a:lumMod val="65000"/>
                    <a:lumOff val="35000"/>
                  </a:srgbClr>
                </a:solidFill>
              </a:rPr>
              <a:t>-79%</a:t>
            </a:r>
          </a:p>
        </p:txBody>
      </p:sp>
      <p:sp>
        <p:nvSpPr>
          <p:cNvPr id="65" name="Стрелка вниз 64"/>
          <p:cNvSpPr/>
          <p:nvPr/>
        </p:nvSpPr>
        <p:spPr bwMode="auto">
          <a:xfrm>
            <a:off x="6573109" y="2780929"/>
            <a:ext cx="927928" cy="626269"/>
          </a:xfrm>
          <a:prstGeom prst="downArrow">
            <a:avLst/>
          </a:prstGeom>
          <a:solidFill>
            <a:schemeClr val="bg1"/>
          </a:solidFill>
          <a:ln w="19050" algn="ctr">
            <a:solidFill>
              <a:schemeClr val="tx1"/>
            </a:solidFill>
            <a:miter lim="800000"/>
            <a:headEnd/>
            <a:tailEnd/>
          </a:ln>
          <a:effectLst/>
          <a:extLst/>
        </p:spPr>
        <p:txBody>
          <a:bodyPr wrap="square" lIns="0" tIns="0" rIns="0" bIns="0" rtlCol="0" anchor="ctr">
            <a:noAutofit/>
          </a:bodyPr>
          <a:lstStyle/>
          <a:p>
            <a:pPr algn="ctr"/>
            <a:endParaRPr lang="ru-RU" sz="1400" dirty="0">
              <a:solidFill>
                <a:srgbClr val="000000">
                  <a:lumMod val="65000"/>
                  <a:lumOff val="35000"/>
                </a:srgbClr>
              </a:solidFill>
            </a:endParaRPr>
          </a:p>
          <a:p>
            <a:pPr algn="ctr"/>
            <a:r>
              <a:rPr lang="ru-RU" sz="1400" b="1" dirty="0">
                <a:solidFill>
                  <a:srgbClr val="000000">
                    <a:lumMod val="65000"/>
                    <a:lumOff val="35000"/>
                  </a:srgbClr>
                </a:solidFill>
              </a:rPr>
              <a:t>- 49%</a:t>
            </a:r>
          </a:p>
        </p:txBody>
      </p:sp>
      <p:sp>
        <p:nvSpPr>
          <p:cNvPr id="66" name="Стрелка вниз 65"/>
          <p:cNvSpPr/>
          <p:nvPr/>
        </p:nvSpPr>
        <p:spPr bwMode="auto">
          <a:xfrm>
            <a:off x="8184233" y="3140968"/>
            <a:ext cx="967341" cy="597272"/>
          </a:xfrm>
          <a:prstGeom prst="downArrow">
            <a:avLst/>
          </a:prstGeom>
          <a:solidFill>
            <a:schemeClr val="bg1"/>
          </a:solidFill>
          <a:ln w="19050" algn="ctr">
            <a:solidFill>
              <a:schemeClr val="tx1"/>
            </a:solidFill>
            <a:miter lim="800000"/>
            <a:headEnd/>
            <a:tailEnd/>
          </a:ln>
          <a:effectLst/>
          <a:extLst/>
        </p:spPr>
        <p:txBody>
          <a:bodyPr wrap="square" lIns="0" tIns="0" rIns="0" bIns="0" rtlCol="0" anchor="ctr">
            <a:noAutofit/>
          </a:bodyPr>
          <a:lstStyle/>
          <a:p>
            <a:pPr algn="ctr"/>
            <a:endParaRPr lang="ru-RU" sz="1400" dirty="0">
              <a:solidFill>
                <a:srgbClr val="000000">
                  <a:lumMod val="65000"/>
                  <a:lumOff val="35000"/>
                </a:srgbClr>
              </a:solidFill>
            </a:endParaRPr>
          </a:p>
          <a:p>
            <a:pPr algn="ctr"/>
            <a:r>
              <a:rPr lang="ru-RU" sz="1400" b="1" dirty="0">
                <a:solidFill>
                  <a:srgbClr val="000000">
                    <a:lumMod val="65000"/>
                    <a:lumOff val="35000"/>
                  </a:srgbClr>
                </a:solidFill>
              </a:rPr>
              <a:t>- 31%</a:t>
            </a:r>
          </a:p>
        </p:txBody>
      </p:sp>
      <p:sp>
        <p:nvSpPr>
          <p:cNvPr id="63" name="Прямоугольник 62"/>
          <p:cNvSpPr/>
          <p:nvPr/>
        </p:nvSpPr>
        <p:spPr>
          <a:xfrm>
            <a:off x="8511064" y="6567844"/>
            <a:ext cx="1713931" cy="246221"/>
          </a:xfrm>
          <a:prstGeom prst="rect">
            <a:avLst/>
          </a:prstGeom>
        </p:spPr>
        <p:txBody>
          <a:bodyPr wrap="none">
            <a:spAutoFit/>
          </a:bodyPr>
          <a:lstStyle/>
          <a:p>
            <a:r>
              <a:rPr lang="ru-RU" sz="1000" dirty="0">
                <a:solidFill>
                  <a:srgbClr val="000000"/>
                </a:solidFill>
              </a:rPr>
              <a:t>L.RU.MKT.GM.09.2015.0721</a:t>
            </a:r>
          </a:p>
        </p:txBody>
      </p:sp>
      <p:sp>
        <p:nvSpPr>
          <p:cNvPr id="62" name="Прямоугольник 61"/>
          <p:cNvSpPr/>
          <p:nvPr/>
        </p:nvSpPr>
        <p:spPr>
          <a:xfrm>
            <a:off x="2042624" y="6064002"/>
            <a:ext cx="6084959" cy="338554"/>
          </a:xfrm>
          <a:prstGeom prst="rect">
            <a:avLst/>
          </a:prstGeom>
        </p:spPr>
        <p:txBody>
          <a:bodyPr wrap="square">
            <a:spAutoFit/>
          </a:bodyPr>
          <a:lstStyle/>
          <a:p>
            <a:r>
              <a:rPr lang="ru-RU" sz="800" dirty="0">
                <a:solidFill>
                  <a:srgbClr val="000000"/>
                </a:solidFill>
              </a:rPr>
              <a:t>*По сравнению с 2-мя схемами применения </a:t>
            </a:r>
            <a:r>
              <a:rPr lang="ru-RU" sz="800" dirty="0" err="1">
                <a:solidFill>
                  <a:srgbClr val="000000"/>
                </a:solidFill>
              </a:rPr>
              <a:t>эноксапарина</a:t>
            </a:r>
            <a:r>
              <a:rPr lang="ru-RU" sz="800" dirty="0">
                <a:solidFill>
                  <a:srgbClr val="000000"/>
                </a:solidFill>
              </a:rPr>
              <a:t>.</a:t>
            </a:r>
          </a:p>
          <a:p>
            <a:r>
              <a:rPr lang="ru-RU" sz="800" dirty="0">
                <a:solidFill>
                  <a:srgbClr val="000000"/>
                </a:solidFill>
              </a:rPr>
              <a:t># Среди препаратов, зарегистрированных в России для применения после ортопедических операций.</a:t>
            </a:r>
          </a:p>
        </p:txBody>
      </p:sp>
    </p:spTree>
    <p:extLst>
      <p:ext uri="{BB962C8B-B14F-4D97-AF65-F5344CB8AC3E}">
        <p14:creationId xmlns:p14="http://schemas.microsoft.com/office/powerpoint/2010/main" val="1007258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itel 1"/>
          <p:cNvSpPr>
            <a:spLocks noGrp="1"/>
          </p:cNvSpPr>
          <p:nvPr>
            <p:ph type="title"/>
          </p:nvPr>
        </p:nvSpPr>
        <p:spPr>
          <a:xfrm>
            <a:off x="766233" y="1488164"/>
            <a:ext cx="9696491" cy="430887"/>
          </a:xfrm>
        </p:spPr>
        <p:txBody>
          <a:bodyPr>
            <a:noAutofit/>
          </a:bodyPr>
          <a:lstStyle/>
          <a:p>
            <a:r>
              <a:rPr lang="de-DE" sz="3200" dirty="0" smtClean="0"/>
              <a:t>XAMOS</a:t>
            </a:r>
            <a:r>
              <a:rPr lang="ru-RU" sz="3200" dirty="0"/>
              <a:t>:</a:t>
            </a:r>
            <a:r>
              <a:rPr lang="de-DE" sz="3200" dirty="0" smtClean="0"/>
              <a:t> </a:t>
            </a:r>
            <a:r>
              <a:rPr lang="ru-RU" sz="3200" dirty="0" smtClean="0"/>
              <a:t>популяция пациентов, вошедших в </a:t>
            </a:r>
            <a:r>
              <a:rPr lang="ru-RU" sz="3200" dirty="0" err="1" smtClean="0"/>
              <a:t>субанализ</a:t>
            </a:r>
            <a:endParaRPr lang="en-US" sz="3200" dirty="0" smtClean="0"/>
          </a:p>
        </p:txBody>
      </p:sp>
      <p:grpSp>
        <p:nvGrpSpPr>
          <p:cNvPr id="2" name="Группа 1"/>
          <p:cNvGrpSpPr/>
          <p:nvPr/>
        </p:nvGrpSpPr>
        <p:grpSpPr>
          <a:xfrm>
            <a:off x="766233" y="2258786"/>
            <a:ext cx="10892367" cy="3616339"/>
            <a:chOff x="766233" y="1297612"/>
            <a:chExt cx="10591495" cy="4577513"/>
          </a:xfrm>
        </p:grpSpPr>
        <p:sp>
          <p:nvSpPr>
            <p:cNvPr id="11270" name="Rectangle 9"/>
            <p:cNvSpPr>
              <a:spLocks noChangeArrowheads="1"/>
            </p:cNvSpPr>
            <p:nvPr/>
          </p:nvSpPr>
          <p:spPr bwMode="auto">
            <a:xfrm flipH="1">
              <a:off x="6350000" y="1313131"/>
              <a:ext cx="4800000" cy="684000"/>
            </a:xfrm>
            <a:prstGeom prst="roundRect">
              <a:avLst>
                <a:gd name="adj" fmla="val 16667"/>
              </a:avLst>
            </a:prstGeom>
            <a:solidFill>
              <a:schemeClr val="bg2">
                <a:lumMod val="60000"/>
                <a:lumOff val="40000"/>
              </a:schemeClr>
            </a:solidFill>
            <a:ln w="19050">
              <a:solidFill>
                <a:schemeClr val="tx1"/>
              </a:solidFill>
              <a:miter lim="800000"/>
              <a:headEnd/>
              <a:tailEnd/>
            </a:ln>
          </p:spPr>
          <p:txBody>
            <a:bodyPr anchor="ctr"/>
            <a:lstStyle/>
            <a:p>
              <a:pPr algn="ctr"/>
              <a:r>
                <a:rPr lang="en-US" b="1" dirty="0">
                  <a:solidFill>
                    <a:srgbClr val="000000"/>
                  </a:solidFill>
                </a:rPr>
                <a:t>XAMOS Extra</a:t>
              </a:r>
              <a:br>
                <a:rPr lang="en-US" b="1" dirty="0">
                  <a:solidFill>
                    <a:srgbClr val="000000"/>
                  </a:solidFill>
                </a:rPr>
              </a:br>
              <a:r>
                <a:rPr lang="de-DE" b="1" dirty="0">
                  <a:solidFill>
                    <a:srgbClr val="000000"/>
                  </a:solidFill>
                </a:rPr>
                <a:t>N=1,</a:t>
              </a:r>
              <a:r>
                <a:rPr lang="ru-RU" b="1" dirty="0">
                  <a:solidFill>
                    <a:srgbClr val="000000"/>
                  </a:solidFill>
                </a:rPr>
                <a:t>472</a:t>
              </a:r>
              <a:r>
                <a:rPr lang="de-DE" b="1" dirty="0">
                  <a:solidFill>
                    <a:srgbClr val="000000"/>
                  </a:solidFill>
                </a:rPr>
                <a:t> </a:t>
              </a:r>
              <a:endParaRPr lang="en-US" b="1" dirty="0">
                <a:solidFill>
                  <a:srgbClr val="000000"/>
                </a:solidFill>
              </a:endParaRPr>
            </a:p>
          </p:txBody>
        </p:sp>
        <p:sp>
          <p:nvSpPr>
            <p:cNvPr id="11272" name="Rectangle 20"/>
            <p:cNvSpPr>
              <a:spLocks noChangeArrowheads="1"/>
            </p:cNvSpPr>
            <p:nvPr/>
          </p:nvSpPr>
          <p:spPr bwMode="auto">
            <a:xfrm>
              <a:off x="766233" y="1297612"/>
              <a:ext cx="4800000" cy="715089"/>
            </a:xfrm>
            <a:prstGeom prst="roundRect">
              <a:avLst>
                <a:gd name="adj" fmla="val 16667"/>
              </a:avLst>
            </a:prstGeom>
            <a:solidFill>
              <a:schemeClr val="bg2"/>
            </a:solidFill>
            <a:ln w="19050" algn="ctr">
              <a:solidFill>
                <a:schemeClr val="tx1"/>
              </a:solidFill>
              <a:miter lim="800000"/>
              <a:headEnd/>
              <a:tailEnd/>
            </a:ln>
          </p:spPr>
          <p:txBody>
            <a:bodyPr wrap="square" anchor="ctr">
              <a:spAutoFit/>
            </a:bodyPr>
            <a:lstStyle/>
            <a:p>
              <a:pPr marL="87313" indent="-87313" algn="ctr"/>
              <a:r>
                <a:rPr lang="en-GB" b="1" dirty="0"/>
                <a:t>XAMOS</a:t>
              </a:r>
              <a:br>
                <a:rPr lang="en-GB" b="1" dirty="0"/>
              </a:br>
              <a:r>
                <a:rPr lang="en-GB" b="1" dirty="0"/>
                <a:t>N=17,701</a:t>
              </a:r>
            </a:p>
          </p:txBody>
        </p:sp>
        <p:sp>
          <p:nvSpPr>
            <p:cNvPr id="11281" name="Rectangle 9"/>
            <p:cNvSpPr>
              <a:spLocks noChangeArrowheads="1"/>
            </p:cNvSpPr>
            <p:nvPr/>
          </p:nvSpPr>
          <p:spPr bwMode="auto">
            <a:xfrm flipH="1">
              <a:off x="2543605" y="2354782"/>
              <a:ext cx="7152795" cy="570162"/>
            </a:xfrm>
            <a:prstGeom prst="roundRect">
              <a:avLst>
                <a:gd name="adj" fmla="val 16667"/>
              </a:avLst>
            </a:prstGeom>
            <a:solidFill>
              <a:schemeClr val="bg2">
                <a:lumMod val="60000"/>
                <a:lumOff val="40000"/>
              </a:schemeClr>
            </a:solidFill>
            <a:ln w="19050">
              <a:solidFill>
                <a:schemeClr val="tx1"/>
              </a:solidFill>
              <a:miter lim="800000"/>
              <a:headEnd/>
              <a:tailEnd/>
            </a:ln>
          </p:spPr>
          <p:txBody>
            <a:bodyPr anchor="ctr"/>
            <a:lstStyle/>
            <a:p>
              <a:pPr algn="ctr"/>
              <a:r>
                <a:rPr lang="ru-RU" b="1" dirty="0">
                  <a:solidFill>
                    <a:srgbClr val="000000"/>
                  </a:solidFill>
                </a:rPr>
                <a:t>пациенты с показанием к оперативному лечению переломов</a:t>
              </a:r>
              <a:endParaRPr lang="en-US" b="1" dirty="0">
                <a:solidFill>
                  <a:srgbClr val="000000"/>
                </a:solidFill>
              </a:endParaRPr>
            </a:p>
          </p:txBody>
        </p:sp>
        <p:sp>
          <p:nvSpPr>
            <p:cNvPr id="11284" name="Rectangle 9"/>
            <p:cNvSpPr>
              <a:spLocks noChangeArrowheads="1"/>
            </p:cNvSpPr>
            <p:nvPr/>
          </p:nvSpPr>
          <p:spPr bwMode="auto">
            <a:xfrm flipH="1">
              <a:off x="2543603" y="3089913"/>
              <a:ext cx="7152796" cy="651184"/>
            </a:xfrm>
            <a:prstGeom prst="roundRect">
              <a:avLst>
                <a:gd name="adj" fmla="val 16667"/>
              </a:avLst>
            </a:prstGeom>
            <a:solidFill>
              <a:schemeClr val="bg2">
                <a:lumMod val="60000"/>
                <a:lumOff val="40000"/>
              </a:schemeClr>
            </a:solidFill>
            <a:ln w="19050">
              <a:solidFill>
                <a:schemeClr val="tx1"/>
              </a:solidFill>
              <a:miter lim="800000"/>
              <a:headEnd/>
              <a:tailEnd/>
            </a:ln>
          </p:spPr>
          <p:txBody>
            <a:bodyPr anchor="ctr"/>
            <a:lstStyle/>
            <a:p>
              <a:pPr algn="ctr"/>
              <a:r>
                <a:rPr lang="ru-RU" b="1" dirty="0">
                  <a:solidFill>
                    <a:srgbClr val="000000"/>
                  </a:solidFill>
                </a:rPr>
                <a:t>популяция оценки </a:t>
              </a:r>
              <a:r>
                <a:rPr lang="ru-RU" b="1" dirty="0" smtClean="0">
                  <a:solidFill>
                    <a:srgbClr val="000000"/>
                  </a:solidFill>
                </a:rPr>
                <a:t>безопасности </a:t>
              </a:r>
            </a:p>
            <a:p>
              <a:pPr algn="ctr"/>
              <a:r>
                <a:rPr lang="en-US" b="1" dirty="0" smtClean="0">
                  <a:solidFill>
                    <a:srgbClr val="000000"/>
                  </a:solidFill>
                </a:rPr>
                <a:t>N</a:t>
              </a:r>
              <a:r>
                <a:rPr lang="ru-RU" b="1" dirty="0" smtClean="0">
                  <a:solidFill>
                    <a:srgbClr val="000000"/>
                  </a:solidFill>
                </a:rPr>
                <a:t> = </a:t>
              </a:r>
              <a:r>
                <a:rPr lang="en-US" b="1" dirty="0">
                  <a:solidFill>
                    <a:srgbClr val="000000"/>
                  </a:solidFill>
                </a:rPr>
                <a:t>790</a:t>
              </a:r>
            </a:p>
          </p:txBody>
        </p:sp>
        <p:sp>
          <p:nvSpPr>
            <p:cNvPr id="11285" name="Rectangle 4"/>
            <p:cNvSpPr>
              <a:spLocks noChangeArrowheads="1"/>
            </p:cNvSpPr>
            <p:nvPr/>
          </p:nvSpPr>
          <p:spPr bwMode="auto">
            <a:xfrm>
              <a:off x="994320" y="3957051"/>
              <a:ext cx="2319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r>
                <a:rPr lang="ru-RU" b="1" dirty="0">
                  <a:solidFill>
                    <a:srgbClr val="000000"/>
                  </a:solidFill>
                </a:rPr>
                <a:t>Всего</a:t>
              </a:r>
              <a:r>
                <a:rPr lang="en-US" b="1" dirty="0">
                  <a:solidFill>
                    <a:srgbClr val="000000"/>
                  </a:solidFill>
                </a:rPr>
                <a:t> </a:t>
              </a:r>
              <a:endParaRPr lang="en-US" dirty="0">
                <a:solidFill>
                  <a:srgbClr val="000000"/>
                </a:solidFill>
              </a:endParaRPr>
            </a:p>
          </p:txBody>
        </p:sp>
        <p:sp>
          <p:nvSpPr>
            <p:cNvPr id="11286" name="Rectangle 23"/>
            <p:cNvSpPr>
              <a:spLocks noChangeArrowheads="1"/>
            </p:cNvSpPr>
            <p:nvPr/>
          </p:nvSpPr>
          <p:spPr bwMode="auto">
            <a:xfrm>
              <a:off x="2753798" y="3866951"/>
              <a:ext cx="2478121" cy="612000"/>
            </a:xfrm>
            <a:prstGeom prst="roundRect">
              <a:avLst>
                <a:gd name="adj" fmla="val 16667"/>
              </a:avLst>
            </a:prstGeom>
            <a:solidFill>
              <a:schemeClr val="accent1"/>
            </a:solidFill>
            <a:ln w="19050" algn="ctr">
              <a:solidFill>
                <a:schemeClr val="tx1"/>
              </a:solidFill>
              <a:miter lim="800000"/>
              <a:headEnd/>
              <a:tailEnd/>
            </a:ln>
          </p:spPr>
          <p:txBody>
            <a:bodyPr anchor="ctr"/>
            <a:lstStyle/>
            <a:p>
              <a:pPr algn="ctr"/>
              <a:r>
                <a:rPr lang="ru-RU" dirty="0" err="1">
                  <a:solidFill>
                    <a:srgbClr val="FFFFFF"/>
                  </a:solidFill>
                </a:rPr>
                <a:t>Ривароксабан</a:t>
              </a:r>
              <a:r>
                <a:rPr lang="en-GB" dirty="0">
                  <a:solidFill>
                    <a:srgbClr val="FFFFFF"/>
                  </a:solidFill>
                </a:rPr>
                <a:t/>
              </a:r>
              <a:br>
                <a:rPr lang="en-GB" dirty="0">
                  <a:solidFill>
                    <a:srgbClr val="FFFFFF"/>
                  </a:solidFill>
                </a:rPr>
              </a:br>
              <a:r>
                <a:rPr lang="en-GB" dirty="0">
                  <a:solidFill>
                    <a:srgbClr val="FFFFFF"/>
                  </a:solidFill>
                </a:rPr>
                <a:t>n=350</a:t>
              </a:r>
              <a:endParaRPr lang="en-US" dirty="0">
                <a:solidFill>
                  <a:srgbClr val="FFFFFF"/>
                </a:solidFill>
              </a:endParaRPr>
            </a:p>
          </p:txBody>
        </p:sp>
        <p:sp>
          <p:nvSpPr>
            <p:cNvPr id="11287" name="Rectangle 32"/>
            <p:cNvSpPr>
              <a:spLocks noChangeArrowheads="1"/>
            </p:cNvSpPr>
            <p:nvPr/>
          </p:nvSpPr>
          <p:spPr bwMode="auto">
            <a:xfrm>
              <a:off x="6776073" y="3866951"/>
              <a:ext cx="3736419" cy="612000"/>
            </a:xfrm>
            <a:prstGeom prst="roundRect">
              <a:avLst>
                <a:gd name="adj" fmla="val 16667"/>
              </a:avLst>
            </a:prstGeom>
            <a:solidFill>
              <a:schemeClr val="bg1">
                <a:lumMod val="75000"/>
              </a:schemeClr>
            </a:solidFill>
            <a:ln w="19050" algn="ctr">
              <a:solidFill>
                <a:schemeClr val="tx1"/>
              </a:solidFill>
              <a:miter lim="800000"/>
              <a:headEnd/>
              <a:tailEnd/>
            </a:ln>
          </p:spPr>
          <p:txBody>
            <a:bodyPr anchor="ctr"/>
            <a:lstStyle/>
            <a:p>
              <a:pPr algn="ctr"/>
              <a:r>
                <a:rPr lang="ru-RU" dirty="0">
                  <a:solidFill>
                    <a:srgbClr val="000000"/>
                  </a:solidFill>
                </a:rPr>
                <a:t>Стандартная терапия</a:t>
              </a:r>
              <a:r>
                <a:rPr lang="en-GB" dirty="0">
                  <a:solidFill>
                    <a:srgbClr val="000000"/>
                  </a:solidFill>
                </a:rPr>
                <a:t/>
              </a:r>
              <a:br>
                <a:rPr lang="en-GB" dirty="0">
                  <a:solidFill>
                    <a:srgbClr val="000000"/>
                  </a:solidFill>
                </a:rPr>
              </a:br>
              <a:r>
                <a:rPr lang="en-GB" dirty="0">
                  <a:solidFill>
                    <a:srgbClr val="000000"/>
                  </a:solidFill>
                </a:rPr>
                <a:t>n=440</a:t>
              </a:r>
              <a:endParaRPr lang="en-US" dirty="0">
                <a:solidFill>
                  <a:srgbClr val="000000"/>
                </a:solidFill>
              </a:endParaRPr>
            </a:p>
          </p:txBody>
        </p:sp>
        <p:sp>
          <p:nvSpPr>
            <p:cNvPr id="23" name="Rectangle 23"/>
            <p:cNvSpPr>
              <a:spLocks noChangeArrowheads="1"/>
            </p:cNvSpPr>
            <p:nvPr/>
          </p:nvSpPr>
          <p:spPr bwMode="auto">
            <a:xfrm>
              <a:off x="4472072" y="5263125"/>
              <a:ext cx="2304000" cy="612000"/>
            </a:xfrm>
            <a:prstGeom prst="roundRect">
              <a:avLst>
                <a:gd name="adj" fmla="val 16667"/>
              </a:avLst>
            </a:prstGeom>
            <a:solidFill>
              <a:schemeClr val="accent1"/>
            </a:solidFill>
            <a:ln w="19050" algn="ctr">
              <a:solidFill>
                <a:schemeClr val="tx1"/>
              </a:solidFill>
              <a:miter lim="800000"/>
              <a:headEnd/>
              <a:tailEnd/>
            </a:ln>
          </p:spPr>
          <p:txBody>
            <a:bodyPr anchor="ctr"/>
            <a:lstStyle/>
            <a:p>
              <a:pPr algn="ctr"/>
              <a:r>
                <a:rPr lang="en-GB" dirty="0">
                  <a:solidFill>
                    <a:srgbClr val="FFFFFF"/>
                  </a:solidFill>
                </a:rPr>
                <a:t>n=172</a:t>
              </a:r>
              <a:endParaRPr lang="en-US" dirty="0">
                <a:solidFill>
                  <a:srgbClr val="FFFFFF"/>
                </a:solidFill>
              </a:endParaRPr>
            </a:p>
          </p:txBody>
        </p:sp>
        <p:sp>
          <p:nvSpPr>
            <p:cNvPr id="24" name="Rectangle 32"/>
            <p:cNvSpPr>
              <a:spLocks noChangeArrowheads="1"/>
            </p:cNvSpPr>
            <p:nvPr/>
          </p:nvSpPr>
          <p:spPr bwMode="auto">
            <a:xfrm>
              <a:off x="9036793" y="5263125"/>
              <a:ext cx="2304000" cy="612000"/>
            </a:xfrm>
            <a:prstGeom prst="roundRect">
              <a:avLst>
                <a:gd name="adj" fmla="val 16667"/>
              </a:avLst>
            </a:prstGeom>
            <a:solidFill>
              <a:schemeClr val="bg1">
                <a:lumMod val="75000"/>
              </a:schemeClr>
            </a:solidFill>
            <a:ln w="19050" algn="ctr">
              <a:solidFill>
                <a:schemeClr val="tx1"/>
              </a:solidFill>
              <a:miter lim="800000"/>
              <a:headEnd/>
              <a:tailEnd/>
            </a:ln>
          </p:spPr>
          <p:txBody>
            <a:bodyPr anchor="ctr"/>
            <a:lstStyle/>
            <a:p>
              <a:pPr algn="ctr"/>
              <a:r>
                <a:rPr lang="en-GB" dirty="0">
                  <a:solidFill>
                    <a:srgbClr val="000000"/>
                  </a:solidFill>
                </a:rPr>
                <a:t>n=154</a:t>
              </a:r>
              <a:endParaRPr lang="en-US" dirty="0">
                <a:solidFill>
                  <a:srgbClr val="000000"/>
                </a:solidFill>
              </a:endParaRPr>
            </a:p>
          </p:txBody>
        </p:sp>
        <p:sp>
          <p:nvSpPr>
            <p:cNvPr id="25" name="Rectangle 23"/>
            <p:cNvSpPr>
              <a:spLocks noChangeArrowheads="1"/>
            </p:cNvSpPr>
            <p:nvPr/>
          </p:nvSpPr>
          <p:spPr bwMode="auto">
            <a:xfrm>
              <a:off x="4463819" y="4565038"/>
              <a:ext cx="2304000" cy="612000"/>
            </a:xfrm>
            <a:prstGeom prst="roundRect">
              <a:avLst>
                <a:gd name="adj" fmla="val 16667"/>
              </a:avLst>
            </a:prstGeom>
            <a:solidFill>
              <a:schemeClr val="accent1"/>
            </a:solidFill>
            <a:ln w="19050" algn="ctr">
              <a:solidFill>
                <a:schemeClr val="tx1"/>
              </a:solidFill>
              <a:miter lim="800000"/>
              <a:headEnd/>
              <a:tailEnd/>
            </a:ln>
          </p:spPr>
          <p:txBody>
            <a:bodyPr anchor="ctr"/>
            <a:lstStyle/>
            <a:p>
              <a:pPr algn="ctr"/>
              <a:r>
                <a:rPr lang="en-GB" dirty="0">
                  <a:solidFill>
                    <a:srgbClr val="FFFFFF"/>
                  </a:solidFill>
                </a:rPr>
                <a:t>n=178</a:t>
              </a:r>
              <a:endParaRPr lang="en-US" dirty="0">
                <a:solidFill>
                  <a:srgbClr val="FFFFFF"/>
                </a:solidFill>
              </a:endParaRPr>
            </a:p>
          </p:txBody>
        </p:sp>
        <p:sp>
          <p:nvSpPr>
            <p:cNvPr id="26" name="Rectangle 32"/>
            <p:cNvSpPr>
              <a:spLocks noChangeArrowheads="1"/>
            </p:cNvSpPr>
            <p:nvPr/>
          </p:nvSpPr>
          <p:spPr bwMode="auto">
            <a:xfrm>
              <a:off x="9053728" y="4565038"/>
              <a:ext cx="2304000" cy="612000"/>
            </a:xfrm>
            <a:prstGeom prst="roundRect">
              <a:avLst>
                <a:gd name="adj" fmla="val 16667"/>
              </a:avLst>
            </a:prstGeom>
            <a:solidFill>
              <a:schemeClr val="bg1">
                <a:lumMod val="75000"/>
              </a:schemeClr>
            </a:solidFill>
            <a:ln w="19050" algn="ctr">
              <a:solidFill>
                <a:schemeClr val="tx1"/>
              </a:solidFill>
              <a:miter lim="800000"/>
              <a:headEnd/>
              <a:tailEnd/>
            </a:ln>
          </p:spPr>
          <p:txBody>
            <a:bodyPr anchor="ctr"/>
            <a:lstStyle/>
            <a:p>
              <a:pPr algn="ctr"/>
              <a:r>
                <a:rPr lang="en-GB" dirty="0">
                  <a:solidFill>
                    <a:srgbClr val="000000"/>
                  </a:solidFill>
                </a:rPr>
                <a:t>n=286</a:t>
              </a:r>
              <a:endParaRPr lang="en-US" dirty="0">
                <a:solidFill>
                  <a:srgbClr val="000000"/>
                </a:solidFill>
              </a:endParaRPr>
            </a:p>
          </p:txBody>
        </p:sp>
        <p:cxnSp>
          <p:nvCxnSpPr>
            <p:cNvPr id="12" name="Gewinkelte Verbindung 11"/>
            <p:cNvCxnSpPr>
              <a:stCxn id="11287" idx="2"/>
              <a:endCxn id="24" idx="1"/>
            </p:cNvCxnSpPr>
            <p:nvPr/>
          </p:nvCxnSpPr>
          <p:spPr bwMode="auto">
            <a:xfrm rot="16200000" flipH="1">
              <a:off x="8295450" y="4827782"/>
              <a:ext cx="1090174" cy="392512"/>
            </a:xfrm>
            <a:prstGeom prst="bentConnector2">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Gewinkelte Verbindung 38"/>
            <p:cNvCxnSpPr>
              <a:stCxn id="11286" idx="2"/>
              <a:endCxn id="23" idx="1"/>
            </p:cNvCxnSpPr>
            <p:nvPr/>
          </p:nvCxnSpPr>
          <p:spPr bwMode="auto">
            <a:xfrm rot="16200000" flipH="1">
              <a:off x="3687370" y="4784436"/>
              <a:ext cx="1090174" cy="479229"/>
            </a:xfrm>
            <a:prstGeom prst="bentConnector2">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Rectangle 4"/>
            <p:cNvSpPr>
              <a:spLocks noChangeArrowheads="1"/>
            </p:cNvSpPr>
            <p:nvPr/>
          </p:nvSpPr>
          <p:spPr bwMode="auto">
            <a:xfrm>
              <a:off x="994319" y="4655138"/>
              <a:ext cx="2461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r>
                <a:rPr lang="ru-RU" b="1" dirty="0">
                  <a:solidFill>
                    <a:srgbClr val="000000"/>
                  </a:solidFill>
                </a:rPr>
                <a:t>Бедро</a:t>
              </a:r>
              <a:endParaRPr lang="en-US" dirty="0">
                <a:solidFill>
                  <a:srgbClr val="000000"/>
                </a:solidFill>
              </a:endParaRPr>
            </a:p>
          </p:txBody>
        </p:sp>
        <p:sp>
          <p:nvSpPr>
            <p:cNvPr id="42" name="Rectangle 4"/>
            <p:cNvSpPr>
              <a:spLocks noChangeArrowheads="1"/>
            </p:cNvSpPr>
            <p:nvPr/>
          </p:nvSpPr>
          <p:spPr bwMode="auto">
            <a:xfrm>
              <a:off x="994336" y="5353225"/>
              <a:ext cx="2797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r>
                <a:rPr lang="ru-RU" b="1" dirty="0">
                  <a:solidFill>
                    <a:srgbClr val="000000"/>
                  </a:solidFill>
                </a:rPr>
                <a:t>Голень, стопа</a:t>
              </a:r>
              <a:endParaRPr lang="en-US" dirty="0">
                <a:solidFill>
                  <a:srgbClr val="000000"/>
                </a:solidFill>
              </a:endParaRPr>
            </a:p>
          </p:txBody>
        </p:sp>
        <p:cxnSp>
          <p:nvCxnSpPr>
            <p:cNvPr id="4" name="Elbow Connector 3"/>
            <p:cNvCxnSpPr>
              <a:stCxn id="11286" idx="2"/>
              <a:endCxn id="25" idx="1"/>
            </p:cNvCxnSpPr>
            <p:nvPr/>
          </p:nvCxnSpPr>
          <p:spPr bwMode="auto">
            <a:xfrm rot="16200000" flipH="1">
              <a:off x="4032305" y="4439506"/>
              <a:ext cx="392087" cy="470976"/>
            </a:xfrm>
            <a:prstGeom prst="bentConnector2">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11287" idx="2"/>
              <a:endCxn id="26" idx="1"/>
            </p:cNvCxnSpPr>
            <p:nvPr/>
          </p:nvCxnSpPr>
          <p:spPr bwMode="auto">
            <a:xfrm rot="16200000" flipH="1">
              <a:off x="8652978" y="4470295"/>
              <a:ext cx="392087" cy="409447"/>
            </a:xfrm>
            <a:prstGeom prst="bentConnector2">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bwMode="auto">
            <a:xfrm rot="16200000" flipH="1">
              <a:off x="4510375" y="699076"/>
              <a:ext cx="265490" cy="2953769"/>
            </a:xfrm>
            <a:prstGeom prst="bent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1270" idx="2"/>
              <a:endCxn id="11281" idx="0"/>
            </p:cNvCxnSpPr>
            <p:nvPr/>
          </p:nvCxnSpPr>
          <p:spPr bwMode="auto">
            <a:xfrm rot="5400000">
              <a:off x="7256193" y="860957"/>
              <a:ext cx="357651" cy="2629997"/>
            </a:xfrm>
            <a:prstGeom prst="bent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281" idx="2"/>
              <a:endCxn id="11284" idx="0"/>
            </p:cNvCxnSpPr>
            <p:nvPr/>
          </p:nvCxnSpPr>
          <p:spPr bwMode="auto">
            <a:xfrm flipH="1">
              <a:off x="6120000" y="2924969"/>
              <a:ext cx="5" cy="1649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1284" idx="2"/>
              <a:endCxn id="11287" idx="0"/>
            </p:cNvCxnSpPr>
            <p:nvPr/>
          </p:nvCxnSpPr>
          <p:spPr bwMode="auto">
            <a:xfrm rot="16200000" flipH="1">
              <a:off x="7319212" y="2541882"/>
              <a:ext cx="125854" cy="2524284"/>
            </a:xfrm>
            <a:prstGeom prst="bentConnector3">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1284" idx="2"/>
              <a:endCxn id="11286" idx="0"/>
            </p:cNvCxnSpPr>
            <p:nvPr/>
          </p:nvCxnSpPr>
          <p:spPr bwMode="auto">
            <a:xfrm rot="5400000">
              <a:off x="4993493" y="2740446"/>
              <a:ext cx="125854" cy="2127155"/>
            </a:xfrm>
            <a:prstGeom prst="bentConnector3">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 name="Прямоугольник 26"/>
          <p:cNvSpPr/>
          <p:nvPr/>
        </p:nvSpPr>
        <p:spPr>
          <a:xfrm>
            <a:off x="0" y="6606775"/>
            <a:ext cx="11465013" cy="200055"/>
          </a:xfrm>
          <a:prstGeom prst="rect">
            <a:avLst/>
          </a:prstGeom>
        </p:spPr>
        <p:txBody>
          <a:bodyPr wrap="square">
            <a:spAutoFit/>
          </a:bodyPr>
          <a:lstStyle/>
          <a:p>
            <a:r>
              <a:rPr lang="en-US" sz="700" dirty="0">
                <a:solidFill>
                  <a:srgbClr val="000000"/>
                </a:solidFill>
              </a:rPr>
              <a:t>Michael R. Lassen , </a:t>
            </a:r>
            <a:r>
              <a:rPr lang="en-US" sz="700" dirty="0" err="1">
                <a:solidFill>
                  <a:srgbClr val="000000"/>
                </a:solidFill>
              </a:rPr>
              <a:t>Rivaroxaban</a:t>
            </a:r>
            <a:r>
              <a:rPr lang="en-US" sz="700" dirty="0">
                <a:solidFill>
                  <a:srgbClr val="000000"/>
                </a:solidFill>
              </a:rPr>
              <a:t> for </a:t>
            </a:r>
            <a:r>
              <a:rPr lang="en-US" sz="700" dirty="0" err="1">
                <a:solidFill>
                  <a:srgbClr val="000000"/>
                </a:solidFill>
              </a:rPr>
              <a:t>Thromboprophylaxis</a:t>
            </a:r>
            <a:r>
              <a:rPr lang="en-US" sz="700" dirty="0">
                <a:solidFill>
                  <a:srgbClr val="000000"/>
                </a:solidFill>
              </a:rPr>
              <a:t> After Fracture-Related Orthopedic Surgery in Routine Clinical Practice Clinical and Applied Thrombosis/Hemostasis </a:t>
            </a:r>
            <a:r>
              <a:rPr lang="ru-RU" sz="700" dirty="0">
                <a:solidFill>
                  <a:srgbClr val="000000"/>
                </a:solidFill>
              </a:rPr>
              <a:t>1-9</a:t>
            </a:r>
          </a:p>
        </p:txBody>
      </p:sp>
      <p:sp>
        <p:nvSpPr>
          <p:cNvPr id="28" name="Titel 1"/>
          <p:cNvSpPr txBox="1">
            <a:spLocks/>
          </p:cNvSpPr>
          <p:nvPr/>
        </p:nvSpPr>
        <p:spPr>
          <a:xfrm>
            <a:off x="1147233" y="485824"/>
            <a:ext cx="9696491" cy="430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dirty="0" smtClean="0"/>
              <a:t>Исследования по препарату: </a:t>
            </a:r>
            <a:r>
              <a:rPr lang="en-US" sz="3600" dirty="0" smtClean="0"/>
              <a:t>RECORD </a:t>
            </a:r>
            <a:r>
              <a:rPr lang="ru-RU" sz="3600" dirty="0" smtClean="0"/>
              <a:t>и </a:t>
            </a:r>
            <a:r>
              <a:rPr lang="de-DE" sz="3600" dirty="0" smtClean="0"/>
              <a:t>XAMOS</a:t>
            </a:r>
            <a:endParaRPr lang="en-US" sz="3600" dirty="0"/>
          </a:p>
        </p:txBody>
      </p:sp>
    </p:spTree>
    <p:extLst>
      <p:ext uri="{BB962C8B-B14F-4D97-AF65-F5344CB8AC3E}">
        <p14:creationId xmlns:p14="http://schemas.microsoft.com/office/powerpoint/2010/main" val="3686747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636957" y="6610952"/>
            <a:ext cx="8819416" cy="123111"/>
          </a:xfrm>
        </p:spPr>
        <p:txBody>
          <a:bodyPr/>
          <a:lstStyle/>
          <a:p>
            <a:r>
              <a:rPr lang="en-GB" sz="800" dirty="0">
                <a:solidFill>
                  <a:srgbClr val="807F83"/>
                </a:solidFill>
              </a:rPr>
              <a:t>1</a:t>
            </a:r>
            <a:r>
              <a:rPr lang="ru-RU" sz="800" dirty="0">
                <a:solidFill>
                  <a:srgbClr val="807F83"/>
                </a:solidFill>
              </a:rPr>
              <a:t>.</a:t>
            </a:r>
            <a:r>
              <a:rPr lang="en-GB" sz="800" dirty="0">
                <a:solidFill>
                  <a:srgbClr val="807F83"/>
                </a:solidFill>
              </a:rPr>
              <a:t>Thromb </a:t>
            </a:r>
            <a:r>
              <a:rPr lang="en-GB" sz="800" dirty="0" err="1">
                <a:solidFill>
                  <a:srgbClr val="807F83"/>
                </a:solidFill>
              </a:rPr>
              <a:t>Haemost</a:t>
            </a:r>
            <a:r>
              <a:rPr lang="en-GB" sz="800" dirty="0">
                <a:solidFill>
                  <a:srgbClr val="807F83"/>
                </a:solidFill>
              </a:rPr>
              <a:t> 105: 444–453</a:t>
            </a:r>
            <a:r>
              <a:rPr lang="en-US" sz="800" dirty="0">
                <a:solidFill>
                  <a:srgbClr val="807F83"/>
                </a:solidFill>
              </a:rPr>
              <a:t>; 2. </a:t>
            </a:r>
            <a:r>
              <a:rPr lang="en-US" sz="800" dirty="0" err="1">
                <a:solidFill>
                  <a:srgbClr val="807F83"/>
                </a:solidFill>
              </a:rPr>
              <a:t>Thromb</a:t>
            </a:r>
            <a:r>
              <a:rPr lang="en-US" sz="800" dirty="0">
                <a:solidFill>
                  <a:srgbClr val="807F83"/>
                </a:solidFill>
              </a:rPr>
              <a:t> </a:t>
            </a:r>
            <a:r>
              <a:rPr lang="en-US" sz="800" dirty="0" err="1">
                <a:solidFill>
                  <a:srgbClr val="807F83"/>
                </a:solidFill>
              </a:rPr>
              <a:t>Haemost</a:t>
            </a:r>
            <a:r>
              <a:rPr lang="en-US" sz="800" dirty="0">
                <a:solidFill>
                  <a:srgbClr val="807F83"/>
                </a:solidFill>
              </a:rPr>
              <a:t> 2014; 111: 94–102</a:t>
            </a:r>
            <a:endParaRPr lang="nn-NO" dirty="0">
              <a:solidFill>
                <a:srgbClr val="000000"/>
              </a:solidFill>
            </a:endParaRPr>
          </a:p>
        </p:txBody>
      </p:sp>
      <p:sp>
        <p:nvSpPr>
          <p:cNvPr id="3" name="Title 2"/>
          <p:cNvSpPr>
            <a:spLocks noGrp="1"/>
          </p:cNvSpPr>
          <p:nvPr>
            <p:ph type="title"/>
          </p:nvPr>
        </p:nvSpPr>
        <p:spPr>
          <a:xfrm>
            <a:off x="407368" y="242064"/>
            <a:ext cx="12505389" cy="738664"/>
          </a:xfrm>
        </p:spPr>
        <p:txBody>
          <a:bodyPr>
            <a:normAutofit fontScale="90000"/>
          </a:bodyPr>
          <a:lstStyle/>
          <a:p>
            <a:r>
              <a:rPr lang="ru-RU" sz="2400" b="1" dirty="0"/>
              <a:t>Благоприятное соотношение польза/риск при применении</a:t>
            </a:r>
            <a:br>
              <a:rPr lang="ru-RU" sz="2400" b="1" dirty="0"/>
            </a:br>
            <a:r>
              <a:rPr lang="ru-RU" sz="2400" b="1" dirty="0" err="1" smtClean="0"/>
              <a:t>ривароксабана</a:t>
            </a:r>
            <a:r>
              <a:rPr lang="ru-RU" sz="2400" b="1" dirty="0" smtClean="0"/>
              <a:t> подтверждена </a:t>
            </a:r>
            <a:r>
              <a:rPr lang="ru-RU" sz="2400" b="1" dirty="0"/>
              <a:t>данными реальной клинической практики </a:t>
            </a:r>
            <a:r>
              <a:rPr lang="en-US" sz="2400" b="1" dirty="0" smtClean="0"/>
              <a:t>XAMOS</a:t>
            </a:r>
            <a:r>
              <a:rPr lang="en-US" sz="2400" b="1" baseline="30000" dirty="0" smtClean="0"/>
              <a:t>1</a:t>
            </a:r>
            <a:r>
              <a:rPr lang="ru-RU" sz="2400" b="1" baseline="30000" dirty="0" smtClean="0"/>
              <a:t>,</a:t>
            </a:r>
            <a:r>
              <a:rPr lang="en-US" sz="2400" b="1" baseline="30000" dirty="0" smtClean="0"/>
              <a:t>2</a:t>
            </a:r>
            <a:endParaRPr lang="en-US" sz="2000" b="1" baseline="30000" dirty="0"/>
          </a:p>
        </p:txBody>
      </p:sp>
      <p:sp>
        <p:nvSpPr>
          <p:cNvPr id="17" name="TextBox 16"/>
          <p:cNvSpPr txBox="1"/>
          <p:nvPr/>
        </p:nvSpPr>
        <p:spPr>
          <a:xfrm>
            <a:off x="11981288" y="2620818"/>
            <a:ext cx="931469" cy="904724"/>
          </a:xfrm>
          <a:prstGeom prst="rect">
            <a:avLst/>
          </a:prstGeom>
          <a:noFill/>
        </p:spPr>
        <p:txBody>
          <a:bodyPr wrap="none" lIns="0" tIns="0" rIns="0" bIns="0" rtlCol="0">
            <a:normAutofit/>
          </a:bodyPr>
          <a:lstStyle/>
          <a:p>
            <a:pPr fontAlgn="base">
              <a:spcBef>
                <a:spcPct val="50000"/>
              </a:spcBef>
              <a:spcAft>
                <a:spcPct val="0"/>
              </a:spcAft>
            </a:pPr>
            <a:endParaRPr lang="en-US" dirty="0">
              <a:solidFill>
                <a:srgbClr val="000000"/>
              </a:solidFill>
            </a:endParaRPr>
          </a:p>
        </p:txBody>
      </p:sp>
      <p:sp>
        <p:nvSpPr>
          <p:cNvPr id="12" name="TextBox 11"/>
          <p:cNvSpPr txBox="1"/>
          <p:nvPr/>
        </p:nvSpPr>
        <p:spPr>
          <a:xfrm>
            <a:off x="602495" y="5877272"/>
            <a:ext cx="9543985" cy="360040"/>
          </a:xfrm>
          <a:prstGeom prst="rect">
            <a:avLst/>
          </a:prstGeom>
          <a:noFill/>
        </p:spPr>
        <p:txBody>
          <a:bodyPr wrap="square" lIns="0" tIns="0" rIns="0" bIns="0" rtlCol="0">
            <a:normAutofit/>
          </a:bodyPr>
          <a:lstStyle/>
          <a:p>
            <a:r>
              <a:rPr lang="ru-RU" sz="1400" dirty="0" smtClean="0">
                <a:solidFill>
                  <a:srgbClr val="000000"/>
                </a:solidFill>
              </a:rPr>
              <a:t>Длительность терапии в исследованиях </a:t>
            </a:r>
            <a:r>
              <a:rPr lang="en-US" sz="1400" dirty="0" smtClean="0">
                <a:solidFill>
                  <a:srgbClr val="000000"/>
                </a:solidFill>
              </a:rPr>
              <a:t>RECORD </a:t>
            </a:r>
            <a:r>
              <a:rPr lang="ru-RU" sz="1400" dirty="0" smtClean="0">
                <a:solidFill>
                  <a:srgbClr val="000000"/>
                </a:solidFill>
              </a:rPr>
              <a:t>и </a:t>
            </a:r>
            <a:r>
              <a:rPr lang="en-US" sz="1400" dirty="0" smtClean="0">
                <a:solidFill>
                  <a:srgbClr val="000000"/>
                </a:solidFill>
              </a:rPr>
              <a:t>XAMOS </a:t>
            </a:r>
            <a:r>
              <a:rPr lang="ru-RU" sz="1400" dirty="0" smtClean="0">
                <a:solidFill>
                  <a:srgbClr val="000000"/>
                </a:solidFill>
              </a:rPr>
              <a:t>была различной</a:t>
            </a:r>
            <a:endParaRPr lang="ru-RU" sz="1400" dirty="0">
              <a:solidFill>
                <a:srgbClr val="000000"/>
              </a:solidFill>
            </a:endParaRPr>
          </a:p>
        </p:txBody>
      </p:sp>
      <p:grpSp>
        <p:nvGrpSpPr>
          <p:cNvPr id="9" name="Группа 8"/>
          <p:cNvGrpSpPr/>
          <p:nvPr/>
        </p:nvGrpSpPr>
        <p:grpSpPr>
          <a:xfrm>
            <a:off x="6197600" y="1234967"/>
            <a:ext cx="5863901" cy="4323221"/>
            <a:chOff x="5408691" y="1448725"/>
            <a:chExt cx="6572613" cy="4323221"/>
          </a:xfrm>
        </p:grpSpPr>
        <p:sp>
          <p:nvSpPr>
            <p:cNvPr id="7" name="TextBox 6"/>
            <p:cNvSpPr txBox="1"/>
            <p:nvPr/>
          </p:nvSpPr>
          <p:spPr>
            <a:xfrm>
              <a:off x="7335896" y="2656823"/>
              <a:ext cx="1125416" cy="914400"/>
            </a:xfrm>
            <a:prstGeom prst="rect">
              <a:avLst/>
            </a:prstGeom>
            <a:noFill/>
          </p:spPr>
          <p:txBody>
            <a:bodyPr wrap="none" lIns="0" tIns="0" rIns="0" bIns="0" rtlCol="0">
              <a:normAutofit/>
            </a:bodyPr>
            <a:lstStyle/>
            <a:p>
              <a:pPr fontAlgn="base">
                <a:spcBef>
                  <a:spcPct val="50000"/>
                </a:spcBef>
                <a:spcAft>
                  <a:spcPct val="0"/>
                </a:spcAft>
              </a:pPr>
              <a:endParaRPr lang="en-US" dirty="0">
                <a:solidFill>
                  <a:srgbClr val="000000"/>
                </a:solidFill>
              </a:endParaRPr>
            </a:p>
          </p:txBody>
        </p:sp>
        <p:sp>
          <p:nvSpPr>
            <p:cNvPr id="14" name="Round Diagonal Corner Rectangle 9"/>
            <p:cNvSpPr/>
            <p:nvPr/>
          </p:nvSpPr>
          <p:spPr bwMode="auto">
            <a:xfrm flipH="1">
              <a:off x="5408691" y="1448725"/>
              <a:ext cx="6572596" cy="4320600"/>
            </a:xfrm>
            <a:prstGeom prst="round2DiagRect">
              <a:avLst>
                <a:gd name="adj1" fmla="val 4788"/>
                <a:gd name="adj2" fmla="val 0"/>
              </a:avLst>
            </a:prstGeom>
            <a:solidFill>
              <a:schemeClr val="bg1"/>
            </a:solidFill>
            <a:ln w="12700" algn="ctr">
              <a:solidFill>
                <a:schemeClr val="tx2"/>
              </a:solidFill>
              <a:miter lim="800000"/>
              <a:headEnd/>
              <a:tailEnd/>
            </a:ln>
            <a:effectLst>
              <a:outerShdw blurRad="50800" dist="38100" dir="5400000" algn="t" rotWithShape="0">
                <a:schemeClr val="tx2">
                  <a:alpha val="40000"/>
                </a:schemeClr>
              </a:outerShdw>
            </a:effectLst>
            <a:scene3d>
              <a:camera prst="orthographicFront"/>
              <a:lightRig rig="threePt" dir="t"/>
            </a:scene3d>
            <a:sp3d>
              <a:bevelT/>
            </a:sp3d>
          </p:spPr>
          <p:txBody>
            <a:bodyPr vert="horz" wrap="square" lIns="36000" tIns="0" rIns="36000" bIns="72000" numCol="1" rtlCol="0" anchor="ctr" anchorCtr="0" compatLnSpc="1">
              <a:prstTxWarp prst="textNoShape">
                <a:avLst/>
              </a:prstTxWarp>
            </a:bodyPr>
            <a:lstStyle/>
            <a:p>
              <a:pPr indent="93663" fontAlgn="base">
                <a:spcBef>
                  <a:spcPct val="50000"/>
                </a:spcBef>
                <a:spcAft>
                  <a:spcPct val="0"/>
                </a:spcAft>
              </a:pPr>
              <a:endParaRPr lang="en-US" sz="1400" dirty="0">
                <a:solidFill>
                  <a:srgbClr val="4F2D7F"/>
                </a:solidFill>
              </a:endParaRPr>
            </a:p>
          </p:txBody>
        </p:sp>
        <p:graphicFrame>
          <p:nvGraphicFramePr>
            <p:cNvPr id="16" name="Chart 4"/>
            <p:cNvGraphicFramePr/>
            <p:nvPr>
              <p:extLst>
                <p:ext uri="{D42A27DB-BD31-4B8C-83A1-F6EECF244321}">
                  <p14:modId xmlns:p14="http://schemas.microsoft.com/office/powerpoint/2010/main" val="2787151717"/>
                </p:ext>
              </p:extLst>
            </p:nvPr>
          </p:nvGraphicFramePr>
          <p:xfrm>
            <a:off x="5513487" y="2091193"/>
            <a:ext cx="6467817" cy="3680753"/>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6419" r="41810"/>
            <a:stretch/>
          </p:blipFill>
          <p:spPr bwMode="auto">
            <a:xfrm>
              <a:off x="6464811" y="1534475"/>
              <a:ext cx="1344148" cy="33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293334" y="2116748"/>
              <a:ext cx="1475731" cy="504070"/>
            </a:xfrm>
            <a:prstGeom prst="rect">
              <a:avLst/>
            </a:prstGeom>
            <a:noFill/>
          </p:spPr>
          <p:txBody>
            <a:bodyPr wrap="square" lIns="0" tIns="0" rIns="0" bIns="0" rtlCol="0">
              <a:normAutofit/>
            </a:bodyPr>
            <a:lstStyle/>
            <a:p>
              <a:pPr algn="ctr" fontAlgn="base">
                <a:spcBef>
                  <a:spcPct val="50000"/>
                </a:spcBef>
                <a:spcAft>
                  <a:spcPct val="0"/>
                </a:spcAft>
              </a:pPr>
              <a:r>
                <a:rPr lang="ru-RU" sz="800" b="1" dirty="0" smtClean="0">
                  <a:solidFill>
                    <a:srgbClr val="000000"/>
                  </a:solidFill>
                </a:rPr>
                <a:t>У пациентов после ТЭТС и ТЭКС</a:t>
              </a:r>
              <a:endParaRPr lang="ru-RU" sz="800" b="1" dirty="0">
                <a:solidFill>
                  <a:srgbClr val="000000"/>
                </a:solidFill>
              </a:endParaRPr>
            </a:p>
          </p:txBody>
        </p:sp>
        <p:sp>
          <p:nvSpPr>
            <p:cNvPr id="21" name="TextBox 20"/>
            <p:cNvSpPr txBox="1"/>
            <p:nvPr/>
          </p:nvSpPr>
          <p:spPr>
            <a:xfrm>
              <a:off x="9345132" y="2064556"/>
              <a:ext cx="2038437" cy="504070"/>
            </a:xfrm>
            <a:prstGeom prst="rect">
              <a:avLst/>
            </a:prstGeom>
            <a:noFill/>
          </p:spPr>
          <p:txBody>
            <a:bodyPr wrap="square" lIns="0" tIns="0" rIns="0" bIns="0" rtlCol="0">
              <a:normAutofit/>
            </a:bodyPr>
            <a:lstStyle/>
            <a:p>
              <a:pPr algn="ctr" fontAlgn="base">
                <a:spcBef>
                  <a:spcPct val="50000"/>
                </a:spcBef>
                <a:spcAft>
                  <a:spcPct val="0"/>
                </a:spcAft>
              </a:pPr>
              <a:r>
                <a:rPr lang="ru-RU" sz="800" b="1" dirty="0" smtClean="0">
                  <a:solidFill>
                    <a:srgbClr val="000000"/>
                  </a:solidFill>
                </a:rPr>
                <a:t>У пациентов после переломов нижних конечностей</a:t>
              </a:r>
              <a:endParaRPr lang="ru-RU" sz="800" b="1" dirty="0">
                <a:solidFill>
                  <a:srgbClr val="000000"/>
                </a:solidFill>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733803" y="1529294"/>
              <a:ext cx="589236" cy="45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947985" y="5013176"/>
              <a:ext cx="1536171" cy="288032"/>
            </a:xfrm>
            <a:prstGeom prst="rect">
              <a:avLst/>
            </a:prstGeom>
            <a:noFill/>
          </p:spPr>
          <p:txBody>
            <a:bodyPr wrap="square" lIns="0" tIns="0" rIns="0" bIns="0" rtlCol="0">
              <a:normAutofit fontScale="62500" lnSpcReduction="20000"/>
            </a:bodyPr>
            <a:lstStyle/>
            <a:p>
              <a:pPr algn="ctr"/>
              <a:r>
                <a:rPr lang="ru-RU" dirty="0" smtClean="0">
                  <a:solidFill>
                    <a:srgbClr val="000000"/>
                  </a:solidFill>
                </a:rPr>
                <a:t>Большие кровотечения</a:t>
              </a:r>
              <a:endParaRPr lang="ru-RU" dirty="0">
                <a:solidFill>
                  <a:srgbClr val="000000"/>
                </a:solidFill>
              </a:endParaRPr>
            </a:p>
          </p:txBody>
        </p:sp>
        <p:sp>
          <p:nvSpPr>
            <p:cNvPr id="41" name="TextBox 40"/>
            <p:cNvSpPr txBox="1"/>
            <p:nvPr/>
          </p:nvSpPr>
          <p:spPr>
            <a:xfrm>
              <a:off x="9596265" y="5013176"/>
              <a:ext cx="1536171" cy="288032"/>
            </a:xfrm>
            <a:prstGeom prst="rect">
              <a:avLst/>
            </a:prstGeom>
            <a:noFill/>
          </p:spPr>
          <p:txBody>
            <a:bodyPr wrap="square" lIns="0" tIns="0" rIns="0" bIns="0" rtlCol="0">
              <a:normAutofit fontScale="62500" lnSpcReduction="20000"/>
            </a:bodyPr>
            <a:lstStyle/>
            <a:p>
              <a:pPr algn="ctr"/>
              <a:r>
                <a:rPr lang="ru-RU" dirty="0" smtClean="0">
                  <a:solidFill>
                    <a:srgbClr val="000000"/>
                  </a:solidFill>
                </a:rPr>
                <a:t>Большие кровотечения</a:t>
              </a:r>
              <a:endParaRPr lang="ru-RU" dirty="0">
                <a:solidFill>
                  <a:srgbClr val="000000"/>
                </a:solidFill>
              </a:endParaRPr>
            </a:p>
          </p:txBody>
        </p:sp>
      </p:gr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0887" y="5835579"/>
            <a:ext cx="19304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bwMode="auto">
          <a:xfrm>
            <a:off x="10050905" y="6237312"/>
            <a:ext cx="185817" cy="125200"/>
          </a:xfrm>
          <a:prstGeom prst="rect">
            <a:avLst/>
          </a:prstGeom>
          <a:solidFill>
            <a:schemeClr val="tx1">
              <a:lumMod val="50000"/>
              <a:lumOff val="50000"/>
            </a:schemeClr>
          </a:solidFill>
          <a:ln w="19050" algn="ctr">
            <a:solidFill>
              <a:schemeClr val="bg1">
                <a:lumMod val="50000"/>
              </a:schemeClr>
            </a:solidFill>
            <a:miter lim="800000"/>
            <a:headEnd/>
            <a:tailEnd/>
          </a:ln>
          <a:effectLst/>
          <a:scene3d>
            <a:camera prst="orthographicFront"/>
            <a:lightRig rig="threePt" dir="t"/>
          </a:scene3d>
          <a:sp3d>
            <a:bevelT/>
          </a:sp3d>
          <a:extLst/>
        </p:spPr>
        <p:txBody>
          <a:bodyPr wrap="square" lIns="0" tIns="0" rIns="0" bIns="0" rtlCol="0" anchor="ctr">
            <a:noAutofit/>
          </a:bodyPr>
          <a:lstStyle/>
          <a:p>
            <a:pPr algn="ctr"/>
            <a:endParaRPr lang="ru-RU" sz="1600" dirty="0">
              <a:solidFill>
                <a:srgbClr val="000000">
                  <a:lumMod val="65000"/>
                  <a:lumOff val="35000"/>
                </a:srgbClr>
              </a:solidFill>
            </a:endParaRPr>
          </a:p>
        </p:txBody>
      </p:sp>
      <p:sp>
        <p:nvSpPr>
          <p:cNvPr id="6" name="TextBox 5"/>
          <p:cNvSpPr txBox="1"/>
          <p:nvPr/>
        </p:nvSpPr>
        <p:spPr>
          <a:xfrm>
            <a:off x="10416499" y="6164284"/>
            <a:ext cx="1081043" cy="433068"/>
          </a:xfrm>
          <a:prstGeom prst="rect">
            <a:avLst/>
          </a:prstGeom>
          <a:noFill/>
        </p:spPr>
        <p:txBody>
          <a:bodyPr wrap="none" lIns="90000" tIns="46800" rIns="90000" bIns="46800" rtlCol="0" anchor="ctr">
            <a:spAutoFit/>
          </a:bodyPr>
          <a:lstStyle/>
          <a:p>
            <a:r>
              <a:rPr lang="ru-RU" sz="1100" dirty="0" smtClean="0">
                <a:solidFill>
                  <a:srgbClr val="000000"/>
                </a:solidFill>
              </a:rPr>
              <a:t>Стандартная </a:t>
            </a:r>
          </a:p>
          <a:p>
            <a:r>
              <a:rPr lang="ru-RU" sz="1100" dirty="0" smtClean="0">
                <a:solidFill>
                  <a:srgbClr val="000000"/>
                </a:solidFill>
              </a:rPr>
              <a:t>терапия</a:t>
            </a:r>
          </a:p>
        </p:txBody>
      </p:sp>
      <p:sp>
        <p:nvSpPr>
          <p:cNvPr id="26" name="TextBox 25"/>
          <p:cNvSpPr txBox="1"/>
          <p:nvPr/>
        </p:nvSpPr>
        <p:spPr>
          <a:xfrm>
            <a:off x="1076957" y="6320959"/>
            <a:ext cx="9872715" cy="263791"/>
          </a:xfrm>
          <a:prstGeom prst="rect">
            <a:avLst/>
          </a:prstGeom>
          <a:noFill/>
        </p:spPr>
        <p:txBody>
          <a:bodyPr wrap="square" lIns="90000" tIns="46800" rIns="90000" bIns="46800" rtlCol="0" anchor="ctr">
            <a:spAutoFit/>
          </a:bodyPr>
          <a:lstStyle/>
          <a:p>
            <a:r>
              <a:rPr lang="ru-RU" sz="1100" dirty="0" smtClean="0">
                <a:solidFill>
                  <a:srgbClr val="000000"/>
                </a:solidFill>
              </a:rPr>
              <a:t>ЭПТС/ЭПКС </a:t>
            </a:r>
            <a:r>
              <a:rPr lang="ru-RU" sz="1100" dirty="0">
                <a:solidFill>
                  <a:srgbClr val="000000"/>
                </a:solidFill>
              </a:rPr>
              <a:t>– </a:t>
            </a:r>
            <a:r>
              <a:rPr lang="ru-RU" sz="1100" dirty="0" err="1">
                <a:solidFill>
                  <a:srgbClr val="000000"/>
                </a:solidFill>
              </a:rPr>
              <a:t>эндопротезирование</a:t>
            </a:r>
            <a:r>
              <a:rPr lang="ru-RU" sz="1100" dirty="0">
                <a:solidFill>
                  <a:srgbClr val="000000"/>
                </a:solidFill>
              </a:rPr>
              <a:t> тазобедренного/коленного </a:t>
            </a:r>
            <a:r>
              <a:rPr lang="ru-RU" sz="1100" dirty="0" smtClean="0">
                <a:solidFill>
                  <a:srgbClr val="000000"/>
                </a:solidFill>
              </a:rPr>
              <a:t>сустава</a:t>
            </a:r>
            <a:endParaRPr lang="ru-RU" sz="1100" dirty="0">
              <a:solidFill>
                <a:srgbClr val="000000">
                  <a:lumMod val="65000"/>
                  <a:lumOff val="35000"/>
                </a:srgbClr>
              </a:solidFill>
            </a:endParaRPr>
          </a:p>
        </p:txBody>
      </p:sp>
      <p:sp>
        <p:nvSpPr>
          <p:cNvPr id="27" name="TextBox 26"/>
          <p:cNvSpPr txBox="1"/>
          <p:nvPr/>
        </p:nvSpPr>
        <p:spPr>
          <a:xfrm>
            <a:off x="584174" y="6125455"/>
            <a:ext cx="5923714" cy="248402"/>
          </a:xfrm>
          <a:prstGeom prst="rect">
            <a:avLst/>
          </a:prstGeom>
          <a:noFill/>
        </p:spPr>
        <p:txBody>
          <a:bodyPr wrap="none" lIns="90000" tIns="46800" rIns="90000" bIns="46800" rtlCol="0" anchor="ctr">
            <a:spAutoFit/>
          </a:bodyPr>
          <a:lstStyle/>
          <a:p>
            <a:r>
              <a:rPr lang="ru-RU" sz="1000" dirty="0" smtClean="0">
                <a:solidFill>
                  <a:srgbClr val="000000"/>
                </a:solidFill>
              </a:rPr>
              <a:t>Не </a:t>
            </a:r>
            <a:r>
              <a:rPr lang="ru-RU" sz="1000" dirty="0">
                <a:solidFill>
                  <a:srgbClr val="000000"/>
                </a:solidFill>
              </a:rPr>
              <a:t>рекомендуется проводить прямое сравнение </a:t>
            </a:r>
            <a:r>
              <a:rPr lang="ru-RU" sz="1000" dirty="0" smtClean="0">
                <a:solidFill>
                  <a:srgbClr val="000000"/>
                </a:solidFill>
              </a:rPr>
              <a:t>результатов</a:t>
            </a:r>
            <a:r>
              <a:rPr lang="en-US" sz="1000" dirty="0" smtClean="0">
                <a:solidFill>
                  <a:srgbClr val="000000"/>
                </a:solidFill>
              </a:rPr>
              <a:t> </a:t>
            </a:r>
            <a:r>
              <a:rPr lang="ru-RU" sz="1000" dirty="0" smtClean="0">
                <a:solidFill>
                  <a:srgbClr val="000000"/>
                </a:solidFill>
              </a:rPr>
              <a:t>исследований </a:t>
            </a:r>
            <a:r>
              <a:rPr lang="en-US" sz="1000" dirty="0" smtClean="0">
                <a:solidFill>
                  <a:srgbClr val="000000"/>
                </a:solidFill>
              </a:rPr>
              <a:t>RECORD </a:t>
            </a:r>
            <a:r>
              <a:rPr lang="ru-RU" sz="1000" dirty="0" smtClean="0">
                <a:solidFill>
                  <a:srgbClr val="000000"/>
                </a:solidFill>
              </a:rPr>
              <a:t>и</a:t>
            </a:r>
            <a:r>
              <a:rPr lang="en-US" sz="1000" dirty="0" smtClean="0">
                <a:solidFill>
                  <a:srgbClr val="000000"/>
                </a:solidFill>
              </a:rPr>
              <a:t> XAMOS</a:t>
            </a:r>
            <a:endParaRPr lang="ru-RU" sz="1000" dirty="0" smtClean="0">
              <a:solidFill>
                <a:srgbClr val="000000">
                  <a:lumMod val="65000"/>
                  <a:lumOff val="35000"/>
                </a:srgbClr>
              </a:solidFill>
            </a:endParaRPr>
          </a:p>
        </p:txBody>
      </p:sp>
      <p:sp>
        <p:nvSpPr>
          <p:cNvPr id="28" name="Прямоугольник 27"/>
          <p:cNvSpPr/>
          <p:nvPr/>
        </p:nvSpPr>
        <p:spPr>
          <a:xfrm>
            <a:off x="9935289" y="6596772"/>
            <a:ext cx="1521570" cy="215444"/>
          </a:xfrm>
          <a:prstGeom prst="rect">
            <a:avLst/>
          </a:prstGeom>
        </p:spPr>
        <p:txBody>
          <a:bodyPr wrap="none">
            <a:spAutoFit/>
          </a:bodyPr>
          <a:lstStyle/>
          <a:p>
            <a:r>
              <a:rPr lang="ru-RU" sz="800" dirty="0">
                <a:solidFill>
                  <a:srgbClr val="000000"/>
                </a:solidFill>
              </a:rPr>
              <a:t>L.RU.MKT.GM.05.2016.0876</a:t>
            </a:r>
          </a:p>
        </p:txBody>
      </p:sp>
      <p:pic>
        <p:nvPicPr>
          <p:cNvPr id="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3774" r="1175"/>
          <a:stretch/>
        </p:blipFill>
        <p:spPr bwMode="auto">
          <a:xfrm>
            <a:off x="-722" y="1094633"/>
            <a:ext cx="6183502" cy="445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03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sz="quarter" idx="1"/>
          </p:nvPr>
        </p:nvSpPr>
        <p:spPr>
          <a:xfrm>
            <a:off x="2136776" y="3609975"/>
            <a:ext cx="7451724" cy="812530"/>
          </a:xfrm>
        </p:spPr>
        <p:txBody>
          <a:bodyPr/>
          <a:lstStyle/>
          <a:p>
            <a:r>
              <a:rPr lang="ru-RU" dirty="0" err="1"/>
              <a:t>Проспективное</a:t>
            </a:r>
            <a:r>
              <a:rPr lang="ru-RU" dirty="0"/>
              <a:t> </a:t>
            </a:r>
            <a:r>
              <a:rPr lang="ru-RU" dirty="0" err="1"/>
              <a:t>когортное</a:t>
            </a:r>
            <a:r>
              <a:rPr lang="ru-RU" dirty="0"/>
              <a:t> исследование</a:t>
            </a:r>
          </a:p>
          <a:p>
            <a:r>
              <a:rPr lang="ru-RU" dirty="0"/>
              <a:t>Великобритания</a:t>
            </a:r>
          </a:p>
        </p:txBody>
      </p:sp>
      <p:sp>
        <p:nvSpPr>
          <p:cNvPr id="3" name="Заголовок 2"/>
          <p:cNvSpPr>
            <a:spLocks noGrp="1"/>
          </p:cNvSpPr>
          <p:nvPr>
            <p:ph type="title"/>
          </p:nvPr>
        </p:nvSpPr>
        <p:spPr>
          <a:xfrm>
            <a:off x="2136775" y="1723109"/>
            <a:ext cx="7451725" cy="1865126"/>
          </a:xfrm>
        </p:spPr>
        <p:txBody>
          <a:bodyPr/>
          <a:lstStyle/>
          <a:p>
            <a:r>
              <a:rPr lang="ru-RU" sz="3200" dirty="0"/>
              <a:t>Применение ПОАК для профилактики ВТЭО у пациентов после эндопротезирования тазобедренного и коленного суставов</a:t>
            </a:r>
          </a:p>
        </p:txBody>
      </p:sp>
      <p:grpSp>
        <p:nvGrpSpPr>
          <p:cNvPr id="6" name="Группа 5"/>
          <p:cNvGrpSpPr/>
          <p:nvPr/>
        </p:nvGrpSpPr>
        <p:grpSpPr>
          <a:xfrm>
            <a:off x="1943101" y="4800600"/>
            <a:ext cx="8728274" cy="1077218"/>
            <a:chOff x="1943101" y="4800600"/>
            <a:chExt cx="8728274" cy="1077218"/>
          </a:xfrm>
        </p:grpSpPr>
        <p:sp>
          <p:nvSpPr>
            <p:cNvPr id="4" name="Прямоугольник 3">
              <a:extLst>
                <a:ext uri="{FF2B5EF4-FFF2-40B4-BE49-F238E27FC236}">
                  <a16:creationId xmlns:a16="http://schemas.microsoft.com/office/drawing/2014/main" id="{CC55F7CC-C73F-41F1-8624-EA1F936A3BE9}"/>
                </a:ext>
              </a:extLst>
            </p:cNvPr>
            <p:cNvSpPr/>
            <p:nvPr/>
          </p:nvSpPr>
          <p:spPr>
            <a:xfrm>
              <a:off x="1943101" y="4800600"/>
              <a:ext cx="8728274" cy="1077218"/>
            </a:xfrm>
            <a:prstGeom prst="rect">
              <a:avLst/>
            </a:prstGeom>
          </p:spPr>
          <p:txBody>
            <a:bodyPr wrap="square">
              <a:spAutoFit/>
            </a:bodyPr>
            <a:lstStyle/>
            <a:p>
              <a:pPr>
                <a:defRPr/>
              </a:pPr>
              <a:r>
                <a:rPr lang="en-US" sz="1600" dirty="0" err="1" smtClean="0">
                  <a:solidFill>
                    <a:srgbClr val="0070C0"/>
                  </a:solidFill>
                  <a:latin typeface="Arial"/>
                </a:rPr>
                <a:t>Highcock</a:t>
              </a:r>
              <a:r>
                <a:rPr lang="en-US" sz="1600" dirty="0" smtClean="0">
                  <a:solidFill>
                    <a:srgbClr val="0070C0"/>
                  </a:solidFill>
                  <a:latin typeface="Arial"/>
                </a:rPr>
                <a:t> </a:t>
              </a:r>
              <a:r>
                <a:rPr lang="en-US" sz="1600" dirty="0">
                  <a:solidFill>
                    <a:srgbClr val="0070C0"/>
                  </a:solidFill>
                  <a:latin typeface="Arial"/>
                </a:rPr>
                <a:t>A. J. et al. A Prospective Cohort Comparative Study of Rivaroxaban, Dabigatran, and Apixaban Oral Thromboprophylaxis in 2431 Hip and Knee Arthroplasty Patients: Primary Efficacy Outcomes and Safety Profile //The Journal of Arthroplasty. – 2020. – </a:t>
              </a:r>
              <a:r>
                <a:rPr lang="ru-RU" sz="1600" dirty="0">
                  <a:solidFill>
                    <a:srgbClr val="0070C0"/>
                  </a:solidFill>
                  <a:latin typeface="Arial"/>
                </a:rPr>
                <a:t>Т. 35. – №. 11. – С. 3093-3098.</a:t>
              </a:r>
            </a:p>
          </p:txBody>
        </p:sp>
        <p:sp>
          <p:nvSpPr>
            <p:cNvPr id="5" name="Овал 4"/>
            <p:cNvSpPr/>
            <p:nvPr/>
          </p:nvSpPr>
          <p:spPr>
            <a:xfrm>
              <a:off x="5200650" y="5236787"/>
              <a:ext cx="4000500" cy="455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189566" y="5253412"/>
              <a:ext cx="4000500" cy="455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881027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C5098E-C224-405C-9C76-01E3F85B55D6}"/>
              </a:ext>
            </a:extLst>
          </p:cNvPr>
          <p:cNvSpPr>
            <a:spLocks noGrp="1"/>
          </p:cNvSpPr>
          <p:nvPr>
            <p:ph type="title"/>
          </p:nvPr>
        </p:nvSpPr>
        <p:spPr>
          <a:xfrm>
            <a:off x="2194066" y="97605"/>
            <a:ext cx="8281175" cy="877163"/>
          </a:xfrm>
        </p:spPr>
        <p:txBody>
          <a:bodyPr/>
          <a:lstStyle/>
          <a:p>
            <a:r>
              <a:rPr lang="ru-RU" sz="1900" dirty="0"/>
              <a:t>Профиль эффективности и безопасности </a:t>
            </a:r>
            <a:r>
              <a:rPr lang="ru-RU" sz="1900" dirty="0" err="1"/>
              <a:t>ривароксабана</a:t>
            </a:r>
            <a:r>
              <a:rPr lang="ru-RU" sz="1900" dirty="0"/>
              <a:t>, </a:t>
            </a:r>
            <a:r>
              <a:rPr lang="ru-RU" sz="1900" dirty="0" err="1"/>
              <a:t>апиксабана</a:t>
            </a:r>
            <a:r>
              <a:rPr lang="ru-RU" sz="1900" dirty="0"/>
              <a:t> и дабигатрана сравнивался у пациентов после тотального эндопротезирования коленного или тазобедренного сустава</a:t>
            </a:r>
          </a:p>
        </p:txBody>
      </p:sp>
      <p:sp>
        <p:nvSpPr>
          <p:cNvPr id="3" name="TextBox 2">
            <a:extLst>
              <a:ext uri="{FF2B5EF4-FFF2-40B4-BE49-F238E27FC236}">
                <a16:creationId xmlns:a16="http://schemas.microsoft.com/office/drawing/2014/main" id="{6E96CDDB-38BC-4C70-8411-50AE5BC5D807}"/>
              </a:ext>
            </a:extLst>
          </p:cNvPr>
          <p:cNvSpPr txBox="1"/>
          <p:nvPr/>
        </p:nvSpPr>
        <p:spPr>
          <a:xfrm>
            <a:off x="2309971" y="1279380"/>
            <a:ext cx="6320704" cy="317107"/>
          </a:xfrm>
          <a:prstGeom prst="rect">
            <a:avLst/>
          </a:prstGeom>
          <a:noFill/>
        </p:spPr>
        <p:txBody>
          <a:bodyPr wrap="none" lIns="67500" tIns="35100" rIns="67500" bIns="35100" rtlCol="0" anchor="ctr">
            <a:spAutoFit/>
          </a:bodyPr>
          <a:lstStyle/>
          <a:p>
            <a:pPr>
              <a:defRPr/>
            </a:pPr>
            <a:r>
              <a:rPr lang="ru-RU" sz="1600" b="1" dirty="0">
                <a:solidFill>
                  <a:srgbClr val="000000">
                    <a:lumMod val="85000"/>
                    <a:lumOff val="15000"/>
                  </a:srgbClr>
                </a:solidFill>
                <a:latin typeface="Arial"/>
              </a:rPr>
              <a:t>Дизайн исследования</a:t>
            </a:r>
            <a:r>
              <a:rPr lang="ru-RU" sz="1600" dirty="0">
                <a:solidFill>
                  <a:srgbClr val="000000">
                    <a:lumMod val="85000"/>
                    <a:lumOff val="15000"/>
                  </a:srgbClr>
                </a:solidFill>
                <a:latin typeface="Arial"/>
              </a:rPr>
              <a:t>: </a:t>
            </a:r>
            <a:r>
              <a:rPr lang="ru-RU" sz="1600" dirty="0" err="1">
                <a:solidFill>
                  <a:srgbClr val="000000">
                    <a:lumMod val="85000"/>
                    <a:lumOff val="15000"/>
                  </a:srgbClr>
                </a:solidFill>
                <a:latin typeface="Arial"/>
              </a:rPr>
              <a:t>проспективное</a:t>
            </a:r>
            <a:r>
              <a:rPr lang="ru-RU" sz="1600" dirty="0">
                <a:solidFill>
                  <a:srgbClr val="000000">
                    <a:lumMod val="85000"/>
                    <a:lumOff val="15000"/>
                  </a:srgbClr>
                </a:solidFill>
                <a:latin typeface="Arial"/>
              </a:rPr>
              <a:t> </a:t>
            </a:r>
            <a:r>
              <a:rPr lang="ru-RU" sz="1600" dirty="0" err="1">
                <a:solidFill>
                  <a:srgbClr val="000000">
                    <a:lumMod val="85000"/>
                    <a:lumOff val="15000"/>
                  </a:srgbClr>
                </a:solidFill>
                <a:latin typeface="Arial"/>
              </a:rPr>
              <a:t>когортное</a:t>
            </a:r>
            <a:r>
              <a:rPr lang="ru-RU" sz="1600" dirty="0">
                <a:solidFill>
                  <a:srgbClr val="000000">
                    <a:lumMod val="85000"/>
                    <a:lumOff val="15000"/>
                  </a:srgbClr>
                </a:solidFill>
                <a:latin typeface="Arial"/>
              </a:rPr>
              <a:t> исследование</a:t>
            </a:r>
          </a:p>
        </p:txBody>
      </p:sp>
      <p:grpSp>
        <p:nvGrpSpPr>
          <p:cNvPr id="5" name="Группа 4"/>
          <p:cNvGrpSpPr/>
          <p:nvPr/>
        </p:nvGrpSpPr>
        <p:grpSpPr>
          <a:xfrm>
            <a:off x="657225" y="1843641"/>
            <a:ext cx="6994738" cy="4142267"/>
            <a:chOff x="2216440" y="2576631"/>
            <a:chExt cx="5459883" cy="2434026"/>
          </a:xfrm>
        </p:grpSpPr>
        <p:sp>
          <p:nvSpPr>
            <p:cNvPr id="4" name="Прямоугольник: скругленные углы 3">
              <a:extLst>
                <a:ext uri="{FF2B5EF4-FFF2-40B4-BE49-F238E27FC236}">
                  <a16:creationId xmlns:a16="http://schemas.microsoft.com/office/drawing/2014/main" id="{7B43C7F5-941C-484E-81D0-DA30FC9FF264}"/>
                </a:ext>
              </a:extLst>
            </p:cNvPr>
            <p:cNvSpPr/>
            <p:nvPr/>
          </p:nvSpPr>
          <p:spPr bwMode="auto">
            <a:xfrm>
              <a:off x="2216440" y="3482420"/>
              <a:ext cx="1150166" cy="529529"/>
            </a:xfrm>
            <a:prstGeom prst="roundRect">
              <a:avLst/>
            </a:prstGeom>
            <a:solidFill>
              <a:schemeClr val="bg2"/>
            </a:solidFill>
            <a:ln w="19050" algn="ctr">
              <a:solidFill>
                <a:schemeClr val="bg2"/>
              </a:solidFill>
              <a:miter lim="800000"/>
              <a:headEnd/>
              <a:tailEnd/>
            </a:ln>
            <a:effectLst/>
          </p:spPr>
          <p:txBody>
            <a:bodyPr wrap="square" lIns="0" tIns="0" rIns="0" bIns="0" rtlCol="0" anchor="ctr">
              <a:noAutofit/>
            </a:bodyPr>
            <a:lstStyle/>
            <a:p>
              <a:pPr algn="ctr">
                <a:defRPr/>
              </a:pPr>
              <a:r>
                <a:rPr lang="ru-RU" sz="1600" b="1" dirty="0">
                  <a:solidFill>
                    <a:srgbClr val="002060"/>
                  </a:solidFill>
                  <a:latin typeface="Arial"/>
                </a:rPr>
                <a:t>Операция*</a:t>
              </a:r>
            </a:p>
            <a:p>
              <a:pPr algn="ctr">
                <a:defRPr/>
              </a:pPr>
              <a:r>
                <a:rPr lang="en-US" sz="1600" b="1" dirty="0">
                  <a:solidFill>
                    <a:srgbClr val="002060"/>
                  </a:solidFill>
                  <a:latin typeface="Arial"/>
                </a:rPr>
                <a:t>(</a:t>
              </a:r>
              <a:r>
                <a:rPr lang="ru-RU" sz="1600" b="1" dirty="0">
                  <a:solidFill>
                    <a:srgbClr val="002060"/>
                  </a:solidFill>
                  <a:latin typeface="Arial"/>
                </a:rPr>
                <a:t>ТЭКС</a:t>
              </a:r>
              <a:r>
                <a:rPr lang="en-US" sz="1600" b="1" dirty="0">
                  <a:solidFill>
                    <a:srgbClr val="002060"/>
                  </a:solidFill>
                  <a:latin typeface="Arial"/>
                </a:rPr>
                <a:t>/</a:t>
              </a:r>
              <a:r>
                <a:rPr lang="ru-RU" sz="1600" b="1" dirty="0">
                  <a:solidFill>
                    <a:srgbClr val="002060"/>
                  </a:solidFill>
                  <a:latin typeface="Arial"/>
                </a:rPr>
                <a:t>ТЭТС</a:t>
              </a:r>
              <a:r>
                <a:rPr lang="en-US" sz="1600" b="1" dirty="0">
                  <a:solidFill>
                    <a:srgbClr val="002060"/>
                  </a:solidFill>
                  <a:latin typeface="Arial"/>
                </a:rPr>
                <a:t>)</a:t>
              </a:r>
              <a:endParaRPr lang="ru-RU" sz="1600" b="1" dirty="0">
                <a:solidFill>
                  <a:srgbClr val="002060"/>
                </a:solidFill>
                <a:latin typeface="Arial"/>
              </a:endParaRPr>
            </a:p>
          </p:txBody>
        </p:sp>
        <p:cxnSp>
          <p:nvCxnSpPr>
            <p:cNvPr id="6" name="Прямая соединительная линия 5">
              <a:extLst>
                <a:ext uri="{FF2B5EF4-FFF2-40B4-BE49-F238E27FC236}">
                  <a16:creationId xmlns:a16="http://schemas.microsoft.com/office/drawing/2014/main" id="{7A64DE4E-1149-46A9-8060-30DEF31B349E}"/>
                </a:ext>
              </a:extLst>
            </p:cNvPr>
            <p:cNvCxnSpPr/>
            <p:nvPr/>
          </p:nvCxnSpPr>
          <p:spPr bwMode="auto">
            <a:xfrm flipV="1">
              <a:off x="3373177" y="2946127"/>
              <a:ext cx="1016306" cy="685026"/>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Прямая соединительная линия 6">
              <a:extLst>
                <a:ext uri="{FF2B5EF4-FFF2-40B4-BE49-F238E27FC236}">
                  <a16:creationId xmlns:a16="http://schemas.microsoft.com/office/drawing/2014/main" id="{02F1AACD-3206-442B-8DC5-94E3F3BDE36D}"/>
                </a:ext>
              </a:extLst>
            </p:cNvPr>
            <p:cNvCxnSpPr/>
            <p:nvPr/>
          </p:nvCxnSpPr>
          <p:spPr bwMode="auto">
            <a:xfrm>
              <a:off x="3356652" y="3863082"/>
              <a:ext cx="1032831" cy="608453"/>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Прямая соединительная линия 8">
              <a:extLst>
                <a:ext uri="{FF2B5EF4-FFF2-40B4-BE49-F238E27FC236}">
                  <a16:creationId xmlns:a16="http://schemas.microsoft.com/office/drawing/2014/main" id="{3BA3E74F-C8F2-467E-87A0-5911083C3645}"/>
                </a:ext>
              </a:extLst>
            </p:cNvPr>
            <p:cNvCxnSpPr/>
            <p:nvPr/>
          </p:nvCxnSpPr>
          <p:spPr bwMode="auto">
            <a:xfrm flipV="1">
              <a:off x="3373176" y="3741464"/>
              <a:ext cx="3552940" cy="7031"/>
            </a:xfrm>
            <a:prstGeom prst="line">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Прямая соединительная линия 12">
              <a:extLst>
                <a:ext uri="{FF2B5EF4-FFF2-40B4-BE49-F238E27FC236}">
                  <a16:creationId xmlns:a16="http://schemas.microsoft.com/office/drawing/2014/main" id="{CEBB27EA-A001-49E7-BE55-1A558CFE6C00}"/>
                </a:ext>
              </a:extLst>
            </p:cNvPr>
            <p:cNvCxnSpPr/>
            <p:nvPr/>
          </p:nvCxnSpPr>
          <p:spPr bwMode="auto">
            <a:xfrm>
              <a:off x="4389482" y="2946127"/>
              <a:ext cx="2536634" cy="0"/>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Прямая соединительная линия 13">
              <a:extLst>
                <a:ext uri="{FF2B5EF4-FFF2-40B4-BE49-F238E27FC236}">
                  <a16:creationId xmlns:a16="http://schemas.microsoft.com/office/drawing/2014/main" id="{8FF2B645-5DF9-4A3B-BC22-F803FC232039}"/>
                </a:ext>
              </a:extLst>
            </p:cNvPr>
            <p:cNvCxnSpPr/>
            <p:nvPr/>
          </p:nvCxnSpPr>
          <p:spPr bwMode="auto">
            <a:xfrm>
              <a:off x="4389482" y="4471534"/>
              <a:ext cx="2536634" cy="0"/>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Прямая соединительная линия 19">
              <a:extLst>
                <a:ext uri="{FF2B5EF4-FFF2-40B4-BE49-F238E27FC236}">
                  <a16:creationId xmlns:a16="http://schemas.microsoft.com/office/drawing/2014/main" id="{84010F52-4FEF-4E4D-AB03-AFF3A0DC0624}"/>
                </a:ext>
              </a:extLst>
            </p:cNvPr>
            <p:cNvCxnSpPr/>
            <p:nvPr/>
          </p:nvCxnSpPr>
          <p:spPr bwMode="auto">
            <a:xfrm>
              <a:off x="6926116" y="2688294"/>
              <a:ext cx="0" cy="2189603"/>
            </a:xfrm>
            <a:prstGeom prst="line">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Box 25">
              <a:extLst>
                <a:ext uri="{FF2B5EF4-FFF2-40B4-BE49-F238E27FC236}">
                  <a16:creationId xmlns:a16="http://schemas.microsoft.com/office/drawing/2014/main" id="{A8C51899-3222-469A-8C36-1C828821F44D}"/>
                </a:ext>
              </a:extLst>
            </p:cNvPr>
            <p:cNvSpPr txBox="1"/>
            <p:nvPr/>
          </p:nvSpPr>
          <p:spPr>
            <a:xfrm>
              <a:off x="4469640" y="4634312"/>
              <a:ext cx="1465971" cy="186334"/>
            </a:xfrm>
            <a:prstGeom prst="rect">
              <a:avLst/>
            </a:prstGeom>
            <a:noFill/>
          </p:spPr>
          <p:txBody>
            <a:bodyPr wrap="none" lIns="67500" tIns="35100" rIns="67500" bIns="35100" rtlCol="0" anchor="ctr">
              <a:spAutoFit/>
            </a:bodyPr>
            <a:lstStyle/>
            <a:p>
              <a:pPr>
                <a:defRPr/>
              </a:pPr>
              <a:r>
                <a:rPr lang="ru-RU" sz="1600" dirty="0">
                  <a:solidFill>
                    <a:srgbClr val="000000">
                      <a:lumMod val="85000"/>
                      <a:lumOff val="15000"/>
                    </a:srgbClr>
                  </a:solidFill>
                  <a:latin typeface="Arial"/>
                </a:rPr>
                <a:t>14 дней при ТЭКС</a:t>
              </a:r>
            </a:p>
          </p:txBody>
        </p:sp>
        <p:sp>
          <p:nvSpPr>
            <p:cNvPr id="29" name="TextBox 28">
              <a:extLst>
                <a:ext uri="{FF2B5EF4-FFF2-40B4-BE49-F238E27FC236}">
                  <a16:creationId xmlns:a16="http://schemas.microsoft.com/office/drawing/2014/main" id="{5BE03B06-5149-495D-B2CC-8462A32F9CE5}"/>
                </a:ext>
              </a:extLst>
            </p:cNvPr>
            <p:cNvSpPr txBox="1"/>
            <p:nvPr/>
          </p:nvSpPr>
          <p:spPr>
            <a:xfrm>
              <a:off x="6204796" y="4824323"/>
              <a:ext cx="1471527" cy="186334"/>
            </a:xfrm>
            <a:prstGeom prst="rect">
              <a:avLst/>
            </a:prstGeom>
            <a:noFill/>
          </p:spPr>
          <p:txBody>
            <a:bodyPr wrap="none" lIns="67500" tIns="35100" rIns="67500" bIns="35100" rtlCol="0" anchor="ctr">
              <a:spAutoFit/>
            </a:bodyPr>
            <a:lstStyle/>
            <a:p>
              <a:pPr>
                <a:defRPr/>
              </a:pPr>
              <a:r>
                <a:rPr lang="ru-RU" sz="1600" dirty="0">
                  <a:solidFill>
                    <a:srgbClr val="000000">
                      <a:lumMod val="85000"/>
                      <a:lumOff val="15000"/>
                    </a:srgbClr>
                  </a:solidFill>
                  <a:latin typeface="Arial"/>
                </a:rPr>
                <a:t>35 дней при ТЭТС</a:t>
              </a:r>
            </a:p>
          </p:txBody>
        </p:sp>
        <p:sp>
          <p:nvSpPr>
            <p:cNvPr id="30" name="TextBox 29">
              <a:extLst>
                <a:ext uri="{FF2B5EF4-FFF2-40B4-BE49-F238E27FC236}">
                  <a16:creationId xmlns:a16="http://schemas.microsoft.com/office/drawing/2014/main" id="{295DB03A-DF1A-4732-B32E-A63620A9CF85}"/>
                </a:ext>
              </a:extLst>
            </p:cNvPr>
            <p:cNvSpPr txBox="1"/>
            <p:nvPr/>
          </p:nvSpPr>
          <p:spPr>
            <a:xfrm>
              <a:off x="4436753" y="2576631"/>
              <a:ext cx="2426335" cy="186334"/>
            </a:xfrm>
            <a:prstGeom prst="rect">
              <a:avLst/>
            </a:prstGeom>
            <a:noFill/>
          </p:spPr>
          <p:txBody>
            <a:bodyPr wrap="none" lIns="67500" tIns="35100" rIns="67500" bIns="35100" rtlCol="0" anchor="ctr">
              <a:spAutoFit/>
            </a:bodyPr>
            <a:lstStyle/>
            <a:p>
              <a:pPr>
                <a:defRPr/>
              </a:pPr>
              <a:r>
                <a:rPr lang="ru-RU" sz="1600" dirty="0" err="1">
                  <a:solidFill>
                    <a:srgbClr val="000000">
                      <a:lumMod val="85000"/>
                      <a:lumOff val="15000"/>
                    </a:srgbClr>
                  </a:solidFill>
                  <a:latin typeface="Arial"/>
                </a:rPr>
                <a:t>Ривароксабан</a:t>
              </a:r>
              <a:r>
                <a:rPr lang="ru-RU" sz="1600" dirty="0">
                  <a:solidFill>
                    <a:srgbClr val="000000">
                      <a:lumMod val="85000"/>
                      <a:lumOff val="15000"/>
                    </a:srgbClr>
                  </a:solidFill>
                  <a:latin typeface="Arial"/>
                </a:rPr>
                <a:t> 10 мг</a:t>
              </a:r>
              <a:r>
                <a:rPr lang="en-US" sz="1600" dirty="0">
                  <a:solidFill>
                    <a:srgbClr val="000000">
                      <a:lumMod val="85000"/>
                      <a:lumOff val="15000"/>
                    </a:srgbClr>
                  </a:solidFill>
                  <a:latin typeface="Arial"/>
                </a:rPr>
                <a:t>/</a:t>
              </a:r>
              <a:r>
                <a:rPr lang="ru-RU" sz="1600" dirty="0">
                  <a:solidFill>
                    <a:srgbClr val="000000">
                      <a:lumMod val="85000"/>
                      <a:lumOff val="15000"/>
                    </a:srgbClr>
                  </a:solidFill>
                  <a:latin typeface="Arial"/>
                </a:rPr>
                <a:t>д </a:t>
              </a:r>
              <a:r>
                <a:rPr lang="en-US" sz="1600" dirty="0">
                  <a:solidFill>
                    <a:srgbClr val="000000"/>
                  </a:solidFill>
                  <a:latin typeface="Arial"/>
                </a:rPr>
                <a:t>(n </a:t>
              </a:r>
              <a:r>
                <a:rPr lang="ru-RU" sz="1600" dirty="0">
                  <a:solidFill>
                    <a:srgbClr val="000000"/>
                  </a:solidFill>
                  <a:latin typeface="Arial"/>
                </a:rPr>
                <a:t>=</a:t>
              </a:r>
              <a:r>
                <a:rPr lang="en-US" sz="1600" dirty="0">
                  <a:solidFill>
                    <a:srgbClr val="000000"/>
                  </a:solidFill>
                  <a:latin typeface="Arial"/>
                </a:rPr>
                <a:t> 800</a:t>
              </a:r>
              <a:r>
                <a:rPr lang="ru-RU" sz="1600" dirty="0">
                  <a:solidFill>
                    <a:srgbClr val="000000"/>
                  </a:solidFill>
                  <a:latin typeface="Arial"/>
                </a:rPr>
                <a:t>)</a:t>
              </a:r>
              <a:endParaRPr lang="ru-RU" sz="1600" dirty="0">
                <a:solidFill>
                  <a:srgbClr val="000000">
                    <a:lumMod val="85000"/>
                    <a:lumOff val="15000"/>
                  </a:srgbClr>
                </a:solidFill>
                <a:latin typeface="Arial"/>
              </a:endParaRPr>
            </a:p>
          </p:txBody>
        </p:sp>
        <p:sp>
          <p:nvSpPr>
            <p:cNvPr id="31" name="TextBox 30">
              <a:extLst>
                <a:ext uri="{FF2B5EF4-FFF2-40B4-BE49-F238E27FC236}">
                  <a16:creationId xmlns:a16="http://schemas.microsoft.com/office/drawing/2014/main" id="{84F352CA-18A7-4D36-9B2D-879D7892D7EA}"/>
                </a:ext>
              </a:extLst>
            </p:cNvPr>
            <p:cNvSpPr txBox="1"/>
            <p:nvPr/>
          </p:nvSpPr>
          <p:spPr>
            <a:xfrm>
              <a:off x="4427327" y="3329878"/>
              <a:ext cx="2207916" cy="186334"/>
            </a:xfrm>
            <a:prstGeom prst="rect">
              <a:avLst/>
            </a:prstGeom>
            <a:noFill/>
          </p:spPr>
          <p:txBody>
            <a:bodyPr wrap="none" lIns="67500" tIns="35100" rIns="67500" bIns="35100" rtlCol="0" anchor="ctr">
              <a:spAutoFit/>
            </a:bodyPr>
            <a:lstStyle/>
            <a:p>
              <a:pPr>
                <a:defRPr/>
              </a:pPr>
              <a:r>
                <a:rPr lang="ru-RU" sz="1600" dirty="0" err="1">
                  <a:solidFill>
                    <a:srgbClr val="000000">
                      <a:lumMod val="85000"/>
                      <a:lumOff val="15000"/>
                    </a:srgbClr>
                  </a:solidFill>
                  <a:latin typeface="Arial"/>
                </a:rPr>
                <a:t>Апиксабан</a:t>
              </a:r>
              <a:r>
                <a:rPr lang="ru-RU" sz="1600" dirty="0">
                  <a:solidFill>
                    <a:srgbClr val="000000">
                      <a:lumMod val="85000"/>
                      <a:lumOff val="15000"/>
                    </a:srgbClr>
                  </a:solidFill>
                  <a:latin typeface="Arial"/>
                </a:rPr>
                <a:t> 2,5 мг</a:t>
              </a:r>
              <a:r>
                <a:rPr lang="en-US" sz="1600" dirty="0">
                  <a:solidFill>
                    <a:srgbClr val="000000">
                      <a:lumMod val="85000"/>
                      <a:lumOff val="15000"/>
                    </a:srgbClr>
                  </a:solidFill>
                  <a:latin typeface="Arial"/>
                </a:rPr>
                <a:t>/</a:t>
              </a:r>
              <a:r>
                <a:rPr lang="ru-RU" sz="1600" dirty="0">
                  <a:solidFill>
                    <a:srgbClr val="000000">
                      <a:lumMod val="85000"/>
                      <a:lumOff val="15000"/>
                    </a:srgbClr>
                  </a:solidFill>
                  <a:latin typeface="Arial"/>
                </a:rPr>
                <a:t>д </a:t>
              </a:r>
              <a:r>
                <a:rPr lang="en-US" sz="1600" dirty="0">
                  <a:solidFill>
                    <a:srgbClr val="000000"/>
                  </a:solidFill>
                  <a:latin typeface="Arial"/>
                </a:rPr>
                <a:t>(n </a:t>
              </a:r>
              <a:r>
                <a:rPr lang="ru-RU" sz="1600" dirty="0">
                  <a:solidFill>
                    <a:srgbClr val="000000"/>
                  </a:solidFill>
                  <a:latin typeface="Arial"/>
                </a:rPr>
                <a:t>=</a:t>
              </a:r>
              <a:r>
                <a:rPr lang="en-US" sz="1600" dirty="0">
                  <a:solidFill>
                    <a:srgbClr val="000000"/>
                  </a:solidFill>
                  <a:latin typeface="Arial"/>
                </a:rPr>
                <a:t> </a:t>
              </a:r>
              <a:r>
                <a:rPr lang="ru-RU" sz="1600" dirty="0">
                  <a:solidFill>
                    <a:srgbClr val="000000"/>
                  </a:solidFill>
                  <a:latin typeface="Arial"/>
                </a:rPr>
                <a:t>720)</a:t>
              </a:r>
              <a:endParaRPr lang="ru-RU" sz="1600" dirty="0">
                <a:solidFill>
                  <a:srgbClr val="000000">
                    <a:lumMod val="85000"/>
                    <a:lumOff val="15000"/>
                  </a:srgbClr>
                </a:solidFill>
                <a:latin typeface="Arial"/>
              </a:endParaRPr>
            </a:p>
          </p:txBody>
        </p:sp>
        <p:sp>
          <p:nvSpPr>
            <p:cNvPr id="34" name="TextBox 33">
              <a:extLst>
                <a:ext uri="{FF2B5EF4-FFF2-40B4-BE49-F238E27FC236}">
                  <a16:creationId xmlns:a16="http://schemas.microsoft.com/office/drawing/2014/main" id="{1509ED28-5CC1-4713-A97B-E99C50AEF7DD}"/>
                </a:ext>
              </a:extLst>
            </p:cNvPr>
            <p:cNvSpPr txBox="1"/>
            <p:nvPr/>
          </p:nvSpPr>
          <p:spPr>
            <a:xfrm>
              <a:off x="4436590" y="4081236"/>
              <a:ext cx="2436095" cy="186334"/>
            </a:xfrm>
            <a:prstGeom prst="rect">
              <a:avLst/>
            </a:prstGeom>
            <a:noFill/>
          </p:spPr>
          <p:txBody>
            <a:bodyPr wrap="none" lIns="67500" tIns="35100" rIns="67500" bIns="35100" rtlCol="0" anchor="ctr">
              <a:spAutoFit/>
            </a:bodyPr>
            <a:lstStyle/>
            <a:p>
              <a:pPr>
                <a:defRPr/>
              </a:pPr>
              <a:r>
                <a:rPr lang="ru-RU" sz="1600" dirty="0">
                  <a:solidFill>
                    <a:srgbClr val="000000">
                      <a:lumMod val="85000"/>
                      <a:lumOff val="15000"/>
                    </a:srgbClr>
                  </a:solidFill>
                  <a:latin typeface="Arial"/>
                </a:rPr>
                <a:t>Дабигатран 220** мг</a:t>
              </a:r>
              <a:r>
                <a:rPr lang="en-US" sz="1600" dirty="0">
                  <a:solidFill>
                    <a:srgbClr val="000000">
                      <a:lumMod val="85000"/>
                      <a:lumOff val="15000"/>
                    </a:srgbClr>
                  </a:solidFill>
                  <a:latin typeface="Arial"/>
                </a:rPr>
                <a:t>/</a:t>
              </a:r>
              <a:r>
                <a:rPr lang="ru-RU" sz="1600" dirty="0">
                  <a:solidFill>
                    <a:srgbClr val="000000">
                      <a:lumMod val="85000"/>
                      <a:lumOff val="15000"/>
                    </a:srgbClr>
                  </a:solidFill>
                  <a:latin typeface="Arial"/>
                </a:rPr>
                <a:t>д </a:t>
              </a:r>
              <a:r>
                <a:rPr lang="en-US" sz="1600" dirty="0">
                  <a:solidFill>
                    <a:srgbClr val="000000"/>
                  </a:solidFill>
                  <a:latin typeface="Arial"/>
                </a:rPr>
                <a:t>(n </a:t>
              </a:r>
              <a:r>
                <a:rPr lang="ru-RU" sz="1600" dirty="0">
                  <a:solidFill>
                    <a:srgbClr val="000000"/>
                  </a:solidFill>
                  <a:latin typeface="Arial"/>
                </a:rPr>
                <a:t>=</a:t>
              </a:r>
              <a:r>
                <a:rPr lang="en-US" sz="1600" dirty="0">
                  <a:solidFill>
                    <a:srgbClr val="000000"/>
                  </a:solidFill>
                  <a:latin typeface="Arial"/>
                </a:rPr>
                <a:t> </a:t>
              </a:r>
              <a:r>
                <a:rPr lang="ru-RU" sz="1600" dirty="0">
                  <a:solidFill>
                    <a:srgbClr val="000000"/>
                  </a:solidFill>
                  <a:latin typeface="Arial"/>
                </a:rPr>
                <a:t>911)</a:t>
              </a:r>
              <a:endParaRPr lang="ru-RU" sz="1600" dirty="0">
                <a:solidFill>
                  <a:srgbClr val="000000">
                    <a:lumMod val="85000"/>
                    <a:lumOff val="15000"/>
                  </a:srgbClr>
                </a:solidFill>
                <a:latin typeface="Arial"/>
              </a:endParaRPr>
            </a:p>
          </p:txBody>
        </p:sp>
        <p:cxnSp>
          <p:nvCxnSpPr>
            <p:cNvPr id="37" name="Прямая соединительная линия 36">
              <a:extLst>
                <a:ext uri="{FF2B5EF4-FFF2-40B4-BE49-F238E27FC236}">
                  <a16:creationId xmlns:a16="http://schemas.microsoft.com/office/drawing/2014/main" id="{A20BA209-84A8-43FE-8D4A-BAE5533AB644}"/>
                </a:ext>
              </a:extLst>
            </p:cNvPr>
            <p:cNvCxnSpPr/>
            <p:nvPr/>
          </p:nvCxnSpPr>
          <p:spPr bwMode="auto">
            <a:xfrm>
              <a:off x="5190959" y="2844336"/>
              <a:ext cx="0" cy="203582"/>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Прямая соединительная линия 37">
              <a:extLst>
                <a:ext uri="{FF2B5EF4-FFF2-40B4-BE49-F238E27FC236}">
                  <a16:creationId xmlns:a16="http://schemas.microsoft.com/office/drawing/2014/main" id="{D70E38B3-9D39-4AFD-B801-C65A1A1E271E}"/>
                </a:ext>
              </a:extLst>
            </p:cNvPr>
            <p:cNvCxnSpPr/>
            <p:nvPr/>
          </p:nvCxnSpPr>
          <p:spPr bwMode="auto">
            <a:xfrm>
              <a:off x="5190959" y="3647678"/>
              <a:ext cx="0" cy="203582"/>
            </a:xfrm>
            <a:prstGeom prst="line">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Прямая соединительная линия 41">
              <a:extLst>
                <a:ext uri="{FF2B5EF4-FFF2-40B4-BE49-F238E27FC236}">
                  <a16:creationId xmlns:a16="http://schemas.microsoft.com/office/drawing/2014/main" id="{F9193F76-33F2-464F-B0BF-91671D4D7030}"/>
                </a:ext>
              </a:extLst>
            </p:cNvPr>
            <p:cNvCxnSpPr/>
            <p:nvPr/>
          </p:nvCxnSpPr>
          <p:spPr bwMode="auto">
            <a:xfrm>
              <a:off x="5189582" y="4364809"/>
              <a:ext cx="0" cy="203582"/>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3" name="TextBox 42">
              <a:extLst>
                <a:ext uri="{FF2B5EF4-FFF2-40B4-BE49-F238E27FC236}">
                  <a16:creationId xmlns:a16="http://schemas.microsoft.com/office/drawing/2014/main" id="{768756B3-1FDE-4315-8B32-7676E15D2FE9}"/>
                </a:ext>
              </a:extLst>
            </p:cNvPr>
            <p:cNvSpPr txBox="1"/>
            <p:nvPr/>
          </p:nvSpPr>
          <p:spPr>
            <a:xfrm>
              <a:off x="2379726" y="3186006"/>
              <a:ext cx="921767" cy="186334"/>
            </a:xfrm>
            <a:prstGeom prst="rect">
              <a:avLst/>
            </a:prstGeom>
            <a:noFill/>
          </p:spPr>
          <p:txBody>
            <a:bodyPr wrap="square" lIns="67500" tIns="35100" rIns="67500" bIns="35100" rtlCol="0" anchor="ctr">
              <a:spAutoFit/>
            </a:bodyPr>
            <a:lstStyle/>
            <a:p>
              <a:pPr>
                <a:defRPr/>
              </a:pPr>
              <a:r>
                <a:rPr lang="en-US" sz="1600" b="1" dirty="0">
                  <a:solidFill>
                    <a:srgbClr val="000000">
                      <a:lumMod val="85000"/>
                      <a:lumOff val="15000"/>
                    </a:srgbClr>
                  </a:solidFill>
                  <a:latin typeface="Arial"/>
                </a:rPr>
                <a:t>N = 2431</a:t>
              </a:r>
              <a:endParaRPr lang="ru-RU" sz="1600" b="1" dirty="0">
                <a:solidFill>
                  <a:srgbClr val="000000">
                    <a:lumMod val="85000"/>
                    <a:lumOff val="15000"/>
                  </a:srgbClr>
                </a:solidFill>
                <a:latin typeface="Arial"/>
              </a:endParaRPr>
            </a:p>
          </p:txBody>
        </p:sp>
      </p:grpSp>
      <p:sp>
        <p:nvSpPr>
          <p:cNvPr id="44" name="TextBox 43">
            <a:extLst>
              <a:ext uri="{FF2B5EF4-FFF2-40B4-BE49-F238E27FC236}">
                <a16:creationId xmlns:a16="http://schemas.microsoft.com/office/drawing/2014/main" id="{B20A9683-FE8D-41E8-9608-92205A7EA975}"/>
              </a:ext>
            </a:extLst>
          </p:cNvPr>
          <p:cNvSpPr txBox="1"/>
          <p:nvPr/>
        </p:nvSpPr>
        <p:spPr>
          <a:xfrm>
            <a:off x="7680324" y="2152714"/>
            <a:ext cx="2346594" cy="1071159"/>
          </a:xfrm>
          <a:prstGeom prst="rect">
            <a:avLst/>
          </a:prstGeom>
          <a:noFill/>
        </p:spPr>
        <p:txBody>
          <a:bodyPr wrap="square" lIns="67500" tIns="35100" rIns="67500" bIns="35100" rtlCol="0" anchor="ctr">
            <a:spAutoFit/>
          </a:bodyPr>
          <a:lstStyle/>
          <a:p>
            <a:pPr>
              <a:defRPr/>
            </a:pPr>
            <a:r>
              <a:rPr lang="ru-RU" sz="1300" b="1" dirty="0">
                <a:solidFill>
                  <a:srgbClr val="000000">
                    <a:lumMod val="65000"/>
                    <a:lumOff val="35000"/>
                  </a:srgbClr>
                </a:solidFill>
                <a:latin typeface="Arial"/>
              </a:rPr>
              <a:t>Первичная конечная точка:</a:t>
            </a:r>
          </a:p>
          <a:p>
            <a:pPr>
              <a:defRPr/>
            </a:pPr>
            <a:r>
              <a:rPr lang="ru-RU" sz="1300" dirty="0">
                <a:solidFill>
                  <a:srgbClr val="000000">
                    <a:lumMod val="65000"/>
                    <a:lumOff val="35000"/>
                  </a:srgbClr>
                </a:solidFill>
                <a:latin typeface="Arial"/>
              </a:rPr>
              <a:t>Симптоматическое ВТЭО или большое кровотечение</a:t>
            </a:r>
          </a:p>
          <a:p>
            <a:pPr>
              <a:defRPr/>
            </a:pPr>
            <a:endParaRPr lang="ru-RU" sz="1300" b="1" dirty="0">
              <a:solidFill>
                <a:srgbClr val="000000">
                  <a:lumMod val="65000"/>
                  <a:lumOff val="35000"/>
                </a:srgbClr>
              </a:solidFill>
              <a:latin typeface="Arial"/>
            </a:endParaRPr>
          </a:p>
        </p:txBody>
      </p:sp>
      <p:sp>
        <p:nvSpPr>
          <p:cNvPr id="45" name="TextBox 44">
            <a:extLst>
              <a:ext uri="{FF2B5EF4-FFF2-40B4-BE49-F238E27FC236}">
                <a16:creationId xmlns:a16="http://schemas.microsoft.com/office/drawing/2014/main" id="{02D0988B-6D08-4716-85E8-D200FD7E1C93}"/>
              </a:ext>
            </a:extLst>
          </p:cNvPr>
          <p:cNvSpPr txBox="1"/>
          <p:nvPr/>
        </p:nvSpPr>
        <p:spPr>
          <a:xfrm>
            <a:off x="7657926" y="3223202"/>
            <a:ext cx="2924061" cy="1871378"/>
          </a:xfrm>
          <a:prstGeom prst="rect">
            <a:avLst/>
          </a:prstGeom>
          <a:noFill/>
        </p:spPr>
        <p:txBody>
          <a:bodyPr wrap="square" lIns="67500" tIns="35100" rIns="67500" bIns="35100" rtlCol="0" anchor="ctr">
            <a:spAutoFit/>
          </a:bodyPr>
          <a:lstStyle/>
          <a:p>
            <a:pPr>
              <a:defRPr/>
            </a:pPr>
            <a:r>
              <a:rPr lang="ru-RU" sz="1300" b="1" dirty="0">
                <a:solidFill>
                  <a:srgbClr val="000000">
                    <a:lumMod val="65000"/>
                    <a:lumOff val="35000"/>
                  </a:srgbClr>
                </a:solidFill>
                <a:latin typeface="Arial"/>
              </a:rPr>
              <a:t>Вторичная конечная точка:</a:t>
            </a:r>
          </a:p>
          <a:p>
            <a:pPr>
              <a:defRPr/>
            </a:pPr>
            <a:r>
              <a:rPr lang="ru-RU" sz="1300" dirty="0">
                <a:solidFill>
                  <a:srgbClr val="000000">
                    <a:lumMod val="65000"/>
                    <a:lumOff val="35000"/>
                  </a:srgbClr>
                </a:solidFill>
                <a:latin typeface="Arial"/>
              </a:rPr>
              <a:t>осложнения со стороны раны (постоянные выделения, приводящие к отсрочке выписки</a:t>
            </a:r>
            <a:r>
              <a:rPr lang="en-US" sz="1300" dirty="0">
                <a:solidFill>
                  <a:srgbClr val="000000">
                    <a:lumMod val="65000"/>
                    <a:lumOff val="35000"/>
                  </a:srgbClr>
                </a:solidFill>
                <a:latin typeface="Arial"/>
              </a:rPr>
              <a:t>/</a:t>
            </a:r>
            <a:r>
              <a:rPr lang="ru-RU" sz="1300" dirty="0">
                <a:solidFill>
                  <a:srgbClr val="000000">
                    <a:lumMod val="65000"/>
                    <a:lumOff val="35000"/>
                  </a:srgbClr>
                </a:solidFill>
                <a:latin typeface="Arial"/>
              </a:rPr>
              <a:t>отмене препарата) или возвращение в стационар (по поводу гематомы или стойких неинфекционных выделений)</a:t>
            </a:r>
          </a:p>
          <a:p>
            <a:pPr>
              <a:defRPr/>
            </a:pPr>
            <a:endParaRPr lang="ru-RU" sz="1300" b="1" dirty="0">
              <a:solidFill>
                <a:srgbClr val="000000">
                  <a:lumMod val="65000"/>
                  <a:lumOff val="35000"/>
                </a:srgbClr>
              </a:solidFill>
              <a:latin typeface="Arial"/>
            </a:endParaRPr>
          </a:p>
        </p:txBody>
      </p:sp>
      <p:sp>
        <p:nvSpPr>
          <p:cNvPr id="46" name="Прямоугольник 45">
            <a:extLst>
              <a:ext uri="{FF2B5EF4-FFF2-40B4-BE49-F238E27FC236}">
                <a16:creationId xmlns:a16="http://schemas.microsoft.com/office/drawing/2014/main" id="{D552CBD7-0CA6-4893-BCC4-17BB4FBCE9CF}"/>
              </a:ext>
            </a:extLst>
          </p:cNvPr>
          <p:cNvSpPr/>
          <p:nvPr/>
        </p:nvSpPr>
        <p:spPr>
          <a:xfrm>
            <a:off x="2051715" y="6260384"/>
            <a:ext cx="8088570" cy="461665"/>
          </a:xfrm>
          <a:prstGeom prst="rect">
            <a:avLst/>
          </a:prstGeom>
        </p:spPr>
        <p:txBody>
          <a:bodyPr wrap="square">
            <a:spAutoFit/>
          </a:bodyPr>
          <a:lstStyle/>
          <a:p>
            <a:pPr>
              <a:defRPr/>
            </a:pPr>
            <a:r>
              <a:rPr lang="ru-RU" sz="600" dirty="0">
                <a:solidFill>
                  <a:srgbClr val="000000"/>
                </a:solidFill>
                <a:latin typeface="Arial"/>
              </a:rPr>
              <a:t>ВТЭО – венозные тромбоэмболические осложнения,</a:t>
            </a:r>
            <a:r>
              <a:rPr lang="en-US" sz="600" dirty="0">
                <a:solidFill>
                  <a:srgbClr val="000000"/>
                </a:solidFill>
                <a:latin typeface="Arial"/>
              </a:rPr>
              <a:t> </a:t>
            </a:r>
            <a:r>
              <a:rPr lang="ru-RU" sz="600" dirty="0">
                <a:solidFill>
                  <a:srgbClr val="000000"/>
                </a:solidFill>
                <a:latin typeface="Arial"/>
              </a:rPr>
              <a:t>ТЭКС – тотальное эндопротезирование коленного сустава, ТЭТС – тотальное эндопротезирование тазобедренного сустава * </a:t>
            </a:r>
            <a:r>
              <a:rPr lang="ru-RU" sz="600" dirty="0" err="1">
                <a:solidFill>
                  <a:srgbClr val="000000"/>
                </a:solidFill>
                <a:latin typeface="Arial"/>
              </a:rPr>
              <a:t>риваркосабан</a:t>
            </a:r>
            <a:r>
              <a:rPr lang="ru-RU" sz="600" dirty="0">
                <a:solidFill>
                  <a:srgbClr val="000000"/>
                </a:solidFill>
                <a:latin typeface="Arial"/>
              </a:rPr>
              <a:t> назначался через 4 ч после операции, </a:t>
            </a:r>
            <a:r>
              <a:rPr lang="ru-RU" sz="600" dirty="0" err="1">
                <a:solidFill>
                  <a:srgbClr val="000000"/>
                </a:solidFill>
                <a:latin typeface="Arial"/>
              </a:rPr>
              <a:t>апиксабан</a:t>
            </a:r>
            <a:r>
              <a:rPr lang="ru-RU" sz="600" dirty="0">
                <a:solidFill>
                  <a:srgbClr val="000000"/>
                </a:solidFill>
                <a:latin typeface="Arial"/>
              </a:rPr>
              <a:t> – через 12-24 ч, дабигатран назначался в дозе 110 мг через 4 часа после операции, а после давался в дозировке 220 мг</a:t>
            </a:r>
            <a:r>
              <a:rPr lang="en-US" sz="600" dirty="0">
                <a:solidFill>
                  <a:srgbClr val="000000"/>
                </a:solidFill>
                <a:latin typeface="Arial"/>
              </a:rPr>
              <a:t>/</a:t>
            </a:r>
            <a:r>
              <a:rPr lang="ru-RU" sz="600" dirty="0">
                <a:solidFill>
                  <a:srgbClr val="000000"/>
                </a:solidFill>
                <a:latin typeface="Arial"/>
              </a:rPr>
              <a:t>д</a:t>
            </a:r>
            <a:endParaRPr lang="en-US" sz="600" dirty="0">
              <a:solidFill>
                <a:srgbClr val="000000"/>
              </a:solidFill>
              <a:latin typeface="Arial"/>
            </a:endParaRPr>
          </a:p>
          <a:p>
            <a:pPr>
              <a:defRPr/>
            </a:pPr>
            <a:r>
              <a:rPr lang="en-US" sz="600" dirty="0" err="1">
                <a:solidFill>
                  <a:srgbClr val="000000"/>
                </a:solidFill>
                <a:latin typeface="Arial"/>
              </a:rPr>
              <a:t>Highcock</a:t>
            </a:r>
            <a:r>
              <a:rPr lang="en-US" sz="600" dirty="0">
                <a:solidFill>
                  <a:srgbClr val="000000"/>
                </a:solidFill>
                <a:latin typeface="Arial"/>
              </a:rPr>
              <a:t> A. J. et al. A Prospective Cohort Comparative Study of Rivaroxaban, Dabigatran, and Apixaban Oral Thromboprophylaxis in 2431 Hip and Knee Arthroplasty Patients: Primary Efficacy Outcomes and Safety Profile //The Journal of Arthroplasty. – 2020. – </a:t>
            </a:r>
            <a:r>
              <a:rPr lang="ru-RU" sz="600" dirty="0">
                <a:solidFill>
                  <a:srgbClr val="000000"/>
                </a:solidFill>
                <a:latin typeface="Arial"/>
              </a:rPr>
              <a:t>Т. 35. – №. 11. – С. 3093-3098.</a:t>
            </a:r>
          </a:p>
        </p:txBody>
      </p:sp>
    </p:spTree>
    <p:extLst>
      <p:ext uri="{BB962C8B-B14F-4D97-AF65-F5344CB8AC3E}">
        <p14:creationId xmlns:p14="http://schemas.microsoft.com/office/powerpoint/2010/main" val="1786235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736273-7DEE-4889-8D87-E3107DC03D08}"/>
              </a:ext>
            </a:extLst>
          </p:cNvPr>
          <p:cNvSpPr>
            <a:spLocks noGrp="1"/>
          </p:cNvSpPr>
          <p:nvPr>
            <p:ph type="title"/>
          </p:nvPr>
        </p:nvSpPr>
        <p:spPr>
          <a:xfrm>
            <a:off x="2136002" y="54708"/>
            <a:ext cx="8531999" cy="969496"/>
          </a:xfrm>
        </p:spPr>
        <p:txBody>
          <a:bodyPr/>
          <a:lstStyle/>
          <a:p>
            <a:r>
              <a:rPr lang="ru-RU" sz="2100" dirty="0" err="1"/>
              <a:t>Ривароксабан</a:t>
            </a:r>
            <a:r>
              <a:rPr lang="ru-RU" sz="2100" dirty="0"/>
              <a:t> статистически значимо превосходит дабигатран (P &lt;0,01) и </a:t>
            </a:r>
            <a:r>
              <a:rPr lang="ru-RU" sz="2100" dirty="0" err="1"/>
              <a:t>апиксабан</a:t>
            </a:r>
            <a:r>
              <a:rPr lang="ru-RU" sz="2100" dirty="0"/>
              <a:t> (P &lt;0,01) по эффективности для общей профилактики ВТЭО у пациентов после ТЭКС или ТЭТС</a:t>
            </a:r>
          </a:p>
        </p:txBody>
      </p:sp>
      <p:graphicFrame>
        <p:nvGraphicFramePr>
          <p:cNvPr id="3" name="Таблица 3">
            <a:extLst>
              <a:ext uri="{FF2B5EF4-FFF2-40B4-BE49-F238E27FC236}">
                <a16:creationId xmlns:a16="http://schemas.microsoft.com/office/drawing/2014/main" id="{B5598910-686A-43C2-BA29-760DC2254B45}"/>
              </a:ext>
            </a:extLst>
          </p:cNvPr>
          <p:cNvGraphicFramePr>
            <a:graphicFrameLocks noGrp="1"/>
          </p:cNvGraphicFramePr>
          <p:nvPr>
            <p:extLst>
              <p:ext uri="{D42A27DB-BD31-4B8C-83A1-F6EECF244321}">
                <p14:modId xmlns:p14="http://schemas.microsoft.com/office/powerpoint/2010/main" val="3966963826"/>
              </p:ext>
            </p:extLst>
          </p:nvPr>
        </p:nvGraphicFramePr>
        <p:xfrm>
          <a:off x="1285875" y="1114423"/>
          <a:ext cx="9486900" cy="3073299"/>
        </p:xfrm>
        <a:graphic>
          <a:graphicData uri="http://schemas.openxmlformats.org/drawingml/2006/table">
            <a:tbl>
              <a:tblPr firstRow="1" bandRow="1">
                <a:tableStyleId>{F5AB1C69-6EDB-4FF4-983F-18BD219EF322}</a:tableStyleId>
              </a:tblPr>
              <a:tblGrid>
                <a:gridCol w="2320361">
                  <a:extLst>
                    <a:ext uri="{9D8B030D-6E8A-4147-A177-3AD203B41FA5}">
                      <a16:colId xmlns:a16="http://schemas.microsoft.com/office/drawing/2014/main" val="1847613132"/>
                    </a:ext>
                  </a:extLst>
                </a:gridCol>
                <a:gridCol w="4071052">
                  <a:extLst>
                    <a:ext uri="{9D8B030D-6E8A-4147-A177-3AD203B41FA5}">
                      <a16:colId xmlns:a16="http://schemas.microsoft.com/office/drawing/2014/main" val="3880242856"/>
                    </a:ext>
                  </a:extLst>
                </a:gridCol>
                <a:gridCol w="3095487">
                  <a:extLst>
                    <a:ext uri="{9D8B030D-6E8A-4147-A177-3AD203B41FA5}">
                      <a16:colId xmlns:a16="http://schemas.microsoft.com/office/drawing/2014/main" val="1201535227"/>
                    </a:ext>
                  </a:extLst>
                </a:gridCol>
              </a:tblGrid>
              <a:tr h="1135026">
                <a:tc>
                  <a:txBody>
                    <a:bodyPr/>
                    <a:lstStyle/>
                    <a:p>
                      <a:endParaRPr lang="ru-RU" sz="2400" dirty="0"/>
                    </a:p>
                  </a:txBody>
                  <a:tcPr marL="68580" marR="68580" marT="34290" marB="34290"/>
                </a:tc>
                <a:tc>
                  <a:txBody>
                    <a:bodyPr/>
                    <a:lstStyle/>
                    <a:p>
                      <a:r>
                        <a:rPr lang="ru-RU" sz="2400" dirty="0"/>
                        <a:t>Общая частота симптоматических ВТЭО</a:t>
                      </a:r>
                    </a:p>
                  </a:txBody>
                  <a:tcPr marL="68580" marR="68580" marT="34290" marB="34290"/>
                </a:tc>
                <a:tc>
                  <a:txBody>
                    <a:bodyPr/>
                    <a:lstStyle/>
                    <a:p>
                      <a:r>
                        <a:rPr lang="ru-RU" sz="2400" dirty="0"/>
                        <a:t>Симптоматический ТГВ</a:t>
                      </a:r>
                    </a:p>
                  </a:txBody>
                  <a:tcPr marL="68580" marR="68580" marT="34290" marB="34290"/>
                </a:tc>
                <a:extLst>
                  <a:ext uri="{0D108BD9-81ED-4DB2-BD59-A6C34878D82A}">
                    <a16:rowId xmlns:a16="http://schemas.microsoft.com/office/drawing/2014/main" val="154186027"/>
                  </a:ext>
                </a:extLst>
              </a:tr>
              <a:tr h="646091">
                <a:tc>
                  <a:txBody>
                    <a:bodyPr/>
                    <a:lstStyle/>
                    <a:p>
                      <a:pPr algn="ctr"/>
                      <a:r>
                        <a:rPr lang="ru-RU" sz="2400" dirty="0" err="1"/>
                        <a:t>Ривароксабан</a:t>
                      </a:r>
                      <a:endParaRPr lang="ru-RU" sz="2400" dirty="0"/>
                    </a:p>
                  </a:txBody>
                  <a:tcPr marL="68580" marR="68580" marT="34290" marB="34290"/>
                </a:tc>
                <a:tc>
                  <a:txBody>
                    <a:bodyPr/>
                    <a:lstStyle/>
                    <a:p>
                      <a:pPr algn="ctr"/>
                      <a:r>
                        <a:rPr lang="ru-RU" sz="2400" dirty="0"/>
                        <a:t>0.8%</a:t>
                      </a:r>
                    </a:p>
                  </a:txBody>
                  <a:tcPr marL="68580" marR="68580" marT="34290" marB="34290"/>
                </a:tc>
                <a:tc>
                  <a:txBody>
                    <a:bodyPr/>
                    <a:lstStyle/>
                    <a:p>
                      <a:pPr algn="ctr"/>
                      <a:r>
                        <a:rPr lang="ru-RU" sz="2400" dirty="0"/>
                        <a:t>0.3%</a:t>
                      </a:r>
                    </a:p>
                  </a:txBody>
                  <a:tcPr marL="68580" marR="68580" marT="34290" marB="34290"/>
                </a:tc>
                <a:extLst>
                  <a:ext uri="{0D108BD9-81ED-4DB2-BD59-A6C34878D82A}">
                    <a16:rowId xmlns:a16="http://schemas.microsoft.com/office/drawing/2014/main" val="3247025141"/>
                  </a:ext>
                </a:extLst>
              </a:tr>
              <a:tr h="646091">
                <a:tc>
                  <a:txBody>
                    <a:bodyPr/>
                    <a:lstStyle/>
                    <a:p>
                      <a:pPr algn="ctr"/>
                      <a:r>
                        <a:rPr lang="ru-RU" sz="2400" dirty="0" err="1"/>
                        <a:t>Апиксабан</a:t>
                      </a:r>
                      <a:endParaRPr lang="ru-RU" sz="2400" dirty="0"/>
                    </a:p>
                  </a:txBody>
                  <a:tcPr marL="68580" marR="68580" marT="34290" marB="34290"/>
                </a:tc>
                <a:tc>
                  <a:txBody>
                    <a:bodyPr/>
                    <a:lstStyle/>
                    <a:p>
                      <a:pPr algn="ctr"/>
                      <a:r>
                        <a:rPr lang="ru-RU" sz="2400" dirty="0"/>
                        <a:t>3%</a:t>
                      </a:r>
                    </a:p>
                  </a:txBody>
                  <a:tcPr marL="68580" marR="68580" marT="34290" marB="34290"/>
                </a:tc>
                <a:tc>
                  <a:txBody>
                    <a:bodyPr/>
                    <a:lstStyle/>
                    <a:p>
                      <a:pPr algn="ctr"/>
                      <a:r>
                        <a:rPr lang="ru-RU" sz="2400" dirty="0"/>
                        <a:t>0.8%</a:t>
                      </a:r>
                    </a:p>
                  </a:txBody>
                  <a:tcPr marL="68580" marR="68580" marT="34290" marB="34290"/>
                </a:tc>
                <a:extLst>
                  <a:ext uri="{0D108BD9-81ED-4DB2-BD59-A6C34878D82A}">
                    <a16:rowId xmlns:a16="http://schemas.microsoft.com/office/drawing/2014/main" val="2764283296"/>
                  </a:ext>
                </a:extLst>
              </a:tr>
              <a:tr h="646091">
                <a:tc>
                  <a:txBody>
                    <a:bodyPr/>
                    <a:lstStyle/>
                    <a:p>
                      <a:pPr algn="ctr"/>
                      <a:r>
                        <a:rPr lang="ru-RU" sz="2400" dirty="0"/>
                        <a:t>Дабигатран</a:t>
                      </a:r>
                    </a:p>
                  </a:txBody>
                  <a:tcPr marL="68580" marR="68580" marT="34290" marB="34290"/>
                </a:tc>
                <a:tc>
                  <a:txBody>
                    <a:bodyPr/>
                    <a:lstStyle/>
                    <a:p>
                      <a:pPr algn="ctr"/>
                      <a:r>
                        <a:rPr lang="ru-RU" sz="2400" dirty="0"/>
                        <a:t>2.1%</a:t>
                      </a:r>
                    </a:p>
                  </a:txBody>
                  <a:tcPr marL="68580" marR="68580" marT="34290" marB="34290"/>
                </a:tc>
                <a:tc>
                  <a:txBody>
                    <a:bodyPr/>
                    <a:lstStyle/>
                    <a:p>
                      <a:pPr algn="ctr"/>
                      <a:r>
                        <a:rPr lang="ru-RU" sz="2400" dirty="0"/>
                        <a:t>2.2%</a:t>
                      </a:r>
                    </a:p>
                  </a:txBody>
                  <a:tcPr marL="68580" marR="68580" marT="34290" marB="34290"/>
                </a:tc>
                <a:extLst>
                  <a:ext uri="{0D108BD9-81ED-4DB2-BD59-A6C34878D82A}">
                    <a16:rowId xmlns:a16="http://schemas.microsoft.com/office/drawing/2014/main" val="3672899392"/>
                  </a:ext>
                </a:extLst>
              </a:tr>
            </a:tbl>
          </a:graphicData>
        </a:graphic>
      </p:graphicFrame>
      <p:sp>
        <p:nvSpPr>
          <p:cNvPr id="5" name="TextBox 4">
            <a:extLst>
              <a:ext uri="{FF2B5EF4-FFF2-40B4-BE49-F238E27FC236}">
                <a16:creationId xmlns:a16="http://schemas.microsoft.com/office/drawing/2014/main" id="{84CD319C-F81B-4671-94A1-E77B960037E8}"/>
              </a:ext>
            </a:extLst>
          </p:cNvPr>
          <p:cNvSpPr txBox="1"/>
          <p:nvPr/>
        </p:nvSpPr>
        <p:spPr>
          <a:xfrm>
            <a:off x="2136001" y="4287736"/>
            <a:ext cx="8050557" cy="1509741"/>
          </a:xfrm>
          <a:prstGeom prst="rect">
            <a:avLst/>
          </a:prstGeom>
          <a:noFill/>
        </p:spPr>
        <p:txBody>
          <a:bodyPr wrap="square" lIns="67500" tIns="35100" rIns="67500" bIns="35100" rtlCol="0" anchor="ctr">
            <a:spAutoFit/>
          </a:bodyPr>
          <a:lstStyle/>
          <a:p>
            <a:pPr marL="214313" indent="-214313">
              <a:buFont typeface="Arial" panose="020B0604020202020204" pitchFamily="34" charset="0"/>
              <a:buChar char="•"/>
              <a:defRPr/>
            </a:pPr>
            <a:r>
              <a:rPr lang="ru-RU" sz="1600" dirty="0">
                <a:solidFill>
                  <a:srgbClr val="000000"/>
                </a:solidFill>
                <a:latin typeface="Arial"/>
              </a:rPr>
              <a:t>Различия в частоте развития больших кровотечений и симптоматической ТЭЛА были статистически не значимыми.</a:t>
            </a:r>
          </a:p>
          <a:p>
            <a:pPr marL="214313" indent="-214313">
              <a:buFont typeface="Arial" panose="020B0604020202020204" pitchFamily="34" charset="0"/>
              <a:buChar char="•"/>
              <a:defRPr/>
            </a:pPr>
            <a:endParaRPr lang="ru-RU" sz="1600" dirty="0">
              <a:solidFill>
                <a:srgbClr val="000000"/>
              </a:solidFill>
              <a:latin typeface="Arial"/>
            </a:endParaRPr>
          </a:p>
          <a:p>
            <a:pPr marL="214313" indent="-214313">
              <a:buFont typeface="Arial" panose="020B0604020202020204" pitchFamily="34" charset="0"/>
              <a:buChar char="•"/>
              <a:defRPr/>
            </a:pPr>
            <a:r>
              <a:rPr lang="ru-RU" sz="1600" dirty="0">
                <a:solidFill>
                  <a:srgbClr val="000000"/>
                </a:solidFill>
                <a:latin typeface="Arial"/>
              </a:rPr>
              <a:t>Также были статистически незначимыми различия в частоте раневых осложнений, приводящих к прекращению лечения.</a:t>
            </a:r>
          </a:p>
          <a:p>
            <a:pPr>
              <a:defRPr/>
            </a:pPr>
            <a:endParaRPr lang="ru-RU" sz="1350" dirty="0">
              <a:solidFill>
                <a:srgbClr val="000000"/>
              </a:solidFill>
              <a:latin typeface="Arial"/>
            </a:endParaRPr>
          </a:p>
        </p:txBody>
      </p:sp>
      <p:sp>
        <p:nvSpPr>
          <p:cNvPr id="6" name="Прямоугольник 5">
            <a:extLst>
              <a:ext uri="{FF2B5EF4-FFF2-40B4-BE49-F238E27FC236}">
                <a16:creationId xmlns:a16="http://schemas.microsoft.com/office/drawing/2014/main" id="{AC0B775B-D8CA-4FAD-B323-75995D8A8F68}"/>
              </a:ext>
            </a:extLst>
          </p:cNvPr>
          <p:cNvSpPr/>
          <p:nvPr/>
        </p:nvSpPr>
        <p:spPr>
          <a:xfrm>
            <a:off x="1023583" y="5926063"/>
            <a:ext cx="9162978" cy="938719"/>
          </a:xfrm>
          <a:prstGeom prst="rect">
            <a:avLst/>
          </a:prstGeom>
        </p:spPr>
        <p:txBody>
          <a:bodyPr wrap="square">
            <a:spAutoFit/>
          </a:bodyPr>
          <a:lstStyle/>
          <a:p>
            <a:pPr>
              <a:defRPr/>
            </a:pPr>
            <a:r>
              <a:rPr lang="ru-RU" sz="1100" dirty="0">
                <a:solidFill>
                  <a:srgbClr val="000000"/>
                </a:solidFill>
                <a:latin typeface="Arial"/>
              </a:rPr>
              <a:t>ВТЭО – венозные тромбоэмболические осложнения,</a:t>
            </a:r>
            <a:r>
              <a:rPr lang="en-US" sz="1100" dirty="0">
                <a:solidFill>
                  <a:srgbClr val="000000"/>
                </a:solidFill>
                <a:latin typeface="Arial"/>
              </a:rPr>
              <a:t> </a:t>
            </a:r>
            <a:r>
              <a:rPr lang="ru-RU" sz="1100" dirty="0">
                <a:solidFill>
                  <a:srgbClr val="000000"/>
                </a:solidFill>
                <a:latin typeface="Arial"/>
              </a:rPr>
              <a:t>ТЭЛА – тромбоэмболия легочной артерии, ТГВ – тромбоз глубоких вен ТЭКС – тотальное эндопротезирование коленного сустава, ТЭТС – тотальное эндопротезирование тазобедренного сустава </a:t>
            </a:r>
          </a:p>
          <a:p>
            <a:pPr>
              <a:defRPr/>
            </a:pPr>
            <a:r>
              <a:rPr lang="en-US" sz="1100" dirty="0" err="1">
                <a:solidFill>
                  <a:srgbClr val="000000"/>
                </a:solidFill>
                <a:latin typeface="Arial"/>
              </a:rPr>
              <a:t>Highcock</a:t>
            </a:r>
            <a:r>
              <a:rPr lang="en-US" sz="1100" dirty="0">
                <a:solidFill>
                  <a:srgbClr val="000000"/>
                </a:solidFill>
                <a:latin typeface="Arial"/>
              </a:rPr>
              <a:t> A. J. et al. A Prospective Cohort Comparative Study of Rivaroxaban, Dabigatran, and Apixaban Oral Thromboprophylaxis in 2431 Hip and Knee Arthroplasty Patients: Primary Efficacy Outcomes and Safety Profile //The Journal of Arthroplasty. – 2020. – </a:t>
            </a:r>
            <a:r>
              <a:rPr lang="ru-RU" sz="1100" dirty="0">
                <a:solidFill>
                  <a:srgbClr val="000000"/>
                </a:solidFill>
                <a:latin typeface="Arial"/>
              </a:rPr>
              <a:t>Т. 35. – №. 11. – С. 3093-3098.</a:t>
            </a:r>
          </a:p>
        </p:txBody>
      </p:sp>
    </p:spTree>
    <p:extLst>
      <p:ext uri="{BB962C8B-B14F-4D97-AF65-F5344CB8AC3E}">
        <p14:creationId xmlns:p14="http://schemas.microsoft.com/office/powerpoint/2010/main" val="2033201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sz="quarter" idx="1"/>
          </p:nvPr>
        </p:nvSpPr>
        <p:spPr>
          <a:xfrm>
            <a:off x="2136776" y="3609975"/>
            <a:ext cx="7451724" cy="812530"/>
          </a:xfrm>
        </p:spPr>
        <p:txBody>
          <a:bodyPr/>
          <a:lstStyle/>
          <a:p>
            <a:r>
              <a:rPr lang="ru-RU" dirty="0" err="1"/>
              <a:t>Проспективное</a:t>
            </a:r>
            <a:r>
              <a:rPr lang="ru-RU"/>
              <a:t> рандомизированное </a:t>
            </a:r>
            <a:r>
              <a:rPr lang="ru-RU" dirty="0"/>
              <a:t>исследование</a:t>
            </a:r>
          </a:p>
          <a:p>
            <a:r>
              <a:rPr lang="ru-RU" dirty="0"/>
              <a:t>Китай</a:t>
            </a:r>
          </a:p>
        </p:txBody>
      </p:sp>
      <p:sp>
        <p:nvSpPr>
          <p:cNvPr id="3" name="Заголовок 2"/>
          <p:cNvSpPr>
            <a:spLocks noGrp="1"/>
          </p:cNvSpPr>
          <p:nvPr>
            <p:ph type="title"/>
          </p:nvPr>
        </p:nvSpPr>
        <p:spPr>
          <a:xfrm>
            <a:off x="2143125" y="1507667"/>
            <a:ext cx="8858250" cy="1865126"/>
          </a:xfrm>
        </p:spPr>
        <p:txBody>
          <a:bodyPr/>
          <a:lstStyle/>
          <a:p>
            <a:r>
              <a:rPr lang="ru-RU" sz="3200" dirty="0"/>
              <a:t>Применение </a:t>
            </a:r>
            <a:r>
              <a:rPr lang="ru-RU" sz="3200" dirty="0" err="1"/>
              <a:t>ривароксабана</a:t>
            </a:r>
            <a:r>
              <a:rPr lang="ru-RU" sz="3200" dirty="0"/>
              <a:t>, НМГ и последовательной схемы терапии для профилактики ВТЭО после остеосинтеза перелома бедра</a:t>
            </a:r>
          </a:p>
        </p:txBody>
      </p:sp>
      <p:sp>
        <p:nvSpPr>
          <p:cNvPr id="5" name="TextBox 4"/>
          <p:cNvSpPr txBox="1"/>
          <p:nvPr/>
        </p:nvSpPr>
        <p:spPr>
          <a:xfrm>
            <a:off x="2183964" y="5051754"/>
            <a:ext cx="7404536" cy="263791"/>
          </a:xfrm>
          <a:prstGeom prst="rect">
            <a:avLst/>
          </a:prstGeom>
          <a:noFill/>
        </p:spPr>
        <p:txBody>
          <a:bodyPr wrap="square" lIns="90000" tIns="46800" rIns="90000" bIns="46800" rtlCol="0" anchor="ctr">
            <a:spAutoFit/>
          </a:bodyPr>
          <a:lstStyle/>
          <a:p>
            <a:pPr>
              <a:defRPr/>
            </a:pPr>
            <a:r>
              <a:rPr lang="ru-RU" sz="1100" dirty="0">
                <a:solidFill>
                  <a:srgbClr val="000000"/>
                </a:solidFill>
                <a:latin typeface="Arial"/>
              </a:rPr>
              <a:t>ВТЭО – венозные тромбоэмболические осложнения; НМГ – низкомолекулярные гепарины</a:t>
            </a:r>
            <a:endParaRPr lang="ru-RU" sz="1100" dirty="0">
              <a:solidFill>
                <a:srgbClr val="000000">
                  <a:lumMod val="65000"/>
                  <a:lumOff val="35000"/>
                </a:srgbClr>
              </a:solidFill>
              <a:latin typeface="Arial"/>
            </a:endParaRPr>
          </a:p>
        </p:txBody>
      </p:sp>
      <p:sp>
        <p:nvSpPr>
          <p:cNvPr id="8" name="Прямоугольник 7">
            <a:extLst>
              <a:ext uri="{FF2B5EF4-FFF2-40B4-BE49-F238E27FC236}">
                <a16:creationId xmlns:a16="http://schemas.microsoft.com/office/drawing/2014/main" id="{EF7DB2F6-77CB-4953-A441-69FE7AECC4DE}"/>
              </a:ext>
            </a:extLst>
          </p:cNvPr>
          <p:cNvSpPr/>
          <p:nvPr/>
        </p:nvSpPr>
        <p:spPr>
          <a:xfrm>
            <a:off x="2136776" y="5567951"/>
            <a:ext cx="9938846" cy="923330"/>
          </a:xfrm>
          <a:prstGeom prst="rect">
            <a:avLst/>
          </a:prstGeom>
        </p:spPr>
        <p:txBody>
          <a:bodyPr wrap="square">
            <a:spAutoFit/>
          </a:bodyPr>
          <a:lstStyle/>
          <a:p>
            <a:pPr>
              <a:defRPr/>
            </a:pPr>
            <a:r>
              <a:rPr lang="en-US" dirty="0">
                <a:solidFill>
                  <a:srgbClr val="222222"/>
                </a:solidFill>
                <a:latin typeface="Arial" panose="020B0604020202020204" pitchFamily="34" charset="0"/>
              </a:rPr>
              <a:t>Tang Y. et al. A RCT study of Rivaroxaban, low-molecular-weight heparin, and sequential medication regimens for the prevention of venous thrombosis after internal fixation of hip fracture //Biomedicine &amp; Pharmacotherapy. – 2017. – Т. 92. – С. 982-988.</a:t>
            </a:r>
            <a:endParaRPr lang="ru-RU" dirty="0">
              <a:solidFill>
                <a:srgbClr val="000000"/>
              </a:solidFill>
              <a:latin typeface="Arial"/>
            </a:endParaRPr>
          </a:p>
        </p:txBody>
      </p:sp>
      <p:sp>
        <p:nvSpPr>
          <p:cNvPr id="6" name="Овал 5"/>
          <p:cNvSpPr/>
          <p:nvPr/>
        </p:nvSpPr>
        <p:spPr>
          <a:xfrm>
            <a:off x="5389071" y="6067721"/>
            <a:ext cx="4000500" cy="4552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62543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D7F15E7-72F6-4B9B-BEDD-2EFE5610FC39}"/>
              </a:ext>
            </a:extLst>
          </p:cNvPr>
          <p:cNvSpPr>
            <a:spLocks noGrp="1"/>
          </p:cNvSpPr>
          <p:nvPr>
            <p:ph type="title"/>
          </p:nvPr>
        </p:nvSpPr>
        <p:spPr>
          <a:xfrm>
            <a:off x="2136002" y="194149"/>
            <a:ext cx="8281175" cy="830997"/>
          </a:xfrm>
        </p:spPr>
        <p:txBody>
          <a:bodyPr>
            <a:normAutofit fontScale="90000"/>
          </a:bodyPr>
          <a:lstStyle/>
          <a:p>
            <a:r>
              <a:rPr lang="ru-RU" sz="1800" dirty="0"/>
              <a:t>В </a:t>
            </a:r>
            <a:r>
              <a:rPr lang="ru-RU" sz="1800" dirty="0" err="1"/>
              <a:t>проспективном</a:t>
            </a:r>
            <a:r>
              <a:rPr lang="ru-RU" sz="1800" dirty="0"/>
              <a:t> исследовании у пациентов с переломом бедра анализировались три режима </a:t>
            </a:r>
            <a:r>
              <a:rPr lang="ru-RU" sz="1800" dirty="0" err="1"/>
              <a:t>антикоагуляции</a:t>
            </a:r>
            <a:r>
              <a:rPr lang="ru-RU" sz="1800" dirty="0"/>
              <a:t>: только </a:t>
            </a:r>
            <a:r>
              <a:rPr lang="ru-RU" sz="1800" dirty="0" err="1"/>
              <a:t>ривароксабан</a:t>
            </a:r>
            <a:r>
              <a:rPr lang="ru-RU" sz="1800" dirty="0"/>
              <a:t>, только </a:t>
            </a:r>
            <a:r>
              <a:rPr lang="ru-RU" sz="1800" dirty="0" err="1"/>
              <a:t>эноксапарин</a:t>
            </a:r>
            <a:r>
              <a:rPr lang="ru-RU" sz="1800" dirty="0"/>
              <a:t> и последовательная терапия </a:t>
            </a:r>
            <a:r>
              <a:rPr lang="ru-RU" sz="1800" dirty="0" err="1"/>
              <a:t>эноксапарином</a:t>
            </a:r>
            <a:r>
              <a:rPr lang="ru-RU" sz="1800" dirty="0"/>
              <a:t> и </a:t>
            </a:r>
            <a:r>
              <a:rPr lang="ru-RU" sz="1800" dirty="0" err="1"/>
              <a:t>ривароксабаном</a:t>
            </a:r>
            <a:endParaRPr lang="ru-RU" sz="1800" dirty="0"/>
          </a:p>
        </p:txBody>
      </p:sp>
      <p:sp>
        <p:nvSpPr>
          <p:cNvPr id="5" name="TextBox 4">
            <a:extLst>
              <a:ext uri="{FF2B5EF4-FFF2-40B4-BE49-F238E27FC236}">
                <a16:creationId xmlns:a16="http://schemas.microsoft.com/office/drawing/2014/main" id="{38B59A77-BAFE-4D14-9C8A-239A941136C8}"/>
              </a:ext>
            </a:extLst>
          </p:cNvPr>
          <p:cNvSpPr txBox="1"/>
          <p:nvPr/>
        </p:nvSpPr>
        <p:spPr>
          <a:xfrm>
            <a:off x="2257752" y="1311155"/>
            <a:ext cx="8166722" cy="286329"/>
          </a:xfrm>
          <a:prstGeom prst="rect">
            <a:avLst/>
          </a:prstGeom>
          <a:noFill/>
        </p:spPr>
        <p:txBody>
          <a:bodyPr wrap="none" lIns="67500" tIns="35100" rIns="67500" bIns="35100" rtlCol="0" anchor="ctr">
            <a:spAutoFit/>
          </a:bodyPr>
          <a:lstStyle/>
          <a:p>
            <a:pPr>
              <a:defRPr/>
            </a:pPr>
            <a:r>
              <a:rPr lang="ru-RU" sz="1400" b="1" dirty="0">
                <a:solidFill>
                  <a:srgbClr val="000000">
                    <a:lumMod val="65000"/>
                    <a:lumOff val="35000"/>
                  </a:srgbClr>
                </a:solidFill>
                <a:latin typeface="Arial"/>
              </a:rPr>
              <a:t>Дизайн исследования: </a:t>
            </a:r>
            <a:r>
              <a:rPr lang="ru-RU" sz="1400" dirty="0" err="1">
                <a:solidFill>
                  <a:srgbClr val="000000">
                    <a:lumMod val="65000"/>
                    <a:lumOff val="35000"/>
                  </a:srgbClr>
                </a:solidFill>
                <a:latin typeface="Arial"/>
              </a:rPr>
              <a:t>проспективное</a:t>
            </a:r>
            <a:r>
              <a:rPr lang="ru-RU" sz="1400" dirty="0">
                <a:solidFill>
                  <a:srgbClr val="000000">
                    <a:lumMod val="65000"/>
                    <a:lumOff val="35000"/>
                  </a:srgbClr>
                </a:solidFill>
                <a:latin typeface="Arial"/>
              </a:rPr>
              <a:t>, рандомизированное, контролируемое</a:t>
            </a:r>
            <a:r>
              <a:rPr lang="en-US" sz="1400" dirty="0">
                <a:solidFill>
                  <a:srgbClr val="000000">
                    <a:lumMod val="65000"/>
                    <a:lumOff val="35000"/>
                  </a:srgbClr>
                </a:solidFill>
                <a:latin typeface="Arial"/>
              </a:rPr>
              <a:t>, </a:t>
            </a:r>
            <a:r>
              <a:rPr lang="ru-RU" sz="1400" dirty="0">
                <a:solidFill>
                  <a:srgbClr val="000000">
                    <a:lumMod val="65000"/>
                    <a:lumOff val="35000"/>
                  </a:srgbClr>
                </a:solidFill>
                <a:latin typeface="Arial"/>
              </a:rPr>
              <a:t>двойное-слепое</a:t>
            </a:r>
            <a:endParaRPr lang="ru-RU" sz="1400" b="1" dirty="0">
              <a:solidFill>
                <a:srgbClr val="000000">
                  <a:lumMod val="65000"/>
                  <a:lumOff val="35000"/>
                </a:srgbClr>
              </a:solidFill>
              <a:latin typeface="Arial"/>
            </a:endParaRPr>
          </a:p>
        </p:txBody>
      </p:sp>
      <p:sp>
        <p:nvSpPr>
          <p:cNvPr id="6" name="Овал 5">
            <a:extLst>
              <a:ext uri="{FF2B5EF4-FFF2-40B4-BE49-F238E27FC236}">
                <a16:creationId xmlns:a16="http://schemas.microsoft.com/office/drawing/2014/main" id="{75375BD7-6C1E-4BC1-8CD7-677849F031F7}"/>
              </a:ext>
            </a:extLst>
          </p:cNvPr>
          <p:cNvSpPr/>
          <p:nvPr/>
        </p:nvSpPr>
        <p:spPr bwMode="auto">
          <a:xfrm>
            <a:off x="2265454" y="3609461"/>
            <a:ext cx="420830" cy="411067"/>
          </a:xfrm>
          <a:prstGeom prst="ellipse">
            <a:avLst/>
          </a:prstGeom>
          <a:solidFill>
            <a:schemeClr val="bg2"/>
          </a:solidFill>
          <a:ln w="19050" algn="ctr">
            <a:solidFill>
              <a:schemeClr val="bg2"/>
            </a:solidFill>
            <a:miter lim="800000"/>
            <a:headEnd/>
            <a:tailEnd/>
          </a:ln>
          <a:effectLst/>
        </p:spPr>
        <p:txBody>
          <a:bodyPr wrap="square" lIns="0" tIns="0" rIns="0" bIns="0" rtlCol="0" anchor="ctr">
            <a:noAutofit/>
          </a:bodyPr>
          <a:lstStyle/>
          <a:p>
            <a:pPr algn="ctr">
              <a:defRPr/>
            </a:pPr>
            <a:r>
              <a:rPr lang="en-US" sz="2800" dirty="0">
                <a:solidFill>
                  <a:srgbClr val="FFFFFF"/>
                </a:solidFill>
                <a:latin typeface="Arial"/>
              </a:rPr>
              <a:t>R</a:t>
            </a:r>
            <a:endParaRPr lang="ru-RU" sz="2800" dirty="0">
              <a:solidFill>
                <a:srgbClr val="FFFFFF"/>
              </a:solidFill>
              <a:latin typeface="Arial"/>
            </a:endParaRPr>
          </a:p>
        </p:txBody>
      </p:sp>
      <p:cxnSp>
        <p:nvCxnSpPr>
          <p:cNvPr id="8" name="Прямая соединительная линия 7">
            <a:extLst>
              <a:ext uri="{FF2B5EF4-FFF2-40B4-BE49-F238E27FC236}">
                <a16:creationId xmlns:a16="http://schemas.microsoft.com/office/drawing/2014/main" id="{F6534AE3-F527-4EB0-A05B-AE59C2C83CFC}"/>
              </a:ext>
            </a:extLst>
          </p:cNvPr>
          <p:cNvCxnSpPr>
            <a:stCxn id="6" idx="6"/>
          </p:cNvCxnSpPr>
          <p:nvPr/>
        </p:nvCxnSpPr>
        <p:spPr bwMode="auto">
          <a:xfrm flipV="1">
            <a:off x="2686284" y="3075430"/>
            <a:ext cx="1338268" cy="739565"/>
          </a:xfrm>
          <a:prstGeom prst="line">
            <a:avLst/>
          </a:pr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Прямая соединительная линия 8">
            <a:extLst>
              <a:ext uri="{FF2B5EF4-FFF2-40B4-BE49-F238E27FC236}">
                <a16:creationId xmlns:a16="http://schemas.microsoft.com/office/drawing/2014/main" id="{D6EEABE4-845F-45FE-BCD1-05B933E58D5D}"/>
              </a:ext>
            </a:extLst>
          </p:cNvPr>
          <p:cNvCxnSpPr>
            <a:stCxn id="6" idx="6"/>
          </p:cNvCxnSpPr>
          <p:nvPr/>
        </p:nvCxnSpPr>
        <p:spPr bwMode="auto">
          <a:xfrm>
            <a:off x="2686285" y="3814994"/>
            <a:ext cx="1342399" cy="29034"/>
          </a:xfrm>
          <a:prstGeom prst="line">
            <a:avLst/>
          </a:pr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Прямая соединительная линия 12">
            <a:extLst>
              <a:ext uri="{FF2B5EF4-FFF2-40B4-BE49-F238E27FC236}">
                <a16:creationId xmlns:a16="http://schemas.microsoft.com/office/drawing/2014/main" id="{2BF7996A-0401-40DA-B725-0ACF21D51906}"/>
              </a:ext>
            </a:extLst>
          </p:cNvPr>
          <p:cNvCxnSpPr>
            <a:stCxn id="6" idx="6"/>
          </p:cNvCxnSpPr>
          <p:nvPr/>
        </p:nvCxnSpPr>
        <p:spPr bwMode="auto">
          <a:xfrm>
            <a:off x="2686285" y="3814995"/>
            <a:ext cx="1342399" cy="751213"/>
          </a:xfrm>
          <a:prstGeom prst="line">
            <a:avLst/>
          </a:pr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Прямая соединительная линия 14">
            <a:extLst>
              <a:ext uri="{FF2B5EF4-FFF2-40B4-BE49-F238E27FC236}">
                <a16:creationId xmlns:a16="http://schemas.microsoft.com/office/drawing/2014/main" id="{D7C767CA-709F-42FC-8DE0-AA21567E769E}"/>
              </a:ext>
            </a:extLst>
          </p:cNvPr>
          <p:cNvCxnSpPr/>
          <p:nvPr/>
        </p:nvCxnSpPr>
        <p:spPr bwMode="auto">
          <a:xfrm flipV="1">
            <a:off x="4028684" y="3059892"/>
            <a:ext cx="4120159" cy="18694"/>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Прямая соединительная линия 16">
            <a:extLst>
              <a:ext uri="{FF2B5EF4-FFF2-40B4-BE49-F238E27FC236}">
                <a16:creationId xmlns:a16="http://schemas.microsoft.com/office/drawing/2014/main" id="{9B29361B-E522-4601-91D5-C01DFDCB4033}"/>
              </a:ext>
            </a:extLst>
          </p:cNvPr>
          <p:cNvCxnSpPr/>
          <p:nvPr/>
        </p:nvCxnSpPr>
        <p:spPr bwMode="auto">
          <a:xfrm flipV="1">
            <a:off x="4028684" y="3822074"/>
            <a:ext cx="4120159" cy="18629"/>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Прямая соединительная линия 17">
            <a:extLst>
              <a:ext uri="{FF2B5EF4-FFF2-40B4-BE49-F238E27FC236}">
                <a16:creationId xmlns:a16="http://schemas.microsoft.com/office/drawing/2014/main" id="{F29323B8-3083-43CA-94C7-687D219FF9C0}"/>
              </a:ext>
            </a:extLst>
          </p:cNvPr>
          <p:cNvCxnSpPr/>
          <p:nvPr/>
        </p:nvCxnSpPr>
        <p:spPr bwMode="auto">
          <a:xfrm>
            <a:off x="4028684" y="4566208"/>
            <a:ext cx="1718243" cy="10271"/>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Прямая соединительная линия 19">
            <a:extLst>
              <a:ext uri="{FF2B5EF4-FFF2-40B4-BE49-F238E27FC236}">
                <a16:creationId xmlns:a16="http://schemas.microsoft.com/office/drawing/2014/main" id="{13BC1506-258A-46FA-8A5C-53CDAE443F16}"/>
              </a:ext>
            </a:extLst>
          </p:cNvPr>
          <p:cNvCxnSpPr/>
          <p:nvPr/>
        </p:nvCxnSpPr>
        <p:spPr bwMode="auto">
          <a:xfrm>
            <a:off x="4028683" y="2731552"/>
            <a:ext cx="0" cy="2156552"/>
          </a:xfrm>
          <a:prstGeom prst="line">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Прямая соединительная линия 21">
            <a:extLst>
              <a:ext uri="{FF2B5EF4-FFF2-40B4-BE49-F238E27FC236}">
                <a16:creationId xmlns:a16="http://schemas.microsoft.com/office/drawing/2014/main" id="{F5CB8BC5-B364-4D49-AAD6-59E4FB4BBA0D}"/>
              </a:ext>
            </a:extLst>
          </p:cNvPr>
          <p:cNvCxnSpPr/>
          <p:nvPr/>
        </p:nvCxnSpPr>
        <p:spPr bwMode="auto">
          <a:xfrm>
            <a:off x="8152973" y="2731552"/>
            <a:ext cx="0" cy="2156552"/>
          </a:xfrm>
          <a:prstGeom prst="line">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Прямая соединительная линия 29">
            <a:extLst>
              <a:ext uri="{FF2B5EF4-FFF2-40B4-BE49-F238E27FC236}">
                <a16:creationId xmlns:a16="http://schemas.microsoft.com/office/drawing/2014/main" id="{048316B9-B343-4E7A-8C42-477477E10BDB}"/>
              </a:ext>
            </a:extLst>
          </p:cNvPr>
          <p:cNvCxnSpPr/>
          <p:nvPr/>
        </p:nvCxnSpPr>
        <p:spPr bwMode="auto">
          <a:xfrm>
            <a:off x="5746928" y="4573289"/>
            <a:ext cx="2406047" cy="9377"/>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0" name="TextBox 39">
            <a:extLst>
              <a:ext uri="{FF2B5EF4-FFF2-40B4-BE49-F238E27FC236}">
                <a16:creationId xmlns:a16="http://schemas.microsoft.com/office/drawing/2014/main" id="{C6B6DF52-2142-4B21-B00B-883E6946BD7D}"/>
              </a:ext>
            </a:extLst>
          </p:cNvPr>
          <p:cNvSpPr txBox="1"/>
          <p:nvPr/>
        </p:nvSpPr>
        <p:spPr>
          <a:xfrm>
            <a:off x="2136002" y="3309747"/>
            <a:ext cx="678133" cy="255551"/>
          </a:xfrm>
          <a:prstGeom prst="rect">
            <a:avLst/>
          </a:prstGeom>
          <a:noFill/>
        </p:spPr>
        <p:txBody>
          <a:bodyPr wrap="none" lIns="67500" tIns="35100" rIns="67500" bIns="35100" rtlCol="0" anchor="ctr">
            <a:spAutoFit/>
          </a:bodyPr>
          <a:lstStyle/>
          <a:p>
            <a:pPr>
              <a:defRPr/>
            </a:pPr>
            <a:r>
              <a:rPr lang="en-US" sz="1200" dirty="0">
                <a:solidFill>
                  <a:srgbClr val="000000">
                    <a:lumMod val="85000"/>
                    <a:lumOff val="15000"/>
                  </a:srgbClr>
                </a:solidFill>
                <a:latin typeface="Arial"/>
              </a:rPr>
              <a:t>N = 287</a:t>
            </a:r>
            <a:endParaRPr lang="ru-RU" sz="1200" dirty="0">
              <a:solidFill>
                <a:srgbClr val="000000">
                  <a:lumMod val="85000"/>
                  <a:lumOff val="15000"/>
                </a:srgbClr>
              </a:solidFill>
              <a:latin typeface="Arial"/>
            </a:endParaRPr>
          </a:p>
        </p:txBody>
      </p:sp>
      <p:sp>
        <p:nvSpPr>
          <p:cNvPr id="41" name="TextBox 40">
            <a:extLst>
              <a:ext uri="{FF2B5EF4-FFF2-40B4-BE49-F238E27FC236}">
                <a16:creationId xmlns:a16="http://schemas.microsoft.com/office/drawing/2014/main" id="{A480D278-4AB8-493A-8668-A9C798DFDDF1}"/>
              </a:ext>
            </a:extLst>
          </p:cNvPr>
          <p:cNvSpPr txBox="1"/>
          <p:nvPr/>
        </p:nvSpPr>
        <p:spPr>
          <a:xfrm>
            <a:off x="4032816" y="2801982"/>
            <a:ext cx="2677783" cy="286329"/>
          </a:xfrm>
          <a:prstGeom prst="rect">
            <a:avLst/>
          </a:prstGeom>
          <a:noFill/>
        </p:spPr>
        <p:txBody>
          <a:bodyPr wrap="none" lIns="67500" tIns="35100" rIns="67500" bIns="35100" rtlCol="0" anchor="ctr">
            <a:spAutoFit/>
          </a:bodyPr>
          <a:lstStyle/>
          <a:p>
            <a:pPr>
              <a:defRPr/>
            </a:pPr>
            <a:r>
              <a:rPr lang="ru-RU" sz="1400" dirty="0" err="1">
                <a:solidFill>
                  <a:srgbClr val="000000">
                    <a:lumMod val="85000"/>
                    <a:lumOff val="15000"/>
                  </a:srgbClr>
                </a:solidFill>
                <a:latin typeface="Arial"/>
              </a:rPr>
              <a:t>Ривароксабан</a:t>
            </a:r>
            <a:r>
              <a:rPr lang="ru-RU" sz="1400" dirty="0">
                <a:solidFill>
                  <a:srgbClr val="000000">
                    <a:lumMod val="85000"/>
                    <a:lumOff val="15000"/>
                  </a:srgbClr>
                </a:solidFill>
                <a:latin typeface="Arial"/>
              </a:rPr>
              <a:t>, 10 мг</a:t>
            </a:r>
            <a:r>
              <a:rPr lang="en-US" sz="1400" dirty="0">
                <a:solidFill>
                  <a:srgbClr val="000000">
                    <a:lumMod val="85000"/>
                    <a:lumOff val="15000"/>
                  </a:srgbClr>
                </a:solidFill>
                <a:latin typeface="Arial"/>
              </a:rPr>
              <a:t>/</a:t>
            </a:r>
            <a:r>
              <a:rPr lang="ru-RU" sz="1400" dirty="0">
                <a:solidFill>
                  <a:srgbClr val="000000">
                    <a:lumMod val="85000"/>
                    <a:lumOff val="15000"/>
                  </a:srgbClr>
                </a:solidFill>
                <a:latin typeface="Arial"/>
              </a:rPr>
              <a:t>д (</a:t>
            </a:r>
            <a:r>
              <a:rPr lang="en-US" sz="1400" dirty="0">
                <a:solidFill>
                  <a:srgbClr val="000000">
                    <a:lumMod val="85000"/>
                    <a:lumOff val="15000"/>
                  </a:srgbClr>
                </a:solidFill>
                <a:latin typeface="Arial"/>
              </a:rPr>
              <a:t>n = </a:t>
            </a:r>
            <a:r>
              <a:rPr lang="ru-RU" sz="1400" dirty="0">
                <a:solidFill>
                  <a:srgbClr val="000000">
                    <a:lumMod val="85000"/>
                    <a:lumOff val="15000"/>
                  </a:srgbClr>
                </a:solidFill>
                <a:latin typeface="Arial"/>
              </a:rPr>
              <a:t>96)</a:t>
            </a:r>
          </a:p>
        </p:txBody>
      </p:sp>
      <p:sp>
        <p:nvSpPr>
          <p:cNvPr id="49" name="TextBox 48">
            <a:extLst>
              <a:ext uri="{FF2B5EF4-FFF2-40B4-BE49-F238E27FC236}">
                <a16:creationId xmlns:a16="http://schemas.microsoft.com/office/drawing/2014/main" id="{53A856E8-DB22-4DB5-90FC-99F2C35E6A22}"/>
              </a:ext>
            </a:extLst>
          </p:cNvPr>
          <p:cNvSpPr txBox="1"/>
          <p:nvPr/>
        </p:nvSpPr>
        <p:spPr>
          <a:xfrm>
            <a:off x="4019653" y="3544053"/>
            <a:ext cx="2871426" cy="286329"/>
          </a:xfrm>
          <a:prstGeom prst="rect">
            <a:avLst/>
          </a:prstGeom>
          <a:noFill/>
        </p:spPr>
        <p:txBody>
          <a:bodyPr wrap="none" lIns="67500" tIns="35100" rIns="67500" bIns="35100" rtlCol="0" anchor="ctr">
            <a:spAutoFit/>
          </a:bodyPr>
          <a:lstStyle/>
          <a:p>
            <a:pPr>
              <a:defRPr/>
            </a:pPr>
            <a:r>
              <a:rPr lang="ru-RU" sz="1400" dirty="0" err="1">
                <a:solidFill>
                  <a:srgbClr val="000000">
                    <a:lumMod val="85000"/>
                    <a:lumOff val="15000"/>
                  </a:srgbClr>
                </a:solidFill>
                <a:latin typeface="Arial"/>
              </a:rPr>
              <a:t>Эноксапарин</a:t>
            </a:r>
            <a:r>
              <a:rPr lang="ru-RU" sz="1400" dirty="0">
                <a:solidFill>
                  <a:srgbClr val="000000">
                    <a:lumMod val="85000"/>
                    <a:lumOff val="15000"/>
                  </a:srgbClr>
                </a:solidFill>
                <a:latin typeface="Arial"/>
              </a:rPr>
              <a:t>, 4000 МЕ</a:t>
            </a:r>
            <a:r>
              <a:rPr lang="en-US" sz="1400" dirty="0">
                <a:solidFill>
                  <a:srgbClr val="000000">
                    <a:lumMod val="85000"/>
                    <a:lumOff val="15000"/>
                  </a:srgbClr>
                </a:solidFill>
                <a:latin typeface="Arial"/>
              </a:rPr>
              <a:t>/</a:t>
            </a:r>
            <a:r>
              <a:rPr lang="ru-RU" sz="1400" dirty="0">
                <a:solidFill>
                  <a:srgbClr val="000000">
                    <a:lumMod val="85000"/>
                    <a:lumOff val="15000"/>
                  </a:srgbClr>
                </a:solidFill>
                <a:latin typeface="Arial"/>
              </a:rPr>
              <a:t>д (</a:t>
            </a:r>
            <a:r>
              <a:rPr lang="en-US" sz="1400" dirty="0">
                <a:solidFill>
                  <a:srgbClr val="000000">
                    <a:lumMod val="85000"/>
                    <a:lumOff val="15000"/>
                  </a:srgbClr>
                </a:solidFill>
                <a:latin typeface="Arial"/>
              </a:rPr>
              <a:t>n = </a:t>
            </a:r>
            <a:r>
              <a:rPr lang="ru-RU" sz="1400" dirty="0">
                <a:solidFill>
                  <a:srgbClr val="000000">
                    <a:lumMod val="85000"/>
                    <a:lumOff val="15000"/>
                  </a:srgbClr>
                </a:solidFill>
                <a:latin typeface="Arial"/>
              </a:rPr>
              <a:t>95)</a:t>
            </a:r>
          </a:p>
        </p:txBody>
      </p:sp>
      <p:sp>
        <p:nvSpPr>
          <p:cNvPr id="50" name="TextBox 49">
            <a:extLst>
              <a:ext uri="{FF2B5EF4-FFF2-40B4-BE49-F238E27FC236}">
                <a16:creationId xmlns:a16="http://schemas.microsoft.com/office/drawing/2014/main" id="{05DF358F-5596-4DA6-AE5D-2FC04861557E}"/>
              </a:ext>
            </a:extLst>
          </p:cNvPr>
          <p:cNvSpPr txBox="1"/>
          <p:nvPr/>
        </p:nvSpPr>
        <p:spPr>
          <a:xfrm>
            <a:off x="4024552" y="4281554"/>
            <a:ext cx="5050612" cy="286329"/>
          </a:xfrm>
          <a:prstGeom prst="rect">
            <a:avLst/>
          </a:prstGeom>
          <a:noFill/>
        </p:spPr>
        <p:txBody>
          <a:bodyPr wrap="none" lIns="67500" tIns="35100" rIns="67500" bIns="35100" rtlCol="0" anchor="ctr">
            <a:spAutoFit/>
          </a:bodyPr>
          <a:lstStyle/>
          <a:p>
            <a:pPr>
              <a:defRPr/>
            </a:pPr>
            <a:r>
              <a:rPr lang="ru-RU" sz="1400" dirty="0" err="1">
                <a:solidFill>
                  <a:srgbClr val="000000">
                    <a:lumMod val="85000"/>
                    <a:lumOff val="15000"/>
                  </a:srgbClr>
                </a:solidFill>
                <a:latin typeface="Arial"/>
              </a:rPr>
              <a:t>Эноксапарин</a:t>
            </a:r>
            <a:r>
              <a:rPr lang="ru-RU" sz="1400" dirty="0">
                <a:solidFill>
                  <a:srgbClr val="000000">
                    <a:lumMod val="85000"/>
                    <a:lumOff val="15000"/>
                  </a:srgbClr>
                </a:solidFill>
                <a:latin typeface="Arial"/>
              </a:rPr>
              <a:t>, 4000 МЕ</a:t>
            </a:r>
            <a:r>
              <a:rPr lang="en-US" sz="1400" dirty="0">
                <a:solidFill>
                  <a:srgbClr val="000000">
                    <a:lumMod val="85000"/>
                    <a:lumOff val="15000"/>
                  </a:srgbClr>
                </a:solidFill>
                <a:latin typeface="Arial"/>
              </a:rPr>
              <a:t>/</a:t>
            </a:r>
            <a:r>
              <a:rPr lang="ru-RU" sz="1400" dirty="0">
                <a:solidFill>
                  <a:srgbClr val="000000">
                    <a:lumMod val="85000"/>
                    <a:lumOff val="15000"/>
                  </a:srgbClr>
                </a:solidFill>
                <a:latin typeface="Arial"/>
              </a:rPr>
              <a:t>д </a:t>
            </a:r>
            <a:r>
              <a:rPr lang="en-US" sz="1400" dirty="0">
                <a:solidFill>
                  <a:srgbClr val="000000">
                    <a:lumMod val="85000"/>
                    <a:lumOff val="15000"/>
                  </a:srgbClr>
                </a:solidFill>
                <a:latin typeface="Arial"/>
              </a:rPr>
              <a:t>=&gt;</a:t>
            </a:r>
            <a:r>
              <a:rPr lang="ru-RU" sz="1400" dirty="0">
                <a:solidFill>
                  <a:srgbClr val="000000">
                    <a:lumMod val="85000"/>
                    <a:lumOff val="15000"/>
                  </a:srgbClr>
                </a:solidFill>
                <a:latin typeface="Arial"/>
              </a:rPr>
              <a:t> </a:t>
            </a:r>
            <a:r>
              <a:rPr lang="ru-RU" sz="1400" dirty="0" err="1">
                <a:solidFill>
                  <a:srgbClr val="000000">
                    <a:lumMod val="85000"/>
                    <a:lumOff val="15000"/>
                  </a:srgbClr>
                </a:solidFill>
                <a:latin typeface="Arial"/>
              </a:rPr>
              <a:t>Ривароксабан</a:t>
            </a:r>
            <a:r>
              <a:rPr lang="ru-RU" sz="1400" dirty="0">
                <a:solidFill>
                  <a:srgbClr val="000000">
                    <a:lumMod val="85000"/>
                    <a:lumOff val="15000"/>
                  </a:srgbClr>
                </a:solidFill>
                <a:latin typeface="Arial"/>
              </a:rPr>
              <a:t>, 10 мг</a:t>
            </a:r>
            <a:r>
              <a:rPr lang="en-US" sz="1400" dirty="0">
                <a:solidFill>
                  <a:srgbClr val="000000">
                    <a:lumMod val="85000"/>
                    <a:lumOff val="15000"/>
                  </a:srgbClr>
                </a:solidFill>
                <a:latin typeface="Arial"/>
              </a:rPr>
              <a:t>/</a:t>
            </a:r>
            <a:r>
              <a:rPr lang="ru-RU" sz="1400" dirty="0">
                <a:solidFill>
                  <a:srgbClr val="000000">
                    <a:lumMod val="85000"/>
                    <a:lumOff val="15000"/>
                  </a:srgbClr>
                </a:solidFill>
                <a:latin typeface="Arial"/>
              </a:rPr>
              <a:t>д (</a:t>
            </a:r>
            <a:r>
              <a:rPr lang="en-US" sz="1400" dirty="0">
                <a:solidFill>
                  <a:srgbClr val="000000">
                    <a:lumMod val="85000"/>
                    <a:lumOff val="15000"/>
                  </a:srgbClr>
                </a:solidFill>
                <a:latin typeface="Arial"/>
              </a:rPr>
              <a:t>n = </a:t>
            </a:r>
            <a:r>
              <a:rPr lang="ru-RU" sz="1400" dirty="0">
                <a:solidFill>
                  <a:srgbClr val="000000">
                    <a:lumMod val="85000"/>
                    <a:lumOff val="15000"/>
                  </a:srgbClr>
                </a:solidFill>
                <a:latin typeface="Arial"/>
              </a:rPr>
              <a:t>96)</a:t>
            </a:r>
          </a:p>
        </p:txBody>
      </p:sp>
      <p:sp>
        <p:nvSpPr>
          <p:cNvPr id="60" name="TextBox 59">
            <a:extLst>
              <a:ext uri="{FF2B5EF4-FFF2-40B4-BE49-F238E27FC236}">
                <a16:creationId xmlns:a16="http://schemas.microsoft.com/office/drawing/2014/main" id="{B7DCD9AB-9EDB-439B-ADDA-FAD9CDA888EF}"/>
              </a:ext>
            </a:extLst>
          </p:cNvPr>
          <p:cNvSpPr txBox="1"/>
          <p:nvPr/>
        </p:nvSpPr>
        <p:spPr>
          <a:xfrm>
            <a:off x="5642654" y="3078279"/>
            <a:ext cx="788741" cy="286329"/>
          </a:xfrm>
          <a:prstGeom prst="rect">
            <a:avLst/>
          </a:prstGeom>
          <a:noFill/>
        </p:spPr>
        <p:txBody>
          <a:bodyPr wrap="none" lIns="67500" tIns="35100" rIns="67500" bIns="35100" rtlCol="0" anchor="ctr">
            <a:spAutoFit/>
          </a:bodyPr>
          <a:lstStyle/>
          <a:p>
            <a:pPr>
              <a:defRPr/>
            </a:pPr>
            <a:r>
              <a:rPr lang="ru-RU" sz="1400" dirty="0">
                <a:solidFill>
                  <a:srgbClr val="000000">
                    <a:lumMod val="85000"/>
                    <a:lumOff val="15000"/>
                  </a:srgbClr>
                </a:solidFill>
                <a:latin typeface="Arial"/>
              </a:rPr>
              <a:t>28 дней</a:t>
            </a:r>
          </a:p>
        </p:txBody>
      </p:sp>
      <p:sp>
        <p:nvSpPr>
          <p:cNvPr id="61" name="TextBox 60">
            <a:extLst>
              <a:ext uri="{FF2B5EF4-FFF2-40B4-BE49-F238E27FC236}">
                <a16:creationId xmlns:a16="http://schemas.microsoft.com/office/drawing/2014/main" id="{0A35C9A3-DE4E-48EC-8E2A-23E16A01F9E4}"/>
              </a:ext>
            </a:extLst>
          </p:cNvPr>
          <p:cNvSpPr txBox="1"/>
          <p:nvPr/>
        </p:nvSpPr>
        <p:spPr>
          <a:xfrm>
            <a:off x="5642654" y="3820350"/>
            <a:ext cx="788741" cy="286329"/>
          </a:xfrm>
          <a:prstGeom prst="rect">
            <a:avLst/>
          </a:prstGeom>
          <a:noFill/>
        </p:spPr>
        <p:txBody>
          <a:bodyPr wrap="none" lIns="67500" tIns="35100" rIns="67500" bIns="35100" rtlCol="0" anchor="ctr">
            <a:spAutoFit/>
          </a:bodyPr>
          <a:lstStyle/>
          <a:p>
            <a:pPr>
              <a:defRPr/>
            </a:pPr>
            <a:r>
              <a:rPr lang="ru-RU" sz="1400" dirty="0">
                <a:solidFill>
                  <a:srgbClr val="000000">
                    <a:lumMod val="85000"/>
                    <a:lumOff val="15000"/>
                  </a:srgbClr>
                </a:solidFill>
                <a:latin typeface="Arial"/>
              </a:rPr>
              <a:t>28 дней</a:t>
            </a:r>
          </a:p>
        </p:txBody>
      </p:sp>
      <p:sp>
        <p:nvSpPr>
          <p:cNvPr id="62" name="TextBox 61">
            <a:extLst>
              <a:ext uri="{FF2B5EF4-FFF2-40B4-BE49-F238E27FC236}">
                <a16:creationId xmlns:a16="http://schemas.microsoft.com/office/drawing/2014/main" id="{7535ABA0-2A8F-4073-8187-B8AA607EAEE9}"/>
              </a:ext>
            </a:extLst>
          </p:cNvPr>
          <p:cNvSpPr txBox="1"/>
          <p:nvPr/>
        </p:nvSpPr>
        <p:spPr>
          <a:xfrm>
            <a:off x="6601064" y="4581867"/>
            <a:ext cx="788741" cy="286329"/>
          </a:xfrm>
          <a:prstGeom prst="rect">
            <a:avLst/>
          </a:prstGeom>
          <a:noFill/>
        </p:spPr>
        <p:txBody>
          <a:bodyPr wrap="none" lIns="67500" tIns="35100" rIns="67500" bIns="35100" rtlCol="0" anchor="ctr">
            <a:spAutoFit/>
          </a:bodyPr>
          <a:lstStyle/>
          <a:p>
            <a:pPr>
              <a:defRPr/>
            </a:pPr>
            <a:r>
              <a:rPr lang="ru-RU" sz="1400" dirty="0">
                <a:solidFill>
                  <a:srgbClr val="000000">
                    <a:lumMod val="85000"/>
                    <a:lumOff val="15000"/>
                  </a:srgbClr>
                </a:solidFill>
                <a:latin typeface="Arial"/>
              </a:rPr>
              <a:t>28 дней</a:t>
            </a:r>
          </a:p>
        </p:txBody>
      </p:sp>
      <p:sp>
        <p:nvSpPr>
          <p:cNvPr id="63" name="TextBox 62">
            <a:extLst>
              <a:ext uri="{FF2B5EF4-FFF2-40B4-BE49-F238E27FC236}">
                <a16:creationId xmlns:a16="http://schemas.microsoft.com/office/drawing/2014/main" id="{1A0393C5-F081-43C4-983A-B7409B030251}"/>
              </a:ext>
            </a:extLst>
          </p:cNvPr>
          <p:cNvSpPr txBox="1"/>
          <p:nvPr/>
        </p:nvSpPr>
        <p:spPr>
          <a:xfrm>
            <a:off x="4617104" y="4589127"/>
            <a:ext cx="689355" cy="286329"/>
          </a:xfrm>
          <a:prstGeom prst="rect">
            <a:avLst/>
          </a:prstGeom>
          <a:noFill/>
        </p:spPr>
        <p:txBody>
          <a:bodyPr wrap="none" lIns="67500" tIns="35100" rIns="67500" bIns="35100" rtlCol="0" anchor="ctr">
            <a:spAutoFit/>
          </a:bodyPr>
          <a:lstStyle/>
          <a:p>
            <a:pPr>
              <a:defRPr/>
            </a:pPr>
            <a:r>
              <a:rPr lang="ru-RU" sz="1400" dirty="0">
                <a:solidFill>
                  <a:srgbClr val="000000">
                    <a:lumMod val="85000"/>
                    <a:lumOff val="15000"/>
                  </a:srgbClr>
                </a:solidFill>
                <a:latin typeface="Arial"/>
              </a:rPr>
              <a:t>7 дней</a:t>
            </a:r>
          </a:p>
        </p:txBody>
      </p:sp>
      <p:sp>
        <p:nvSpPr>
          <p:cNvPr id="64" name="TextBox 63">
            <a:extLst>
              <a:ext uri="{FF2B5EF4-FFF2-40B4-BE49-F238E27FC236}">
                <a16:creationId xmlns:a16="http://schemas.microsoft.com/office/drawing/2014/main" id="{851D4D7B-C177-46E8-9048-4EEF29D056BE}"/>
              </a:ext>
            </a:extLst>
          </p:cNvPr>
          <p:cNvSpPr txBox="1"/>
          <p:nvPr/>
        </p:nvSpPr>
        <p:spPr>
          <a:xfrm>
            <a:off x="2815738" y="2484543"/>
            <a:ext cx="1088502" cy="286329"/>
          </a:xfrm>
          <a:prstGeom prst="rect">
            <a:avLst/>
          </a:prstGeom>
          <a:noFill/>
        </p:spPr>
        <p:txBody>
          <a:bodyPr wrap="none" lIns="67500" tIns="35100" rIns="67500" bIns="35100" rtlCol="0" anchor="ctr">
            <a:spAutoFit/>
          </a:bodyPr>
          <a:lstStyle/>
          <a:p>
            <a:pPr>
              <a:defRPr/>
            </a:pPr>
            <a:r>
              <a:rPr lang="ru-RU" sz="1400" b="1" dirty="0">
                <a:solidFill>
                  <a:srgbClr val="000000">
                    <a:lumMod val="85000"/>
                    <a:lumOff val="15000"/>
                  </a:srgbClr>
                </a:solidFill>
                <a:latin typeface="Arial"/>
              </a:rPr>
              <a:t>Операция*</a:t>
            </a:r>
          </a:p>
        </p:txBody>
      </p:sp>
      <p:sp>
        <p:nvSpPr>
          <p:cNvPr id="65" name="TextBox 64">
            <a:extLst>
              <a:ext uri="{FF2B5EF4-FFF2-40B4-BE49-F238E27FC236}">
                <a16:creationId xmlns:a16="http://schemas.microsoft.com/office/drawing/2014/main" id="{C9D6CDDC-7F41-4568-B677-53E230DBAC10}"/>
              </a:ext>
            </a:extLst>
          </p:cNvPr>
          <p:cNvSpPr txBox="1"/>
          <p:nvPr/>
        </p:nvSpPr>
        <p:spPr>
          <a:xfrm>
            <a:off x="4923307" y="2466833"/>
            <a:ext cx="2551210" cy="286329"/>
          </a:xfrm>
          <a:prstGeom prst="rect">
            <a:avLst/>
          </a:prstGeom>
          <a:noFill/>
        </p:spPr>
        <p:txBody>
          <a:bodyPr wrap="none" lIns="67500" tIns="35100" rIns="67500" bIns="35100" rtlCol="0" anchor="ctr">
            <a:spAutoFit/>
          </a:bodyPr>
          <a:lstStyle/>
          <a:p>
            <a:pPr>
              <a:defRPr/>
            </a:pPr>
            <a:r>
              <a:rPr lang="ru-RU" sz="1400" b="1" dirty="0">
                <a:solidFill>
                  <a:srgbClr val="000000">
                    <a:lumMod val="85000"/>
                    <a:lumOff val="15000"/>
                  </a:srgbClr>
                </a:solidFill>
                <a:latin typeface="Arial"/>
              </a:rPr>
              <a:t>Терапия антикоагулянтами</a:t>
            </a:r>
          </a:p>
        </p:txBody>
      </p:sp>
      <p:sp>
        <p:nvSpPr>
          <p:cNvPr id="67" name="TextBox 66">
            <a:extLst>
              <a:ext uri="{FF2B5EF4-FFF2-40B4-BE49-F238E27FC236}">
                <a16:creationId xmlns:a16="http://schemas.microsoft.com/office/drawing/2014/main" id="{36849262-45E1-4C24-B32A-E2B179E6D2A0}"/>
              </a:ext>
            </a:extLst>
          </p:cNvPr>
          <p:cNvSpPr txBox="1"/>
          <p:nvPr/>
        </p:nvSpPr>
        <p:spPr>
          <a:xfrm>
            <a:off x="8289694" y="1955103"/>
            <a:ext cx="2227660" cy="440217"/>
          </a:xfrm>
          <a:prstGeom prst="rect">
            <a:avLst/>
          </a:prstGeom>
          <a:noFill/>
        </p:spPr>
        <p:txBody>
          <a:bodyPr wrap="none" lIns="67500" tIns="35100" rIns="67500" bIns="35100" rtlCol="0" anchor="ctr">
            <a:spAutoFit/>
          </a:bodyPr>
          <a:lstStyle/>
          <a:p>
            <a:pPr>
              <a:defRPr/>
            </a:pPr>
            <a:r>
              <a:rPr lang="ru-RU" sz="1200" b="1" dirty="0">
                <a:solidFill>
                  <a:srgbClr val="000000">
                    <a:lumMod val="85000"/>
                    <a:lumOff val="15000"/>
                  </a:srgbClr>
                </a:solidFill>
                <a:latin typeface="Arial"/>
              </a:rPr>
              <a:t>Первичная конечная точка:</a:t>
            </a:r>
          </a:p>
          <a:p>
            <a:pPr>
              <a:defRPr/>
            </a:pPr>
            <a:r>
              <a:rPr lang="ru-RU" sz="1200" dirty="0">
                <a:solidFill>
                  <a:srgbClr val="000000">
                    <a:lumMod val="85000"/>
                    <a:lumOff val="15000"/>
                  </a:srgbClr>
                </a:solidFill>
                <a:latin typeface="Arial"/>
              </a:rPr>
              <a:t>послеоперационные ВТЭО</a:t>
            </a:r>
          </a:p>
        </p:txBody>
      </p:sp>
      <p:sp>
        <p:nvSpPr>
          <p:cNvPr id="68" name="TextBox 67">
            <a:extLst>
              <a:ext uri="{FF2B5EF4-FFF2-40B4-BE49-F238E27FC236}">
                <a16:creationId xmlns:a16="http://schemas.microsoft.com/office/drawing/2014/main" id="{6EE8CB77-9086-473A-883F-D7138AE33D1C}"/>
              </a:ext>
            </a:extLst>
          </p:cNvPr>
          <p:cNvSpPr txBox="1"/>
          <p:nvPr/>
        </p:nvSpPr>
        <p:spPr>
          <a:xfrm>
            <a:off x="8289695" y="2536753"/>
            <a:ext cx="2159359" cy="1548213"/>
          </a:xfrm>
          <a:prstGeom prst="rect">
            <a:avLst/>
          </a:prstGeom>
          <a:noFill/>
        </p:spPr>
        <p:txBody>
          <a:bodyPr wrap="square" lIns="67500" tIns="35100" rIns="67500" bIns="35100" rtlCol="0" anchor="ctr">
            <a:spAutoFit/>
          </a:bodyPr>
          <a:lstStyle/>
          <a:p>
            <a:pPr>
              <a:defRPr/>
            </a:pPr>
            <a:r>
              <a:rPr lang="ru-RU" sz="1200" b="1" dirty="0">
                <a:solidFill>
                  <a:srgbClr val="000000">
                    <a:lumMod val="85000"/>
                    <a:lumOff val="15000"/>
                  </a:srgbClr>
                </a:solidFill>
                <a:latin typeface="Arial"/>
              </a:rPr>
              <a:t>Вторичная конечная точка:</a:t>
            </a:r>
          </a:p>
          <a:p>
            <a:pPr>
              <a:defRPr/>
            </a:pPr>
            <a:r>
              <a:rPr lang="ru-RU" sz="1200" dirty="0">
                <a:solidFill>
                  <a:srgbClr val="000000">
                    <a:lumMod val="85000"/>
                    <a:lumOff val="15000"/>
                  </a:srgbClr>
                </a:solidFill>
                <a:latin typeface="Arial"/>
              </a:rPr>
              <a:t>приверженность лечению,</a:t>
            </a:r>
          </a:p>
          <a:p>
            <a:pPr>
              <a:defRPr/>
            </a:pPr>
            <a:r>
              <a:rPr lang="ru-RU" sz="1200" dirty="0">
                <a:solidFill>
                  <a:srgbClr val="000000">
                    <a:lumMod val="85000"/>
                    <a:lumOff val="15000"/>
                  </a:srgbClr>
                </a:solidFill>
                <a:latin typeface="Arial"/>
              </a:rPr>
              <a:t>стоимость лечения,</a:t>
            </a:r>
          </a:p>
          <a:p>
            <a:pPr>
              <a:defRPr/>
            </a:pPr>
            <a:r>
              <a:rPr lang="ru-RU" sz="1200" dirty="0">
                <a:solidFill>
                  <a:srgbClr val="000000">
                    <a:lumMod val="85000"/>
                    <a:lumOff val="15000"/>
                  </a:srgbClr>
                </a:solidFill>
                <a:latin typeface="Arial"/>
              </a:rPr>
              <a:t>нежелательные явления</a:t>
            </a:r>
            <a:r>
              <a:rPr lang="en-US" sz="1200" dirty="0">
                <a:solidFill>
                  <a:srgbClr val="000000">
                    <a:lumMod val="85000"/>
                    <a:lumOff val="15000"/>
                  </a:srgbClr>
                </a:solidFill>
                <a:latin typeface="Arial"/>
              </a:rPr>
              <a:t> (</a:t>
            </a:r>
            <a:r>
              <a:rPr lang="ru-RU" sz="1200" dirty="0">
                <a:solidFill>
                  <a:srgbClr val="000000">
                    <a:lumMod val="85000"/>
                    <a:lumOff val="15000"/>
                  </a:srgbClr>
                </a:solidFill>
                <a:latin typeface="Arial"/>
              </a:rPr>
              <a:t>кровотечения, осложнения</a:t>
            </a:r>
            <a:r>
              <a:rPr lang="en-US" sz="1200" dirty="0">
                <a:solidFill>
                  <a:srgbClr val="000000">
                    <a:lumMod val="85000"/>
                    <a:lumOff val="15000"/>
                  </a:srgbClr>
                </a:solidFill>
                <a:latin typeface="Arial"/>
              </a:rPr>
              <a:t> </a:t>
            </a:r>
            <a:r>
              <a:rPr lang="ru-RU" sz="1200" dirty="0">
                <a:solidFill>
                  <a:srgbClr val="000000">
                    <a:lumMod val="85000"/>
                    <a:lumOff val="15000"/>
                  </a:srgbClr>
                </a:solidFill>
                <a:latin typeface="Arial"/>
              </a:rPr>
              <a:t>со стороны послеоперационной раны</a:t>
            </a:r>
            <a:r>
              <a:rPr lang="en-US" sz="1200" dirty="0">
                <a:solidFill>
                  <a:srgbClr val="000000">
                    <a:lumMod val="85000"/>
                    <a:lumOff val="15000"/>
                  </a:srgbClr>
                </a:solidFill>
                <a:latin typeface="Arial"/>
              </a:rPr>
              <a:t>)</a:t>
            </a:r>
            <a:endParaRPr lang="ru-RU" sz="1200" dirty="0">
              <a:solidFill>
                <a:srgbClr val="000000">
                  <a:lumMod val="85000"/>
                  <a:lumOff val="15000"/>
                </a:srgbClr>
              </a:solidFill>
              <a:latin typeface="Arial"/>
            </a:endParaRPr>
          </a:p>
        </p:txBody>
      </p:sp>
      <p:sp>
        <p:nvSpPr>
          <p:cNvPr id="69" name="Прямоугольник 68">
            <a:extLst>
              <a:ext uri="{FF2B5EF4-FFF2-40B4-BE49-F238E27FC236}">
                <a16:creationId xmlns:a16="http://schemas.microsoft.com/office/drawing/2014/main" id="{7D360BCD-1F0F-4FEC-959E-0A312148FBCB}"/>
              </a:ext>
            </a:extLst>
          </p:cNvPr>
          <p:cNvSpPr/>
          <p:nvPr/>
        </p:nvSpPr>
        <p:spPr>
          <a:xfrm>
            <a:off x="2131761" y="6334468"/>
            <a:ext cx="8017523" cy="369332"/>
          </a:xfrm>
          <a:prstGeom prst="rect">
            <a:avLst/>
          </a:prstGeom>
        </p:spPr>
        <p:txBody>
          <a:bodyPr wrap="square">
            <a:spAutoFit/>
          </a:bodyPr>
          <a:lstStyle/>
          <a:p>
            <a:pPr>
              <a:defRPr/>
            </a:pPr>
            <a:r>
              <a:rPr lang="ru-RU" sz="600" dirty="0">
                <a:solidFill>
                  <a:srgbClr val="222222"/>
                </a:solidFill>
                <a:latin typeface="Arial" panose="020B0604020202020204" pitchFamily="34" charset="0"/>
              </a:rPr>
              <a:t>ВТЭО – венозные тромбоэмболические осложнения, * </a:t>
            </a:r>
            <a:r>
              <a:rPr lang="ru-RU" sz="600" dirty="0" err="1">
                <a:solidFill>
                  <a:srgbClr val="222222"/>
                </a:solidFill>
                <a:latin typeface="Arial" panose="020B0604020202020204" pitchFamily="34" charset="0"/>
              </a:rPr>
              <a:t>ривароксабан</a:t>
            </a:r>
            <a:r>
              <a:rPr lang="ru-RU" sz="600" dirty="0">
                <a:solidFill>
                  <a:srgbClr val="222222"/>
                </a:solidFill>
                <a:latin typeface="Arial" panose="020B0604020202020204" pitchFamily="34" charset="0"/>
              </a:rPr>
              <a:t> назначался через 6 ч после операции, </a:t>
            </a:r>
            <a:r>
              <a:rPr lang="ru-RU" sz="600" dirty="0" err="1">
                <a:solidFill>
                  <a:srgbClr val="222222"/>
                </a:solidFill>
                <a:latin typeface="Arial" panose="020B0604020202020204" pitchFamily="34" charset="0"/>
              </a:rPr>
              <a:t>эноксапарин</a:t>
            </a:r>
            <a:r>
              <a:rPr lang="ru-RU" sz="600" dirty="0">
                <a:solidFill>
                  <a:srgbClr val="222222"/>
                </a:solidFill>
                <a:latin typeface="Arial" panose="020B0604020202020204" pitchFamily="34" charset="0"/>
              </a:rPr>
              <a:t> – через 12 часов</a:t>
            </a:r>
          </a:p>
          <a:p>
            <a:pPr>
              <a:defRPr/>
            </a:pPr>
            <a:r>
              <a:rPr lang="en-US" sz="600" dirty="0">
                <a:solidFill>
                  <a:srgbClr val="222222"/>
                </a:solidFill>
                <a:latin typeface="Arial" panose="020B0604020202020204" pitchFamily="34" charset="0"/>
              </a:rPr>
              <a:t>Tang Y. et al. A RCT study of Rivaroxaban, low-molecular-weight heparin, and sequential medication regimens for the prevention of venous thrombosis after internal fixation of hip fracture //Biomedicine &amp; Pharmacotherapy. – 2017. – Т. 92. – С. 982-988.</a:t>
            </a:r>
            <a:endParaRPr lang="ru-RU" sz="600" dirty="0">
              <a:solidFill>
                <a:srgbClr val="000000"/>
              </a:solidFill>
              <a:latin typeface="Arial"/>
            </a:endParaRPr>
          </a:p>
        </p:txBody>
      </p:sp>
      <p:sp>
        <p:nvSpPr>
          <p:cNvPr id="70" name="TextBox 69">
            <a:extLst>
              <a:ext uri="{FF2B5EF4-FFF2-40B4-BE49-F238E27FC236}">
                <a16:creationId xmlns:a16="http://schemas.microsoft.com/office/drawing/2014/main" id="{D4C4383C-1987-4E52-9AF9-37A85F4029FC}"/>
              </a:ext>
            </a:extLst>
          </p:cNvPr>
          <p:cNvSpPr txBox="1"/>
          <p:nvPr/>
        </p:nvSpPr>
        <p:spPr>
          <a:xfrm>
            <a:off x="4219004" y="5066553"/>
            <a:ext cx="4459233" cy="286329"/>
          </a:xfrm>
          <a:prstGeom prst="rect">
            <a:avLst/>
          </a:prstGeom>
          <a:noFill/>
        </p:spPr>
        <p:txBody>
          <a:bodyPr wrap="none" lIns="67500" tIns="35100" rIns="67500" bIns="35100" rtlCol="0" anchor="ctr">
            <a:spAutoFit/>
          </a:bodyPr>
          <a:lstStyle/>
          <a:p>
            <a:pPr>
              <a:defRPr/>
            </a:pPr>
            <a:r>
              <a:rPr lang="ru-RU" sz="1400" dirty="0">
                <a:solidFill>
                  <a:srgbClr val="000000">
                    <a:lumMod val="85000"/>
                    <a:lumOff val="15000"/>
                  </a:srgbClr>
                </a:solidFill>
                <a:latin typeface="Arial"/>
              </a:rPr>
              <a:t>Период наблюдения – 30 дней с момента операции</a:t>
            </a:r>
          </a:p>
        </p:txBody>
      </p:sp>
    </p:spTree>
    <p:extLst>
      <p:ext uri="{BB962C8B-B14F-4D97-AF65-F5344CB8AC3E}">
        <p14:creationId xmlns:p14="http://schemas.microsoft.com/office/powerpoint/2010/main" val="1001362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3457E0-CB9A-4AFD-ABE4-3D5E030A2B60}"/>
              </a:ext>
            </a:extLst>
          </p:cNvPr>
          <p:cNvSpPr>
            <a:spLocks noGrp="1"/>
          </p:cNvSpPr>
          <p:nvPr>
            <p:ph type="title"/>
          </p:nvPr>
        </p:nvSpPr>
        <p:spPr>
          <a:xfrm>
            <a:off x="2195390" y="251670"/>
            <a:ext cx="8281175" cy="646331"/>
          </a:xfrm>
        </p:spPr>
        <p:txBody>
          <a:bodyPr>
            <a:normAutofit fontScale="90000"/>
          </a:bodyPr>
          <a:lstStyle/>
          <a:p>
            <a:r>
              <a:rPr lang="ru-RU" sz="2100" dirty="0"/>
              <a:t>Терапия </a:t>
            </a:r>
            <a:r>
              <a:rPr lang="ru-RU" sz="2100" dirty="0" err="1"/>
              <a:t>ривароксабаном</a:t>
            </a:r>
            <a:r>
              <a:rPr lang="ru-RU" sz="2100" dirty="0"/>
              <a:t> статистически значимо снижает частоту ВТЭО по сравнению с терапией НМГ</a:t>
            </a:r>
          </a:p>
        </p:txBody>
      </p:sp>
      <p:graphicFrame>
        <p:nvGraphicFramePr>
          <p:cNvPr id="5" name="Таблица 5">
            <a:extLst>
              <a:ext uri="{FF2B5EF4-FFF2-40B4-BE49-F238E27FC236}">
                <a16:creationId xmlns:a16="http://schemas.microsoft.com/office/drawing/2014/main" id="{57708592-992E-4460-87CF-C7A2D2AC8D2D}"/>
              </a:ext>
            </a:extLst>
          </p:cNvPr>
          <p:cNvGraphicFramePr>
            <a:graphicFrameLocks noGrp="1"/>
          </p:cNvGraphicFramePr>
          <p:nvPr>
            <p:extLst>
              <p:ext uri="{D42A27DB-BD31-4B8C-83A1-F6EECF244321}">
                <p14:modId xmlns:p14="http://schemas.microsoft.com/office/powerpoint/2010/main" val="3239535206"/>
              </p:ext>
            </p:extLst>
          </p:nvPr>
        </p:nvGraphicFramePr>
        <p:xfrm>
          <a:off x="1938214" y="1069451"/>
          <a:ext cx="8791700" cy="3819053"/>
        </p:xfrm>
        <a:graphic>
          <a:graphicData uri="http://schemas.openxmlformats.org/drawingml/2006/table">
            <a:tbl>
              <a:tblPr firstRow="1" bandRow="1">
                <a:tableStyleId>{10A1B5D5-9B99-4C35-A422-299274C87663}</a:tableStyleId>
              </a:tblPr>
              <a:tblGrid>
                <a:gridCol w="1608869">
                  <a:extLst>
                    <a:ext uri="{9D8B030D-6E8A-4147-A177-3AD203B41FA5}">
                      <a16:colId xmlns:a16="http://schemas.microsoft.com/office/drawing/2014/main" val="3854398976"/>
                    </a:ext>
                  </a:extLst>
                </a:gridCol>
                <a:gridCol w="1474797">
                  <a:extLst>
                    <a:ext uri="{9D8B030D-6E8A-4147-A177-3AD203B41FA5}">
                      <a16:colId xmlns:a16="http://schemas.microsoft.com/office/drawing/2014/main" val="3274372649"/>
                    </a:ext>
                  </a:extLst>
                </a:gridCol>
                <a:gridCol w="1769955">
                  <a:extLst>
                    <a:ext uri="{9D8B030D-6E8A-4147-A177-3AD203B41FA5}">
                      <a16:colId xmlns:a16="http://schemas.microsoft.com/office/drawing/2014/main" val="874817994"/>
                    </a:ext>
                  </a:extLst>
                </a:gridCol>
                <a:gridCol w="2072102">
                  <a:extLst>
                    <a:ext uri="{9D8B030D-6E8A-4147-A177-3AD203B41FA5}">
                      <a16:colId xmlns:a16="http://schemas.microsoft.com/office/drawing/2014/main" val="1766077878"/>
                    </a:ext>
                  </a:extLst>
                </a:gridCol>
                <a:gridCol w="1865977">
                  <a:extLst>
                    <a:ext uri="{9D8B030D-6E8A-4147-A177-3AD203B41FA5}">
                      <a16:colId xmlns:a16="http://schemas.microsoft.com/office/drawing/2014/main" val="3965993310"/>
                    </a:ext>
                  </a:extLst>
                </a:gridCol>
              </a:tblGrid>
              <a:tr h="1167019">
                <a:tc>
                  <a:txBody>
                    <a:bodyPr/>
                    <a:lstStyle/>
                    <a:p>
                      <a:endParaRPr lang="ru-RU" sz="1800" b="1" dirty="0"/>
                    </a:p>
                  </a:txBody>
                  <a:tcPr marL="68580" marR="68580" marT="34290" marB="34290" anchor="ctr"/>
                </a:tc>
                <a:tc>
                  <a:txBody>
                    <a:bodyPr/>
                    <a:lstStyle/>
                    <a:p>
                      <a:r>
                        <a:rPr lang="ru-RU" sz="1800" dirty="0"/>
                        <a:t>Частота ВТЭО, </a:t>
                      </a:r>
                      <a:r>
                        <a:rPr lang="en-US" sz="1800" b="0" i="0" u="none" strike="noStrike" kern="1200" baseline="0" dirty="0">
                          <a:solidFill>
                            <a:schemeClr val="lt1"/>
                          </a:solidFill>
                          <a:latin typeface="+mn-lt"/>
                          <a:ea typeface="+mn-ea"/>
                          <a:cs typeface="+mn-cs"/>
                        </a:rPr>
                        <a:t>P = 0.091 </a:t>
                      </a:r>
                      <a:endParaRPr lang="ru-RU" sz="1800" dirty="0"/>
                    </a:p>
                  </a:txBody>
                  <a:tcPr marL="68580" marR="68580" marT="34290" marB="34290" anchor="ctr"/>
                </a:tc>
                <a:tc>
                  <a:txBody>
                    <a:bodyPr/>
                    <a:lstStyle/>
                    <a:p>
                      <a:r>
                        <a:rPr lang="ru-RU" sz="1800" dirty="0"/>
                        <a:t>ВТЭО-ассоциированная смерть</a:t>
                      </a:r>
                    </a:p>
                  </a:txBody>
                  <a:tcPr marL="68580" marR="68580" marT="34290" marB="34290" anchor="ctr"/>
                </a:tc>
                <a:tc>
                  <a:txBody>
                    <a:bodyPr/>
                    <a:lstStyle/>
                    <a:p>
                      <a:r>
                        <a:rPr lang="ru-RU" sz="1800" dirty="0"/>
                        <a:t>Комплаентность</a:t>
                      </a:r>
                      <a:r>
                        <a:rPr lang="en-US" sz="1800" dirty="0"/>
                        <a:t>,</a:t>
                      </a:r>
                    </a:p>
                    <a:p>
                      <a:r>
                        <a:rPr lang="en-US" sz="1800" b="0" i="0" u="none" strike="noStrike" kern="1200" baseline="0" dirty="0">
                          <a:solidFill>
                            <a:schemeClr val="lt1"/>
                          </a:solidFill>
                          <a:latin typeface="+mn-lt"/>
                          <a:ea typeface="+mn-ea"/>
                          <a:cs typeface="+mn-cs"/>
                        </a:rPr>
                        <a:t>P = 0.011 </a:t>
                      </a:r>
                      <a:endParaRPr lang="ru-RU" sz="1800" dirty="0"/>
                    </a:p>
                  </a:txBody>
                  <a:tcPr marL="68580" marR="68580" marT="34290" marB="34290" anchor="ctr"/>
                </a:tc>
                <a:tc>
                  <a:txBody>
                    <a:bodyPr/>
                    <a:lstStyle/>
                    <a:p>
                      <a:r>
                        <a:rPr lang="ru-RU" sz="1800" dirty="0"/>
                        <a:t>Частота</a:t>
                      </a:r>
                      <a:r>
                        <a:rPr lang="en-US" sz="1800" dirty="0"/>
                        <a:t>* </a:t>
                      </a:r>
                      <a:r>
                        <a:rPr lang="ru-RU" sz="1800" dirty="0"/>
                        <a:t>раневых осложнений</a:t>
                      </a:r>
                      <a:r>
                        <a:rPr lang="en-US" sz="1800" dirty="0"/>
                        <a:t>,</a:t>
                      </a:r>
                      <a:endParaRPr lang="ru-RU" sz="1800" dirty="0"/>
                    </a:p>
                    <a:p>
                      <a:r>
                        <a:rPr lang="en-US" sz="1800" dirty="0"/>
                        <a:t>P = </a:t>
                      </a:r>
                      <a:r>
                        <a:rPr lang="ru-RU" sz="1800" b="0" i="0" u="none" strike="noStrike" kern="1200" baseline="0" dirty="0">
                          <a:solidFill>
                            <a:schemeClr val="lt1"/>
                          </a:solidFill>
                          <a:latin typeface="+mn-lt"/>
                          <a:ea typeface="+mn-ea"/>
                          <a:cs typeface="+mn-cs"/>
                        </a:rPr>
                        <a:t>0.023 </a:t>
                      </a:r>
                      <a:endParaRPr lang="ru-RU" sz="1800" dirty="0"/>
                    </a:p>
                  </a:txBody>
                  <a:tcPr marL="68580" marR="68580" marT="34290" marB="34290" anchor="ctr"/>
                </a:tc>
                <a:extLst>
                  <a:ext uri="{0D108BD9-81ED-4DB2-BD59-A6C34878D82A}">
                    <a16:rowId xmlns:a16="http://schemas.microsoft.com/office/drawing/2014/main" val="2584845571"/>
                  </a:ext>
                </a:extLst>
              </a:tr>
              <a:tr h="578961">
                <a:tc>
                  <a:txBody>
                    <a:bodyPr/>
                    <a:lstStyle/>
                    <a:p>
                      <a:r>
                        <a:rPr lang="ru-RU" sz="1800" b="1" dirty="0" err="1"/>
                        <a:t>Ривароксабан</a:t>
                      </a:r>
                      <a:endParaRPr lang="ru-RU" sz="1800" b="1" dirty="0"/>
                    </a:p>
                  </a:txBody>
                  <a:tcPr marL="68580" marR="68580" marT="34290" marB="34290"/>
                </a:tc>
                <a:tc>
                  <a:txBody>
                    <a:bodyPr/>
                    <a:lstStyle/>
                    <a:p>
                      <a:r>
                        <a:rPr lang="ru-RU" sz="1800" dirty="0"/>
                        <a:t>5.21%</a:t>
                      </a:r>
                    </a:p>
                  </a:txBody>
                  <a:tcPr marL="68580" marR="68580" marT="34290" marB="34290"/>
                </a:tc>
                <a:tc>
                  <a:txBody>
                    <a:bodyPr/>
                    <a:lstStyle/>
                    <a:p>
                      <a:r>
                        <a:rPr lang="ru-RU" sz="1800" dirty="0"/>
                        <a:t>0%</a:t>
                      </a:r>
                    </a:p>
                  </a:txBody>
                  <a:tcPr marL="68580" marR="68580" marT="34290" marB="34290"/>
                </a:tc>
                <a:tc>
                  <a:txBody>
                    <a:bodyPr/>
                    <a:lstStyle/>
                    <a:p>
                      <a:r>
                        <a:rPr lang="ru-RU" sz="1800" dirty="0"/>
                        <a:t>82,3%</a:t>
                      </a:r>
                    </a:p>
                  </a:txBody>
                  <a:tcPr marL="68580" marR="68580" marT="34290" marB="34290"/>
                </a:tc>
                <a:tc>
                  <a:txBody>
                    <a:bodyPr/>
                    <a:lstStyle/>
                    <a:p>
                      <a:r>
                        <a:rPr lang="ru-RU" sz="1800" dirty="0"/>
                        <a:t>14.6%</a:t>
                      </a:r>
                    </a:p>
                  </a:txBody>
                  <a:tcPr marL="68580" marR="68580" marT="34290" marB="34290"/>
                </a:tc>
                <a:extLst>
                  <a:ext uri="{0D108BD9-81ED-4DB2-BD59-A6C34878D82A}">
                    <a16:rowId xmlns:a16="http://schemas.microsoft.com/office/drawing/2014/main" val="2243446258"/>
                  </a:ext>
                </a:extLst>
              </a:tr>
              <a:tr h="747229">
                <a:tc>
                  <a:txBody>
                    <a:bodyPr/>
                    <a:lstStyle/>
                    <a:p>
                      <a:r>
                        <a:rPr lang="ru-RU" sz="1800" b="1" dirty="0" err="1"/>
                        <a:t>Эноксапарин</a:t>
                      </a:r>
                      <a:endParaRPr lang="ru-RU" sz="1800" b="1" dirty="0"/>
                    </a:p>
                  </a:txBody>
                  <a:tcPr marL="68580" marR="68580" marT="34290" marB="34290"/>
                </a:tc>
                <a:tc>
                  <a:txBody>
                    <a:bodyPr/>
                    <a:lstStyle/>
                    <a:p>
                      <a:r>
                        <a:rPr lang="ru-RU" sz="1800" dirty="0"/>
                        <a:t>14.74%</a:t>
                      </a:r>
                    </a:p>
                  </a:txBody>
                  <a:tcPr marL="68580" marR="68580" marT="34290" marB="34290"/>
                </a:tc>
                <a:tc>
                  <a:txBody>
                    <a:bodyPr/>
                    <a:lstStyle/>
                    <a:p>
                      <a:r>
                        <a:rPr lang="ru-RU" sz="1800" dirty="0"/>
                        <a:t>1,05%</a:t>
                      </a:r>
                    </a:p>
                  </a:txBody>
                  <a:tcPr marL="68580" marR="68580" marT="34290" marB="34290"/>
                </a:tc>
                <a:tc>
                  <a:txBody>
                    <a:bodyPr/>
                    <a:lstStyle/>
                    <a:p>
                      <a:r>
                        <a:rPr lang="ru-RU" sz="1800" dirty="0"/>
                        <a:t>71,6%</a:t>
                      </a:r>
                    </a:p>
                  </a:txBody>
                  <a:tcPr marL="68580" marR="68580" marT="34290" marB="34290"/>
                </a:tc>
                <a:tc>
                  <a:txBody>
                    <a:bodyPr/>
                    <a:lstStyle/>
                    <a:p>
                      <a:r>
                        <a:rPr lang="ru-RU" sz="1800" dirty="0"/>
                        <a:t>4.2%</a:t>
                      </a:r>
                    </a:p>
                  </a:txBody>
                  <a:tcPr marL="68580" marR="68580" marT="34290" marB="34290"/>
                </a:tc>
                <a:extLst>
                  <a:ext uri="{0D108BD9-81ED-4DB2-BD59-A6C34878D82A}">
                    <a16:rowId xmlns:a16="http://schemas.microsoft.com/office/drawing/2014/main" val="1326401238"/>
                  </a:ext>
                </a:extLst>
              </a:tr>
              <a:tr h="1325844">
                <a:tc>
                  <a:txBody>
                    <a:bodyPr/>
                    <a:lstStyle/>
                    <a:p>
                      <a:r>
                        <a:rPr lang="ru-RU" sz="1800" b="1" dirty="0" err="1"/>
                        <a:t>Эноксапарин</a:t>
                      </a:r>
                      <a:r>
                        <a:rPr lang="ru-RU" sz="1800" b="1" dirty="0"/>
                        <a:t> </a:t>
                      </a:r>
                      <a:r>
                        <a:rPr lang="en-US" sz="1800" b="1" dirty="0"/>
                        <a:t>=&gt;</a:t>
                      </a:r>
                      <a:r>
                        <a:rPr lang="ru-RU" sz="1800" b="1" dirty="0"/>
                        <a:t> </a:t>
                      </a:r>
                      <a:r>
                        <a:rPr lang="ru-RU" sz="1800" b="1" dirty="0" err="1"/>
                        <a:t>ривароксабан</a:t>
                      </a:r>
                      <a:endParaRPr lang="ru-RU" sz="1800" b="1" dirty="0"/>
                    </a:p>
                    <a:p>
                      <a:endParaRPr lang="ru-RU" sz="1800" b="1" dirty="0"/>
                    </a:p>
                  </a:txBody>
                  <a:tcPr marL="68580" marR="68580" marT="34290" marB="34290"/>
                </a:tc>
                <a:tc>
                  <a:txBody>
                    <a:bodyPr/>
                    <a:lstStyle/>
                    <a:p>
                      <a:r>
                        <a:rPr lang="ru-RU" sz="1800" dirty="0"/>
                        <a:t>10.42%</a:t>
                      </a:r>
                    </a:p>
                  </a:txBody>
                  <a:tcPr marL="68580" marR="68580" marT="34290" marB="34290"/>
                </a:tc>
                <a:tc>
                  <a:txBody>
                    <a:bodyPr/>
                    <a:lstStyle/>
                    <a:p>
                      <a:r>
                        <a:rPr lang="ru-RU" sz="1800" dirty="0"/>
                        <a:t>1,04%</a:t>
                      </a:r>
                    </a:p>
                  </a:txBody>
                  <a:tcPr marL="68580" marR="68580" marT="34290" marB="34290"/>
                </a:tc>
                <a:tc>
                  <a:txBody>
                    <a:bodyPr/>
                    <a:lstStyle/>
                    <a:p>
                      <a:r>
                        <a:rPr lang="ru-RU" sz="1800" dirty="0"/>
                        <a:t>88,5%</a:t>
                      </a:r>
                    </a:p>
                  </a:txBody>
                  <a:tcPr marL="68580" marR="68580" marT="34290" marB="34290"/>
                </a:tc>
                <a:tc>
                  <a:txBody>
                    <a:bodyPr/>
                    <a:lstStyle/>
                    <a:p>
                      <a:r>
                        <a:rPr lang="ru-RU" sz="1800" dirty="0"/>
                        <a:t>6.3%</a:t>
                      </a:r>
                    </a:p>
                  </a:txBody>
                  <a:tcPr marL="68580" marR="68580" marT="34290" marB="34290"/>
                </a:tc>
                <a:extLst>
                  <a:ext uri="{0D108BD9-81ED-4DB2-BD59-A6C34878D82A}">
                    <a16:rowId xmlns:a16="http://schemas.microsoft.com/office/drawing/2014/main" val="512615159"/>
                  </a:ext>
                </a:extLst>
              </a:tr>
            </a:tbl>
          </a:graphicData>
        </a:graphic>
      </p:graphicFrame>
      <p:sp>
        <p:nvSpPr>
          <p:cNvPr id="7" name="TextBox 6">
            <a:extLst>
              <a:ext uri="{FF2B5EF4-FFF2-40B4-BE49-F238E27FC236}">
                <a16:creationId xmlns:a16="http://schemas.microsoft.com/office/drawing/2014/main" id="{6260E5FB-7DC3-4963-B50A-477D62191D64}"/>
              </a:ext>
            </a:extLst>
          </p:cNvPr>
          <p:cNvSpPr txBox="1"/>
          <p:nvPr/>
        </p:nvSpPr>
        <p:spPr>
          <a:xfrm>
            <a:off x="1938215" y="4888505"/>
            <a:ext cx="6711388" cy="255551"/>
          </a:xfrm>
          <a:prstGeom prst="rect">
            <a:avLst/>
          </a:prstGeom>
          <a:noFill/>
        </p:spPr>
        <p:txBody>
          <a:bodyPr wrap="none" lIns="67500" tIns="35100" rIns="67500" bIns="35100" rtlCol="0" anchor="ctr">
            <a:spAutoFit/>
          </a:bodyPr>
          <a:lstStyle/>
          <a:p>
            <a:pPr>
              <a:defRPr/>
            </a:pPr>
            <a:r>
              <a:rPr lang="en-US" sz="1200" dirty="0">
                <a:solidFill>
                  <a:srgbClr val="000000">
                    <a:lumMod val="85000"/>
                    <a:lumOff val="15000"/>
                  </a:srgbClr>
                </a:solidFill>
                <a:latin typeface="Arial"/>
              </a:rPr>
              <a:t>*</a:t>
            </a:r>
            <a:r>
              <a:rPr lang="ru-RU" sz="1200" dirty="0">
                <a:solidFill>
                  <a:srgbClr val="000000">
                    <a:lumMod val="85000"/>
                    <a:lumOff val="15000"/>
                  </a:srgbClr>
                </a:solidFill>
                <a:latin typeface="Arial"/>
              </a:rPr>
              <a:t>Частота послеоперационных кровотечений статистически не различалась между группами</a:t>
            </a:r>
          </a:p>
        </p:txBody>
      </p:sp>
      <p:sp>
        <p:nvSpPr>
          <p:cNvPr id="8" name="Прямоугольник 7">
            <a:extLst>
              <a:ext uri="{FF2B5EF4-FFF2-40B4-BE49-F238E27FC236}">
                <a16:creationId xmlns:a16="http://schemas.microsoft.com/office/drawing/2014/main" id="{75E1CF92-060B-4972-B575-3C03EC8793E4}"/>
              </a:ext>
            </a:extLst>
          </p:cNvPr>
          <p:cNvSpPr/>
          <p:nvPr/>
        </p:nvSpPr>
        <p:spPr>
          <a:xfrm>
            <a:off x="3752728" y="6122474"/>
            <a:ext cx="8017523" cy="600164"/>
          </a:xfrm>
          <a:prstGeom prst="rect">
            <a:avLst/>
          </a:prstGeom>
        </p:spPr>
        <p:txBody>
          <a:bodyPr wrap="square">
            <a:spAutoFit/>
          </a:bodyPr>
          <a:lstStyle/>
          <a:p>
            <a:pPr>
              <a:defRPr/>
            </a:pPr>
            <a:r>
              <a:rPr lang="en-US" sz="1100" dirty="0" smtClean="0">
                <a:solidFill>
                  <a:srgbClr val="222222"/>
                </a:solidFill>
                <a:latin typeface="Arial" panose="020B0604020202020204" pitchFamily="34" charset="0"/>
              </a:rPr>
              <a:t>Tang </a:t>
            </a:r>
            <a:r>
              <a:rPr lang="en-US" sz="1100" dirty="0">
                <a:solidFill>
                  <a:srgbClr val="222222"/>
                </a:solidFill>
                <a:latin typeface="Arial" panose="020B0604020202020204" pitchFamily="34" charset="0"/>
              </a:rPr>
              <a:t>Y. et al. A RCT study of Rivaroxaban, low-molecular-weight heparin, and sequential medication regimens for the prevention of venous thrombosis after internal fixation of hip fracture //Biomedicine &amp; Pharmacotherapy. – 2017. – Т. 92. – С. 982-988.</a:t>
            </a:r>
            <a:endParaRPr lang="ru-RU" sz="1100" dirty="0">
              <a:solidFill>
                <a:srgbClr val="000000"/>
              </a:solidFill>
              <a:latin typeface="Arial"/>
            </a:endParaRPr>
          </a:p>
        </p:txBody>
      </p:sp>
      <p:sp>
        <p:nvSpPr>
          <p:cNvPr id="9" name="Прямоугольник 8">
            <a:extLst>
              <a:ext uri="{FF2B5EF4-FFF2-40B4-BE49-F238E27FC236}">
                <a16:creationId xmlns:a16="http://schemas.microsoft.com/office/drawing/2014/main" id="{42DD9534-1869-4D12-B0B9-7E446371FCDC}"/>
              </a:ext>
            </a:extLst>
          </p:cNvPr>
          <p:cNvSpPr/>
          <p:nvPr/>
        </p:nvSpPr>
        <p:spPr>
          <a:xfrm>
            <a:off x="1938215" y="5360454"/>
            <a:ext cx="8017523" cy="584775"/>
          </a:xfrm>
          <a:prstGeom prst="rect">
            <a:avLst/>
          </a:prstGeom>
        </p:spPr>
        <p:txBody>
          <a:bodyPr wrap="square">
            <a:spAutoFit/>
          </a:bodyPr>
          <a:lstStyle/>
          <a:p>
            <a:pPr marL="214313" indent="-214313">
              <a:buFont typeface="Arial" panose="020B0604020202020204" pitchFamily="34" charset="0"/>
              <a:buChar char="•"/>
              <a:defRPr/>
            </a:pPr>
            <a:r>
              <a:rPr lang="ru-RU" sz="1600" dirty="0">
                <a:solidFill>
                  <a:srgbClr val="000000"/>
                </a:solidFill>
                <a:latin typeface="Arial"/>
              </a:rPr>
              <a:t>Статистически значимое снижение частоты ВТЭО в группе </a:t>
            </a:r>
            <a:r>
              <a:rPr lang="ru-RU" sz="1600" dirty="0" err="1">
                <a:solidFill>
                  <a:srgbClr val="000000"/>
                </a:solidFill>
                <a:latin typeface="Arial"/>
              </a:rPr>
              <a:t>ривароксабана</a:t>
            </a:r>
            <a:r>
              <a:rPr lang="ru-RU" sz="1600" dirty="0">
                <a:solidFill>
                  <a:srgbClr val="000000"/>
                </a:solidFill>
                <a:latin typeface="Arial"/>
              </a:rPr>
              <a:t> по сравнению с терапией </a:t>
            </a:r>
            <a:r>
              <a:rPr lang="ru-RU" sz="1600" dirty="0" err="1">
                <a:solidFill>
                  <a:srgbClr val="000000"/>
                </a:solidFill>
                <a:latin typeface="Arial"/>
              </a:rPr>
              <a:t>эноксапарином</a:t>
            </a:r>
            <a:r>
              <a:rPr lang="ru-RU" sz="1600" dirty="0">
                <a:solidFill>
                  <a:srgbClr val="000000"/>
                </a:solidFill>
                <a:latin typeface="Arial"/>
              </a:rPr>
              <a:t> </a:t>
            </a:r>
            <a:r>
              <a:rPr lang="ru-RU" sz="1600" b="1" dirty="0">
                <a:solidFill>
                  <a:srgbClr val="000000"/>
                </a:solidFill>
                <a:latin typeface="Arial"/>
              </a:rPr>
              <a:t>(</a:t>
            </a:r>
            <a:r>
              <a:rPr lang="en-US" sz="1600" b="1" dirty="0">
                <a:solidFill>
                  <a:srgbClr val="000000"/>
                </a:solidFill>
                <a:latin typeface="Arial"/>
              </a:rPr>
              <a:t>p = 0,028)</a:t>
            </a:r>
            <a:endParaRPr lang="ru-RU" sz="1600" b="1" dirty="0">
              <a:solidFill>
                <a:srgbClr val="000000"/>
              </a:solidFill>
              <a:latin typeface="Arial"/>
            </a:endParaRPr>
          </a:p>
        </p:txBody>
      </p:sp>
    </p:spTree>
    <p:extLst>
      <p:ext uri="{BB962C8B-B14F-4D97-AF65-F5344CB8AC3E}">
        <p14:creationId xmlns:p14="http://schemas.microsoft.com/office/powerpoint/2010/main" val="3109804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0"/>
          <p:cNvSpPr>
            <a:spLocks noGrp="1" noChangeArrowheads="1"/>
          </p:cNvSpPr>
          <p:nvPr>
            <p:ph type="title"/>
          </p:nvPr>
        </p:nvSpPr>
        <p:spPr>
          <a:xfrm>
            <a:off x="839416" y="524793"/>
            <a:ext cx="10729192" cy="430887"/>
          </a:xfrm>
        </p:spPr>
        <p:txBody>
          <a:bodyPr>
            <a:normAutofit fontScale="90000"/>
          </a:bodyPr>
          <a:lstStyle/>
          <a:p>
            <a:pPr eaLnBrk="1" hangingPunct="1"/>
            <a:r>
              <a:rPr lang="ru-RU" dirty="0"/>
              <a:t>ВТЭ</a:t>
            </a:r>
            <a:r>
              <a:rPr lang="en-GB" dirty="0"/>
              <a:t> </a:t>
            </a:r>
            <a:r>
              <a:rPr lang="ru-RU" dirty="0"/>
              <a:t>является одной из основных причин смерти в Европе</a:t>
            </a:r>
            <a:endParaRPr lang="en-US" dirty="0"/>
          </a:p>
        </p:txBody>
      </p:sp>
      <p:sp>
        <p:nvSpPr>
          <p:cNvPr id="23556" name="Text Box 3"/>
          <p:cNvSpPr txBox="1">
            <a:spLocks noChangeArrowheads="1"/>
          </p:cNvSpPr>
          <p:nvPr/>
        </p:nvSpPr>
        <p:spPr bwMode="auto">
          <a:xfrm>
            <a:off x="1754408" y="6525344"/>
            <a:ext cx="8274051" cy="24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r>
              <a:rPr lang="it-IT" sz="1000" b="0" i="1" dirty="0">
                <a:solidFill>
                  <a:srgbClr val="000000">
                    <a:lumMod val="50000"/>
                    <a:lumOff val="50000"/>
                  </a:srgbClr>
                </a:solidFill>
                <a:cs typeface="Arial" charset="0"/>
              </a:rPr>
              <a:t>Cohen AT et al. </a:t>
            </a:r>
            <a:r>
              <a:rPr lang="it-IT" sz="1000" b="0" i="1" dirty="0" err="1">
                <a:solidFill>
                  <a:srgbClr val="000000">
                    <a:lumMod val="50000"/>
                    <a:lumOff val="50000"/>
                  </a:srgbClr>
                </a:solidFill>
                <a:cs typeface="Arial" charset="0"/>
              </a:rPr>
              <a:t>Thromb</a:t>
            </a:r>
            <a:r>
              <a:rPr lang="it-IT" sz="1000" b="0" i="1" dirty="0">
                <a:solidFill>
                  <a:srgbClr val="000000">
                    <a:lumMod val="50000"/>
                    <a:lumOff val="50000"/>
                  </a:srgbClr>
                </a:solidFill>
                <a:cs typeface="Arial" charset="0"/>
              </a:rPr>
              <a:t> </a:t>
            </a:r>
            <a:r>
              <a:rPr lang="it-IT" sz="1000" b="0" i="1" dirty="0" err="1">
                <a:solidFill>
                  <a:srgbClr val="000000">
                    <a:lumMod val="50000"/>
                    <a:lumOff val="50000"/>
                  </a:srgbClr>
                </a:solidFill>
                <a:cs typeface="Arial" charset="0"/>
              </a:rPr>
              <a:t>Haemost</a:t>
            </a:r>
            <a:r>
              <a:rPr lang="it-IT" sz="1000" b="0" i="1" dirty="0">
                <a:solidFill>
                  <a:srgbClr val="000000">
                    <a:lumMod val="50000"/>
                    <a:lumOff val="50000"/>
                  </a:srgbClr>
                </a:solidFill>
                <a:cs typeface="Arial" charset="0"/>
              </a:rPr>
              <a:t> 2007</a:t>
            </a:r>
          </a:p>
        </p:txBody>
      </p:sp>
      <p:sp>
        <p:nvSpPr>
          <p:cNvPr id="23557" name="Text Box 6"/>
          <p:cNvSpPr txBox="1">
            <a:spLocks noChangeArrowheads="1"/>
          </p:cNvSpPr>
          <p:nvPr/>
        </p:nvSpPr>
        <p:spPr bwMode="auto">
          <a:xfrm>
            <a:off x="4132187" y="3257532"/>
            <a:ext cx="2409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ru-RU" sz="1600" dirty="0">
                <a:solidFill>
                  <a:srgbClr val="6689CC"/>
                </a:solidFill>
                <a:cs typeface="Arial" charset="0"/>
              </a:rPr>
              <a:t>Сводное количество смертей </a:t>
            </a:r>
            <a:r>
              <a:rPr lang="en-GB" sz="1600" dirty="0">
                <a:solidFill>
                  <a:srgbClr val="6689CC"/>
                </a:solidFill>
                <a:cs typeface="Arial" charset="0"/>
              </a:rPr>
              <a:t/>
            </a:r>
            <a:br>
              <a:rPr lang="en-GB" sz="1600" dirty="0">
                <a:solidFill>
                  <a:srgbClr val="6689CC"/>
                </a:solidFill>
                <a:cs typeface="Arial" charset="0"/>
              </a:rPr>
            </a:br>
            <a:r>
              <a:rPr lang="en-GB" sz="1600" dirty="0">
                <a:solidFill>
                  <a:srgbClr val="6689CC"/>
                </a:solidFill>
                <a:cs typeface="Arial" charset="0"/>
              </a:rPr>
              <a:t>209926</a:t>
            </a:r>
            <a:endParaRPr lang="en-US" sz="1600" dirty="0">
              <a:solidFill>
                <a:srgbClr val="6689CC"/>
              </a:solidFill>
              <a:cs typeface="Arial" charset="0"/>
            </a:endParaRPr>
          </a:p>
        </p:txBody>
      </p:sp>
      <p:sp>
        <p:nvSpPr>
          <p:cNvPr id="23558" name="Text Box 7"/>
          <p:cNvSpPr txBox="1">
            <a:spLocks noChangeArrowheads="1"/>
          </p:cNvSpPr>
          <p:nvPr/>
        </p:nvSpPr>
        <p:spPr bwMode="auto">
          <a:xfrm>
            <a:off x="6261103" y="1417669"/>
            <a:ext cx="38673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ru-RU" sz="1600" dirty="0">
                <a:solidFill>
                  <a:srgbClr val="6689CC"/>
                </a:solidFill>
                <a:cs typeface="Arial" charset="0"/>
              </a:rPr>
              <a:t>Смерть вследствие ВТЭ</a:t>
            </a:r>
            <a:r>
              <a:rPr lang="en-GB" sz="1600" dirty="0">
                <a:solidFill>
                  <a:srgbClr val="6689CC"/>
                </a:solidFill>
                <a:cs typeface="Arial" charset="0"/>
              </a:rPr>
              <a:t/>
            </a:r>
            <a:br>
              <a:rPr lang="en-GB" sz="1600" dirty="0">
                <a:solidFill>
                  <a:srgbClr val="6689CC"/>
                </a:solidFill>
                <a:cs typeface="Arial" charset="0"/>
              </a:rPr>
            </a:br>
            <a:r>
              <a:rPr lang="en-GB" sz="1600" dirty="0">
                <a:solidFill>
                  <a:srgbClr val="6689CC"/>
                </a:solidFill>
                <a:cs typeface="Arial" charset="0"/>
              </a:rPr>
              <a:t>543454</a:t>
            </a:r>
            <a:endParaRPr lang="en-US" sz="1600" dirty="0">
              <a:solidFill>
                <a:srgbClr val="6689CC"/>
              </a:solidFill>
              <a:cs typeface="Arial" charset="0"/>
            </a:endParaRPr>
          </a:p>
        </p:txBody>
      </p:sp>
      <p:sp>
        <p:nvSpPr>
          <p:cNvPr id="23559" name="Text Box 14"/>
          <p:cNvSpPr txBox="1">
            <a:spLocks noChangeArrowheads="1"/>
          </p:cNvSpPr>
          <p:nvPr/>
        </p:nvSpPr>
        <p:spPr bwMode="auto">
          <a:xfrm>
            <a:off x="8728097" y="2868613"/>
            <a:ext cx="10191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en-GB" b="0">
              <a:solidFill>
                <a:srgbClr val="6689CC"/>
              </a:solidFill>
              <a:cs typeface="Arial" charset="0"/>
            </a:endParaRPr>
          </a:p>
          <a:p>
            <a:pPr eaLnBrk="1" hangingPunct="1">
              <a:spcBef>
                <a:spcPct val="50000"/>
              </a:spcBef>
            </a:pPr>
            <a:endParaRPr lang="en-US" b="0">
              <a:solidFill>
                <a:srgbClr val="6689CC"/>
              </a:solidFill>
              <a:cs typeface="Arial" charset="0"/>
            </a:endParaRPr>
          </a:p>
        </p:txBody>
      </p:sp>
      <p:sp>
        <p:nvSpPr>
          <p:cNvPr id="23560" name="Text Box 18"/>
          <p:cNvSpPr txBox="1">
            <a:spLocks noChangeArrowheads="1"/>
          </p:cNvSpPr>
          <p:nvPr/>
        </p:nvSpPr>
        <p:spPr bwMode="auto">
          <a:xfrm>
            <a:off x="5883276" y="4614879"/>
            <a:ext cx="1381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ru-RU" sz="1000" dirty="0">
                <a:solidFill>
                  <a:srgbClr val="6689CC"/>
                </a:solidFill>
                <a:cs typeface="Arial" charset="0"/>
              </a:rPr>
              <a:t>Рак простаты</a:t>
            </a:r>
            <a:endParaRPr lang="en-US" sz="1000" dirty="0">
              <a:solidFill>
                <a:srgbClr val="6689CC"/>
              </a:solidFill>
              <a:cs typeface="Arial" charset="0"/>
            </a:endParaRPr>
          </a:p>
        </p:txBody>
      </p:sp>
      <p:sp>
        <p:nvSpPr>
          <p:cNvPr id="23561" name="Text Box 20"/>
          <p:cNvSpPr txBox="1">
            <a:spLocks noChangeArrowheads="1"/>
          </p:cNvSpPr>
          <p:nvPr/>
        </p:nvSpPr>
        <p:spPr bwMode="auto">
          <a:xfrm rot="10800000">
            <a:off x="2225844" y="1700808"/>
            <a:ext cx="461665" cy="327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ru-RU" sz="1600" dirty="0">
                <a:solidFill>
                  <a:srgbClr val="6689CC"/>
                </a:solidFill>
                <a:cs typeface="Arial" charset="0"/>
              </a:rPr>
              <a:t>Количество  смертей  </a:t>
            </a:r>
            <a:r>
              <a:rPr lang="ru-RU" dirty="0">
                <a:solidFill>
                  <a:srgbClr val="6689CC"/>
                </a:solidFill>
                <a:cs typeface="Arial" charset="0"/>
              </a:rPr>
              <a:t>в </a:t>
            </a:r>
            <a:r>
              <a:rPr lang="ru-RU" sz="1600" dirty="0">
                <a:solidFill>
                  <a:srgbClr val="6689CC"/>
                </a:solidFill>
                <a:cs typeface="Arial" charset="0"/>
              </a:rPr>
              <a:t>год</a:t>
            </a:r>
            <a:r>
              <a:rPr lang="en-GB" sz="1600" dirty="0">
                <a:solidFill>
                  <a:srgbClr val="6689CC"/>
                </a:solidFill>
                <a:cs typeface="Arial" charset="0"/>
              </a:rPr>
              <a:t> </a:t>
            </a:r>
            <a:endParaRPr lang="en-US" sz="1600" dirty="0">
              <a:solidFill>
                <a:srgbClr val="6689CC"/>
              </a:solidFill>
              <a:cs typeface="Arial" charset="0"/>
            </a:endParaRPr>
          </a:p>
        </p:txBody>
      </p:sp>
      <p:sp>
        <p:nvSpPr>
          <p:cNvPr id="23562" name="AutoShape 24"/>
          <p:cNvSpPr>
            <a:spLocks noChangeAspect="1" noChangeArrowheads="1" noTextEdit="1"/>
          </p:cNvSpPr>
          <p:nvPr/>
        </p:nvSpPr>
        <p:spPr bwMode="auto">
          <a:xfrm>
            <a:off x="2603619" y="1306514"/>
            <a:ext cx="721042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6689CC"/>
              </a:solidFill>
            </a:endParaRPr>
          </a:p>
        </p:txBody>
      </p:sp>
      <p:sp>
        <p:nvSpPr>
          <p:cNvPr id="23563" name="Rectangle 26"/>
          <p:cNvSpPr>
            <a:spLocks noChangeArrowheads="1"/>
          </p:cNvSpPr>
          <p:nvPr/>
        </p:nvSpPr>
        <p:spPr bwMode="auto">
          <a:xfrm>
            <a:off x="4651397" y="5538788"/>
            <a:ext cx="1185863" cy="38100"/>
          </a:xfrm>
          <a:prstGeom prst="rect">
            <a:avLst/>
          </a:prstGeom>
          <a:solidFill>
            <a:schemeClr val="bg2">
              <a:lumMod val="50000"/>
            </a:schemeClr>
          </a:solidFill>
          <a:ln w="12700">
            <a:solidFill>
              <a:schemeClr val="bg2">
                <a:lumMod val="50000"/>
              </a:schemeClr>
            </a:solidFill>
            <a:miter lim="800000"/>
            <a:headEnd/>
            <a:tailEnd/>
          </a:ln>
        </p:spPr>
        <p:txBody>
          <a:bodyPr/>
          <a:lstStyle/>
          <a:p>
            <a:endParaRPr lang="en-US">
              <a:solidFill>
                <a:srgbClr val="6689CC"/>
              </a:solidFill>
              <a:cs typeface="Arial" charset="0"/>
            </a:endParaRPr>
          </a:p>
        </p:txBody>
      </p:sp>
      <p:sp>
        <p:nvSpPr>
          <p:cNvPr id="23564" name="Rectangle 27"/>
          <p:cNvSpPr>
            <a:spLocks noChangeArrowheads="1"/>
          </p:cNvSpPr>
          <p:nvPr/>
        </p:nvSpPr>
        <p:spPr bwMode="auto">
          <a:xfrm>
            <a:off x="4650515" y="4964142"/>
            <a:ext cx="1185863" cy="574675"/>
          </a:xfrm>
          <a:prstGeom prst="rect">
            <a:avLst/>
          </a:prstGeom>
          <a:solidFill>
            <a:schemeClr val="bg2">
              <a:lumMod val="60000"/>
              <a:lumOff val="40000"/>
            </a:schemeClr>
          </a:solidFill>
          <a:ln w="12700">
            <a:solidFill>
              <a:schemeClr val="bg2"/>
            </a:solidFill>
            <a:miter lim="800000"/>
            <a:headEnd/>
            <a:tailEnd/>
          </a:ln>
        </p:spPr>
        <p:txBody>
          <a:bodyPr/>
          <a:lstStyle/>
          <a:p>
            <a:endParaRPr lang="en-US">
              <a:solidFill>
                <a:srgbClr val="6689CC"/>
              </a:solidFill>
              <a:cs typeface="Arial" charset="0"/>
            </a:endParaRPr>
          </a:p>
        </p:txBody>
      </p:sp>
      <p:sp>
        <p:nvSpPr>
          <p:cNvPr id="23565" name="Rectangle 28"/>
          <p:cNvSpPr>
            <a:spLocks noChangeArrowheads="1"/>
          </p:cNvSpPr>
          <p:nvPr/>
        </p:nvSpPr>
        <p:spPr bwMode="auto">
          <a:xfrm>
            <a:off x="4651397" y="4552981"/>
            <a:ext cx="1185863" cy="411163"/>
          </a:xfrm>
          <a:prstGeom prst="rect">
            <a:avLst/>
          </a:prstGeom>
          <a:solidFill>
            <a:schemeClr val="bg2">
              <a:lumMod val="40000"/>
              <a:lumOff val="60000"/>
            </a:schemeClr>
          </a:solidFill>
          <a:ln w="12700">
            <a:solidFill>
              <a:schemeClr val="bg2"/>
            </a:solidFill>
            <a:miter lim="800000"/>
            <a:headEnd/>
            <a:tailEnd/>
          </a:ln>
        </p:spPr>
        <p:txBody>
          <a:bodyPr/>
          <a:lstStyle/>
          <a:p>
            <a:endParaRPr lang="en-US">
              <a:solidFill>
                <a:srgbClr val="6689CC"/>
              </a:solidFill>
              <a:cs typeface="Arial" charset="0"/>
            </a:endParaRPr>
          </a:p>
        </p:txBody>
      </p:sp>
      <p:sp>
        <p:nvSpPr>
          <p:cNvPr id="23566" name="Rectangle 29"/>
          <p:cNvSpPr>
            <a:spLocks noChangeArrowheads="1"/>
          </p:cNvSpPr>
          <p:nvPr/>
        </p:nvSpPr>
        <p:spPr bwMode="auto">
          <a:xfrm>
            <a:off x="4651397" y="4203700"/>
            <a:ext cx="1185863" cy="349250"/>
          </a:xfrm>
          <a:prstGeom prst="rect">
            <a:avLst/>
          </a:prstGeom>
          <a:solidFill>
            <a:schemeClr val="bg2">
              <a:lumMod val="20000"/>
              <a:lumOff val="80000"/>
            </a:schemeClr>
          </a:solidFill>
          <a:ln w="12700">
            <a:solidFill>
              <a:schemeClr val="bg2"/>
            </a:solidFill>
            <a:miter lim="800000"/>
            <a:headEnd/>
            <a:tailEnd/>
          </a:ln>
        </p:spPr>
        <p:txBody>
          <a:bodyPr/>
          <a:lstStyle/>
          <a:p>
            <a:endParaRPr lang="en-US">
              <a:solidFill>
                <a:srgbClr val="6689CC"/>
              </a:solidFill>
              <a:cs typeface="Arial" charset="0"/>
            </a:endParaRPr>
          </a:p>
        </p:txBody>
      </p:sp>
      <p:sp>
        <p:nvSpPr>
          <p:cNvPr id="23567" name="Rectangle 30"/>
          <p:cNvSpPr>
            <a:spLocks noChangeArrowheads="1"/>
          </p:cNvSpPr>
          <p:nvPr/>
        </p:nvSpPr>
        <p:spPr bwMode="auto">
          <a:xfrm>
            <a:off x="7608889" y="2030420"/>
            <a:ext cx="1184275" cy="3546475"/>
          </a:xfrm>
          <a:prstGeom prst="rect">
            <a:avLst/>
          </a:prstGeom>
          <a:solidFill>
            <a:schemeClr val="bg2"/>
          </a:solidFill>
          <a:ln w="12700">
            <a:solidFill>
              <a:schemeClr val="bg2"/>
            </a:solidFill>
            <a:miter lim="800000"/>
            <a:headEnd/>
            <a:tailEnd/>
          </a:ln>
        </p:spPr>
        <p:txBody>
          <a:bodyPr/>
          <a:lstStyle/>
          <a:p>
            <a:endParaRPr lang="en-US">
              <a:solidFill>
                <a:srgbClr val="6689CC"/>
              </a:solidFill>
              <a:cs typeface="Arial" charset="0"/>
            </a:endParaRPr>
          </a:p>
        </p:txBody>
      </p:sp>
      <p:sp>
        <p:nvSpPr>
          <p:cNvPr id="23568" name="Line 31"/>
          <p:cNvSpPr>
            <a:spLocks noChangeShapeType="1"/>
          </p:cNvSpPr>
          <p:nvPr/>
        </p:nvSpPr>
        <p:spPr bwMode="auto">
          <a:xfrm>
            <a:off x="3765551" y="1655764"/>
            <a:ext cx="0" cy="3921125"/>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69" name="Line 32"/>
          <p:cNvSpPr>
            <a:spLocks noChangeShapeType="1"/>
          </p:cNvSpPr>
          <p:nvPr/>
        </p:nvSpPr>
        <p:spPr bwMode="auto">
          <a:xfrm>
            <a:off x="3703639" y="5576888"/>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0" name="Line 33"/>
          <p:cNvSpPr>
            <a:spLocks noChangeShapeType="1"/>
          </p:cNvSpPr>
          <p:nvPr/>
        </p:nvSpPr>
        <p:spPr bwMode="auto">
          <a:xfrm>
            <a:off x="3703639" y="4927600"/>
            <a:ext cx="61912"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1" name="Line 34"/>
          <p:cNvSpPr>
            <a:spLocks noChangeShapeType="1"/>
          </p:cNvSpPr>
          <p:nvPr/>
        </p:nvSpPr>
        <p:spPr bwMode="auto">
          <a:xfrm>
            <a:off x="3703639" y="4265613"/>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2" name="Line 35"/>
          <p:cNvSpPr>
            <a:spLocks noChangeShapeType="1"/>
          </p:cNvSpPr>
          <p:nvPr/>
        </p:nvSpPr>
        <p:spPr bwMode="auto">
          <a:xfrm>
            <a:off x="3703639" y="3616325"/>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3" name="Line 36"/>
          <p:cNvSpPr>
            <a:spLocks noChangeShapeType="1"/>
          </p:cNvSpPr>
          <p:nvPr/>
        </p:nvSpPr>
        <p:spPr bwMode="auto">
          <a:xfrm>
            <a:off x="3703639" y="2967038"/>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4" name="Line 37"/>
          <p:cNvSpPr>
            <a:spLocks noChangeShapeType="1"/>
          </p:cNvSpPr>
          <p:nvPr/>
        </p:nvSpPr>
        <p:spPr bwMode="auto">
          <a:xfrm>
            <a:off x="3703639" y="2305050"/>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5" name="Line 38"/>
          <p:cNvSpPr>
            <a:spLocks noChangeShapeType="1"/>
          </p:cNvSpPr>
          <p:nvPr/>
        </p:nvSpPr>
        <p:spPr bwMode="auto">
          <a:xfrm>
            <a:off x="3703639" y="1655763"/>
            <a:ext cx="61912"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6" name="Line 39"/>
          <p:cNvSpPr>
            <a:spLocks noChangeShapeType="1"/>
          </p:cNvSpPr>
          <p:nvPr/>
        </p:nvSpPr>
        <p:spPr bwMode="auto">
          <a:xfrm>
            <a:off x="3752996" y="5588794"/>
            <a:ext cx="5913439"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77" name="Rectangle 40"/>
          <p:cNvSpPr>
            <a:spLocks noChangeArrowheads="1"/>
          </p:cNvSpPr>
          <p:nvPr/>
        </p:nvSpPr>
        <p:spPr bwMode="auto">
          <a:xfrm>
            <a:off x="3476625" y="54515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0</a:t>
            </a:r>
          </a:p>
        </p:txBody>
      </p:sp>
      <p:sp>
        <p:nvSpPr>
          <p:cNvPr id="23578" name="Rectangle 41"/>
          <p:cNvSpPr>
            <a:spLocks noChangeArrowheads="1"/>
          </p:cNvSpPr>
          <p:nvPr/>
        </p:nvSpPr>
        <p:spPr bwMode="auto">
          <a:xfrm>
            <a:off x="2821009" y="4802219"/>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100000</a:t>
            </a:r>
          </a:p>
        </p:txBody>
      </p:sp>
      <p:sp>
        <p:nvSpPr>
          <p:cNvPr id="23579" name="Rectangle 42"/>
          <p:cNvSpPr>
            <a:spLocks noChangeArrowheads="1"/>
          </p:cNvSpPr>
          <p:nvPr/>
        </p:nvSpPr>
        <p:spPr bwMode="auto">
          <a:xfrm>
            <a:off x="2821009" y="4140207"/>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200000</a:t>
            </a:r>
          </a:p>
        </p:txBody>
      </p:sp>
      <p:sp>
        <p:nvSpPr>
          <p:cNvPr id="23580" name="Rectangle 43"/>
          <p:cNvSpPr>
            <a:spLocks noChangeArrowheads="1"/>
          </p:cNvSpPr>
          <p:nvPr/>
        </p:nvSpPr>
        <p:spPr bwMode="auto">
          <a:xfrm>
            <a:off x="2821009" y="3490914"/>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300000</a:t>
            </a:r>
          </a:p>
        </p:txBody>
      </p:sp>
      <p:sp>
        <p:nvSpPr>
          <p:cNvPr id="23581" name="Rectangle 44"/>
          <p:cNvSpPr>
            <a:spLocks noChangeArrowheads="1"/>
          </p:cNvSpPr>
          <p:nvPr/>
        </p:nvSpPr>
        <p:spPr bwMode="auto">
          <a:xfrm>
            <a:off x="2821009" y="2841656"/>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400000</a:t>
            </a:r>
          </a:p>
        </p:txBody>
      </p:sp>
      <p:sp>
        <p:nvSpPr>
          <p:cNvPr id="23582" name="Rectangle 45"/>
          <p:cNvSpPr>
            <a:spLocks noChangeArrowheads="1"/>
          </p:cNvSpPr>
          <p:nvPr/>
        </p:nvSpPr>
        <p:spPr bwMode="auto">
          <a:xfrm>
            <a:off x="2821009" y="2179669"/>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500000</a:t>
            </a:r>
          </a:p>
        </p:txBody>
      </p:sp>
      <p:sp>
        <p:nvSpPr>
          <p:cNvPr id="23583" name="Rectangle 46"/>
          <p:cNvSpPr>
            <a:spLocks noChangeArrowheads="1"/>
          </p:cNvSpPr>
          <p:nvPr/>
        </p:nvSpPr>
        <p:spPr bwMode="auto">
          <a:xfrm>
            <a:off x="2821009" y="1530381"/>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6689CC"/>
                </a:solidFill>
                <a:cs typeface="Arial" charset="0"/>
              </a:rPr>
              <a:t>600000</a:t>
            </a:r>
          </a:p>
        </p:txBody>
      </p:sp>
      <p:sp>
        <p:nvSpPr>
          <p:cNvPr id="23584" name="Text Box 19"/>
          <p:cNvSpPr txBox="1">
            <a:spLocks noChangeArrowheads="1"/>
          </p:cNvSpPr>
          <p:nvPr/>
        </p:nvSpPr>
        <p:spPr bwMode="auto">
          <a:xfrm>
            <a:off x="5883296" y="4233863"/>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ru-RU" sz="1000" dirty="0">
                <a:solidFill>
                  <a:srgbClr val="6689CC"/>
                </a:solidFill>
                <a:cs typeface="Arial" charset="0"/>
              </a:rPr>
              <a:t>Дорожно-транспортные происшествия</a:t>
            </a:r>
            <a:endParaRPr lang="en-US" sz="1000" dirty="0">
              <a:solidFill>
                <a:srgbClr val="6689CC"/>
              </a:solidFill>
              <a:cs typeface="Arial" charset="0"/>
            </a:endParaRPr>
          </a:p>
        </p:txBody>
      </p:sp>
      <p:sp>
        <p:nvSpPr>
          <p:cNvPr id="23585" name="Text Box 16"/>
          <p:cNvSpPr txBox="1">
            <a:spLocks noChangeArrowheads="1"/>
          </p:cNvSpPr>
          <p:nvPr/>
        </p:nvSpPr>
        <p:spPr bwMode="auto">
          <a:xfrm>
            <a:off x="5883274" y="5318156"/>
            <a:ext cx="7810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ru-RU" sz="1000" dirty="0" smtClean="0">
                <a:solidFill>
                  <a:srgbClr val="6689CC"/>
                </a:solidFill>
                <a:cs typeface="Arial" charset="0"/>
              </a:rPr>
              <a:t>ВИЧ</a:t>
            </a:r>
            <a:endParaRPr lang="en-US" sz="1000" dirty="0">
              <a:solidFill>
                <a:srgbClr val="6689CC"/>
              </a:solidFill>
              <a:cs typeface="Arial" charset="0"/>
            </a:endParaRPr>
          </a:p>
        </p:txBody>
      </p:sp>
      <p:sp>
        <p:nvSpPr>
          <p:cNvPr id="23586" name="Text Box 17"/>
          <p:cNvSpPr txBox="1">
            <a:spLocks noChangeArrowheads="1"/>
          </p:cNvSpPr>
          <p:nvPr/>
        </p:nvSpPr>
        <p:spPr bwMode="auto">
          <a:xfrm>
            <a:off x="5883276" y="5018104"/>
            <a:ext cx="16528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ru-RU" sz="1000" dirty="0">
                <a:solidFill>
                  <a:srgbClr val="6689CC"/>
                </a:solidFill>
                <a:cs typeface="Arial" charset="0"/>
              </a:rPr>
              <a:t>Рак молочной железы</a:t>
            </a:r>
            <a:endParaRPr lang="en-US" sz="1000" dirty="0">
              <a:solidFill>
                <a:srgbClr val="6689CC"/>
              </a:solidFill>
              <a:cs typeface="Arial" charset="0"/>
            </a:endParaRPr>
          </a:p>
        </p:txBody>
      </p:sp>
      <p:sp>
        <p:nvSpPr>
          <p:cNvPr id="23587" name="Line 39"/>
          <p:cNvSpPr>
            <a:spLocks noChangeShapeType="1"/>
          </p:cNvSpPr>
          <p:nvPr/>
        </p:nvSpPr>
        <p:spPr bwMode="auto">
          <a:xfrm flipH="1">
            <a:off x="5681664" y="4371975"/>
            <a:ext cx="238125" cy="0"/>
          </a:xfrm>
          <a:prstGeom prst="line">
            <a:avLst/>
          </a:prstGeom>
          <a:noFill/>
          <a:ln w="15875">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88" name="Line 40"/>
          <p:cNvSpPr>
            <a:spLocks noChangeShapeType="1"/>
          </p:cNvSpPr>
          <p:nvPr/>
        </p:nvSpPr>
        <p:spPr bwMode="auto">
          <a:xfrm flipH="1">
            <a:off x="5672140" y="4765981"/>
            <a:ext cx="238125" cy="0"/>
          </a:xfrm>
          <a:prstGeom prst="line">
            <a:avLst/>
          </a:prstGeom>
          <a:noFill/>
          <a:ln w="15875">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89" name="Line 41"/>
          <p:cNvSpPr>
            <a:spLocks noChangeShapeType="1"/>
          </p:cNvSpPr>
          <p:nvPr/>
        </p:nvSpPr>
        <p:spPr bwMode="auto">
          <a:xfrm flipH="1">
            <a:off x="5681664" y="5156200"/>
            <a:ext cx="238125" cy="0"/>
          </a:xfrm>
          <a:prstGeom prst="line">
            <a:avLst/>
          </a:prstGeom>
          <a:noFill/>
          <a:ln w="15875">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90" name="Line 42"/>
          <p:cNvSpPr>
            <a:spLocks noChangeShapeType="1"/>
          </p:cNvSpPr>
          <p:nvPr/>
        </p:nvSpPr>
        <p:spPr bwMode="auto">
          <a:xfrm flipH="1">
            <a:off x="5692776" y="5472144"/>
            <a:ext cx="238125" cy="84137"/>
          </a:xfrm>
          <a:prstGeom prst="line">
            <a:avLst/>
          </a:prstGeom>
          <a:noFill/>
          <a:ln w="15875">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p>
            <a:endParaRPr lang="de-DE">
              <a:solidFill>
                <a:srgbClr val="6689CC"/>
              </a:solidFill>
            </a:endParaRPr>
          </a:p>
        </p:txBody>
      </p:sp>
      <p:sp>
        <p:nvSpPr>
          <p:cNvPr id="23591" name="TextBox 11"/>
          <p:cNvSpPr txBox="1">
            <a:spLocks noChangeArrowheads="1"/>
          </p:cNvSpPr>
          <p:nvPr/>
        </p:nvSpPr>
        <p:spPr bwMode="auto">
          <a:xfrm>
            <a:off x="2138383" y="6116638"/>
            <a:ext cx="7856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r>
              <a:rPr lang="ru-RU" sz="1400" b="0" dirty="0">
                <a:solidFill>
                  <a:srgbClr val="6689CC"/>
                </a:solidFill>
                <a:cs typeface="Arial" charset="0"/>
              </a:rPr>
              <a:t>СПИД=синдром приобретенного иммунодефицита</a:t>
            </a:r>
            <a:endParaRPr lang="en-GB" sz="1400" b="0" dirty="0">
              <a:solidFill>
                <a:srgbClr val="6689CC"/>
              </a:solidFill>
              <a:cs typeface="Arial" charset="0"/>
            </a:endParaRPr>
          </a:p>
        </p:txBody>
      </p:sp>
    </p:spTree>
    <p:extLst>
      <p:ext uri="{BB962C8B-B14F-4D97-AF65-F5344CB8AC3E}">
        <p14:creationId xmlns:p14="http://schemas.microsoft.com/office/powerpoint/2010/main" val="86854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408" y="170059"/>
            <a:ext cx="9577064" cy="738664"/>
          </a:xfrm>
        </p:spPr>
        <p:txBody>
          <a:bodyPr>
            <a:normAutofit fontScale="90000"/>
          </a:bodyPr>
          <a:lstStyle/>
          <a:p>
            <a:r>
              <a:rPr lang="ru-RU" altLang="de-DE" sz="2400" kern="1200" dirty="0" err="1"/>
              <a:t>Ксарелто</a:t>
            </a:r>
            <a:r>
              <a:rPr lang="ru-RU" sz="2400" baseline="30000" dirty="0"/>
              <a:t>®</a:t>
            </a:r>
            <a:r>
              <a:rPr lang="ru-RU" altLang="de-DE" sz="2400" kern="1200" dirty="0"/>
              <a:t> применяется у пациентов с легким и умеренным нарушением функции почек и не требует </a:t>
            </a:r>
            <a:r>
              <a:rPr lang="ru-RU" altLang="de-DE" sz="2400" kern="1200" dirty="0" smtClean="0"/>
              <a:t>«титрования» </a:t>
            </a:r>
            <a:r>
              <a:rPr lang="ru-RU" altLang="de-DE" sz="2400" kern="1200" dirty="0"/>
              <a:t>дозы</a:t>
            </a:r>
            <a:endParaRPr lang="ru-RU" sz="2400" kern="1200" dirty="0"/>
          </a:p>
        </p:txBody>
      </p:sp>
      <p:sp>
        <p:nvSpPr>
          <p:cNvPr id="87047" name="Fußzeilenplatzhalter 4"/>
          <p:cNvSpPr txBox="1">
            <a:spLocks noGrp="1"/>
          </p:cNvSpPr>
          <p:nvPr/>
        </p:nvSpPr>
        <p:spPr bwMode="auto">
          <a:xfrm>
            <a:off x="2043827" y="6309351"/>
            <a:ext cx="8013007" cy="714375"/>
          </a:xfrm>
          <a:prstGeom prst="rect">
            <a:avLst/>
          </a:prstGeom>
          <a:noFill/>
          <a:ln>
            <a:noFill/>
          </a:ln>
          <a:extLst/>
        </p:spPr>
        <p:txBody>
          <a:bodyPr/>
          <a:lstStyle>
            <a:lvl1pPr eaLnBrk="0" hangingPunct="0">
              <a:spcBef>
                <a:spcPct val="20000"/>
              </a:spcBef>
              <a:buClr>
                <a:srgbClr val="CD0921"/>
              </a:buClr>
              <a:buFont typeface="Wingdings" pitchFamily="2" charset="2"/>
              <a:buChar char="§"/>
              <a:defRPr sz="3200">
                <a:solidFill>
                  <a:schemeClr val="tx1"/>
                </a:solidFill>
                <a:latin typeface="Arial" pitchFamily="34" charset="0"/>
                <a:ea typeface="ヒラギノ角ゴ Pro W3"/>
                <a:cs typeface="ヒラギノ角ゴ Pro W3"/>
              </a:defRPr>
            </a:lvl1pPr>
            <a:lvl2pPr marL="742950" indent="-285750" eaLnBrk="0" hangingPunct="0">
              <a:spcBef>
                <a:spcPct val="20000"/>
              </a:spcBef>
              <a:buChar char="–"/>
              <a:defRPr sz="2800">
                <a:solidFill>
                  <a:schemeClr val="tx1"/>
                </a:solidFill>
                <a:latin typeface="Arial" pitchFamily="34" charset="0"/>
                <a:ea typeface="ヒラギノ角ゴ Pro W3"/>
                <a:cs typeface="ヒラギノ角ゴ Pro W3"/>
              </a:defRPr>
            </a:lvl2pPr>
            <a:lvl3pPr marL="1143000" indent="-228600" eaLnBrk="0" hangingPunct="0">
              <a:spcBef>
                <a:spcPct val="20000"/>
              </a:spcBef>
              <a:buChar char="•"/>
              <a:defRPr sz="2400">
                <a:solidFill>
                  <a:schemeClr val="tx1"/>
                </a:solidFill>
                <a:latin typeface="Arial" pitchFamily="34" charset="0"/>
                <a:ea typeface="ヒラギノ角ゴ Pro W3"/>
                <a:cs typeface="ヒラギノ角ゴ Pro W3"/>
              </a:defRPr>
            </a:lvl3pPr>
            <a:lvl4pPr marL="1600200" indent="-228600" eaLnBrk="0" hangingPunct="0">
              <a:spcBef>
                <a:spcPct val="20000"/>
              </a:spcBef>
              <a:buChar char="–"/>
              <a:defRPr sz="2000">
                <a:solidFill>
                  <a:schemeClr val="tx1"/>
                </a:solidFill>
                <a:latin typeface="Arial" pitchFamily="34" charset="0"/>
                <a:ea typeface="ヒラギノ角ゴ Pro W3"/>
                <a:cs typeface="ヒラギノ角ゴ Pro W3"/>
              </a:defRPr>
            </a:lvl4pPr>
            <a:lvl5pPr marL="2057400" indent="-228600" eaLnBrk="0" hangingPunct="0">
              <a:spcBef>
                <a:spcPct val="20000"/>
              </a:spcBef>
              <a:buChar char="»"/>
              <a:defRPr sz="2000">
                <a:solidFill>
                  <a:schemeClr val="tx1"/>
                </a:solidFill>
                <a:latin typeface="Arial"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a:cs typeface="ヒラギノ角ゴ Pro W3"/>
              </a:defRPr>
            </a:lvl9pPr>
          </a:lstStyle>
          <a:p>
            <a:pPr eaLnBrk="1" fontAlgn="base" hangingPunct="1">
              <a:spcBef>
                <a:spcPct val="0"/>
              </a:spcBef>
              <a:spcAft>
                <a:spcPct val="0"/>
              </a:spcAft>
              <a:buClrTx/>
              <a:buFont typeface="Wingdings" pitchFamily="2" charset="2"/>
              <a:buNone/>
            </a:pPr>
            <a:r>
              <a:rPr lang="en-US" altLang="de-DE" sz="700" dirty="0">
                <a:solidFill>
                  <a:srgbClr val="96938E"/>
                </a:solidFill>
              </a:rPr>
              <a:t>1. </a:t>
            </a:r>
            <a:r>
              <a:rPr lang="ru-RU" altLang="de-DE" sz="700" dirty="0">
                <a:solidFill>
                  <a:srgbClr val="96938E"/>
                </a:solidFill>
              </a:rPr>
              <a:t>Инструкция по применению лекарственного препарата </a:t>
            </a:r>
            <a:r>
              <a:rPr lang="ru-RU" altLang="de-DE" sz="700" dirty="0" err="1">
                <a:solidFill>
                  <a:srgbClr val="96938E"/>
                </a:solidFill>
              </a:rPr>
              <a:t>Ксарелто</a:t>
            </a:r>
            <a:r>
              <a:rPr lang="ru-RU" altLang="de-DE" sz="700" dirty="0">
                <a:solidFill>
                  <a:srgbClr val="96938E"/>
                </a:solidFill>
              </a:rPr>
              <a:t>® 10 мг от</a:t>
            </a:r>
            <a:r>
              <a:rPr lang="de-CH" altLang="de-DE" sz="700" dirty="0">
                <a:solidFill>
                  <a:srgbClr val="FFFFFF">
                    <a:lumMod val="50000"/>
                  </a:srgbClr>
                </a:solidFill>
              </a:rPr>
              <a:t> </a:t>
            </a:r>
            <a:r>
              <a:rPr lang="en-US" sz="700" dirty="0">
                <a:solidFill>
                  <a:srgbClr val="FFFFFF">
                    <a:lumMod val="50000"/>
                  </a:srgbClr>
                </a:solidFill>
              </a:rPr>
              <a:t>08.06.2015 </a:t>
            </a:r>
            <a:endParaRPr lang="ru-RU" altLang="de-DE" sz="700" dirty="0">
              <a:solidFill>
                <a:srgbClr val="FFFFFF">
                  <a:lumMod val="50000"/>
                </a:srgbClr>
              </a:solidFill>
            </a:endParaRPr>
          </a:p>
          <a:p>
            <a:pPr eaLnBrk="1" fontAlgn="base" hangingPunct="1">
              <a:spcBef>
                <a:spcPct val="0"/>
              </a:spcBef>
              <a:spcAft>
                <a:spcPct val="0"/>
              </a:spcAft>
              <a:buClrTx/>
              <a:buFontTx/>
              <a:buNone/>
            </a:pPr>
            <a:r>
              <a:rPr lang="de-CH" altLang="de-DE" sz="700" dirty="0">
                <a:solidFill>
                  <a:srgbClr val="96938E"/>
                </a:solidFill>
              </a:rPr>
              <a:t>2. </a:t>
            </a:r>
            <a:r>
              <a:rPr lang="ru-RU" altLang="de-DE" sz="700" dirty="0">
                <a:solidFill>
                  <a:srgbClr val="96938E"/>
                </a:solidFill>
              </a:rPr>
              <a:t>Инструкция по применению лекарственного препарата </a:t>
            </a:r>
            <a:r>
              <a:rPr lang="ru-RU" altLang="de-DE" sz="700" dirty="0" err="1">
                <a:solidFill>
                  <a:srgbClr val="96938E"/>
                </a:solidFill>
              </a:rPr>
              <a:t>Дабигатран</a:t>
            </a:r>
            <a:r>
              <a:rPr lang="ru-RU" altLang="de-DE" sz="700" dirty="0">
                <a:solidFill>
                  <a:srgbClr val="96938E"/>
                </a:solidFill>
              </a:rPr>
              <a:t> 75, 110 мг</a:t>
            </a:r>
          </a:p>
          <a:p>
            <a:pPr eaLnBrk="1" fontAlgn="base" hangingPunct="1">
              <a:spcBef>
                <a:spcPct val="0"/>
              </a:spcBef>
              <a:spcAft>
                <a:spcPct val="0"/>
              </a:spcAft>
              <a:buClrTx/>
              <a:buFont typeface="Wingdings" pitchFamily="2" charset="2"/>
              <a:buNone/>
            </a:pPr>
            <a:r>
              <a:rPr lang="ru-RU" altLang="de-DE" sz="700" dirty="0">
                <a:solidFill>
                  <a:srgbClr val="96938E"/>
                </a:solidFill>
              </a:rPr>
              <a:t>3.</a:t>
            </a:r>
            <a:r>
              <a:rPr lang="en-US" altLang="de-DE" sz="700" dirty="0">
                <a:solidFill>
                  <a:srgbClr val="96938E"/>
                </a:solidFill>
              </a:rPr>
              <a:t>Cook et al. Frequency of renal impairment, advanced age, obesity and cancer in venous thromboembolism patients in clinical practice. J </a:t>
            </a:r>
            <a:r>
              <a:rPr lang="en-US" altLang="de-DE" sz="700" dirty="0" err="1">
                <a:solidFill>
                  <a:srgbClr val="96938E"/>
                </a:solidFill>
              </a:rPr>
              <a:t>Thromb</a:t>
            </a:r>
            <a:r>
              <a:rPr lang="en-US" altLang="de-DE" sz="700" dirty="0">
                <a:solidFill>
                  <a:srgbClr val="96938E"/>
                </a:solidFill>
              </a:rPr>
              <a:t> </a:t>
            </a:r>
            <a:r>
              <a:rPr lang="en-US" altLang="de-DE" sz="700" dirty="0" err="1">
                <a:solidFill>
                  <a:srgbClr val="96938E"/>
                </a:solidFill>
              </a:rPr>
              <a:t>Haemost</a:t>
            </a:r>
            <a:r>
              <a:rPr lang="en-US" altLang="de-DE" sz="700" dirty="0">
                <a:solidFill>
                  <a:srgbClr val="96938E"/>
                </a:solidFill>
              </a:rPr>
              <a:t>. 2007 May;5(5):937-41. </a:t>
            </a:r>
          </a:p>
          <a:p>
            <a:pPr marL="228600" indent="-228600" eaLnBrk="1" fontAlgn="base" hangingPunct="1">
              <a:spcBef>
                <a:spcPct val="0"/>
              </a:spcBef>
              <a:spcAft>
                <a:spcPct val="0"/>
              </a:spcAft>
              <a:buClrTx/>
              <a:buFontTx/>
              <a:buAutoNum type="arabicPeriod"/>
            </a:pPr>
            <a:endParaRPr lang="de-DE" altLang="de-DE" sz="800" b="1" dirty="0">
              <a:solidFill>
                <a:srgbClr val="96938E"/>
              </a:solidFill>
            </a:endParaRPr>
          </a:p>
        </p:txBody>
      </p:sp>
      <p:graphicFrame>
        <p:nvGraphicFramePr>
          <p:cNvPr id="49" name="Таблица 48"/>
          <p:cNvGraphicFramePr>
            <a:graphicFrameLocks noGrp="1"/>
          </p:cNvGraphicFramePr>
          <p:nvPr>
            <p:extLst>
              <p:ext uri="{D42A27DB-BD31-4B8C-83A1-F6EECF244321}">
                <p14:modId xmlns:p14="http://schemas.microsoft.com/office/powerpoint/2010/main" val="2405010879"/>
              </p:ext>
            </p:extLst>
          </p:nvPr>
        </p:nvGraphicFramePr>
        <p:xfrm>
          <a:off x="2135565" y="1457326"/>
          <a:ext cx="8532434" cy="2482893"/>
        </p:xfrm>
        <a:graphic>
          <a:graphicData uri="http://schemas.openxmlformats.org/drawingml/2006/table">
            <a:tbl>
              <a:tblPr firstRow="1" bandRow="1">
                <a:tableStyleId>{5C22544A-7EE6-4342-B048-85BDC9FD1C3A}</a:tableStyleId>
              </a:tblPr>
              <a:tblGrid>
                <a:gridCol w="1928740">
                  <a:extLst>
                    <a:ext uri="{9D8B030D-6E8A-4147-A177-3AD203B41FA5}">
                      <a16:colId xmlns:a16="http://schemas.microsoft.com/office/drawing/2014/main" val="20000"/>
                    </a:ext>
                  </a:extLst>
                </a:gridCol>
                <a:gridCol w="2249354">
                  <a:extLst>
                    <a:ext uri="{9D8B030D-6E8A-4147-A177-3AD203B41FA5}">
                      <a16:colId xmlns:a16="http://schemas.microsoft.com/office/drawing/2014/main" val="20001"/>
                    </a:ext>
                  </a:extLst>
                </a:gridCol>
                <a:gridCol w="2326919">
                  <a:extLst>
                    <a:ext uri="{9D8B030D-6E8A-4147-A177-3AD203B41FA5}">
                      <a16:colId xmlns:a16="http://schemas.microsoft.com/office/drawing/2014/main" val="20002"/>
                    </a:ext>
                  </a:extLst>
                </a:gridCol>
                <a:gridCol w="2027421">
                  <a:extLst>
                    <a:ext uri="{9D8B030D-6E8A-4147-A177-3AD203B41FA5}">
                      <a16:colId xmlns:a16="http://schemas.microsoft.com/office/drawing/2014/main" val="20003"/>
                    </a:ext>
                  </a:extLst>
                </a:gridCol>
              </a:tblGrid>
              <a:tr h="4675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de-DE" sz="1400" b="1" dirty="0" smtClean="0">
                          <a:solidFill>
                            <a:schemeClr val="bg1"/>
                          </a:solidFill>
                          <a:cs typeface="Arial" pitchFamily="34" charset="0"/>
                        </a:rPr>
                        <a:t>Клиренс </a:t>
                      </a:r>
                      <a:r>
                        <a:rPr lang="ru-RU" altLang="de-DE" sz="1400" b="1" dirty="0" err="1" smtClean="0">
                          <a:solidFill>
                            <a:schemeClr val="bg1"/>
                          </a:solidFill>
                          <a:cs typeface="Arial" pitchFamily="34" charset="0"/>
                        </a:rPr>
                        <a:t>креатинина</a:t>
                      </a:r>
                      <a:r>
                        <a:rPr lang="de-CH" altLang="de-DE" sz="1400" b="1" dirty="0" smtClean="0">
                          <a:solidFill>
                            <a:schemeClr val="bg1"/>
                          </a:solidFill>
                          <a:cs typeface="Arial" pitchFamily="34" charset="0"/>
                        </a:rPr>
                        <a:t> </a:t>
                      </a:r>
                    </a:p>
                  </a:txBody>
                  <a:tcPr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altLang="de-DE" sz="1400" b="1" dirty="0" smtClean="0">
                          <a:solidFill>
                            <a:schemeClr val="bg1"/>
                          </a:solidFill>
                          <a:cs typeface="Arial" pitchFamily="34" charset="0"/>
                        </a:rPr>
                        <a:t>&lt;30</a:t>
                      </a:r>
                      <a:r>
                        <a:rPr lang="ru-RU" altLang="de-DE" sz="1400" b="1" dirty="0" smtClean="0">
                          <a:solidFill>
                            <a:schemeClr val="bg1"/>
                          </a:solidFill>
                          <a:cs typeface="Arial" pitchFamily="34" charset="0"/>
                        </a:rPr>
                        <a:t> мл</a:t>
                      </a:r>
                      <a:r>
                        <a:rPr lang="en-US" altLang="de-DE" sz="1400" b="1" dirty="0" smtClean="0">
                          <a:solidFill>
                            <a:schemeClr val="bg1"/>
                          </a:solidFill>
                          <a:cs typeface="Arial" pitchFamily="34" charset="0"/>
                        </a:rPr>
                        <a:t>/</a:t>
                      </a:r>
                      <a:r>
                        <a:rPr lang="ru-RU" altLang="de-DE" sz="1400" b="1" dirty="0" smtClean="0">
                          <a:solidFill>
                            <a:schemeClr val="bg1"/>
                          </a:solidFill>
                          <a:cs typeface="Arial" pitchFamily="34" charset="0"/>
                        </a:rPr>
                        <a:t>мин</a:t>
                      </a:r>
                      <a:endParaRPr lang="de-CH" altLang="de-DE" sz="1400" b="1" dirty="0" smtClean="0">
                        <a:solidFill>
                          <a:schemeClr val="bg1"/>
                        </a:solidFill>
                        <a:cs typeface="Arial" pitchFamily="34" charset="0"/>
                      </a:endParaRPr>
                    </a:p>
                  </a:txBody>
                  <a:tcPr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altLang="de-DE" sz="1400" b="1" dirty="0" smtClean="0">
                          <a:solidFill>
                            <a:schemeClr val="bg1"/>
                          </a:solidFill>
                          <a:cs typeface="Arial" pitchFamily="34" charset="0"/>
                        </a:rPr>
                        <a:t>30</a:t>
                      </a:r>
                      <a:r>
                        <a:rPr lang="ru-RU" altLang="de-DE" sz="1400" b="1" dirty="0" smtClean="0">
                          <a:solidFill>
                            <a:schemeClr val="bg1"/>
                          </a:solidFill>
                          <a:cs typeface="Arial" pitchFamily="34" charset="0"/>
                        </a:rPr>
                        <a:t>–5</a:t>
                      </a:r>
                      <a:r>
                        <a:rPr lang="de-CH" altLang="de-DE" sz="1400" b="1" dirty="0" smtClean="0">
                          <a:solidFill>
                            <a:schemeClr val="bg1"/>
                          </a:solidFill>
                          <a:cs typeface="Arial" pitchFamily="34" charset="0"/>
                        </a:rPr>
                        <a:t>0</a:t>
                      </a:r>
                      <a:r>
                        <a:rPr lang="ru-RU" altLang="de-DE" sz="1400" b="1" dirty="0" smtClean="0">
                          <a:solidFill>
                            <a:schemeClr val="bg1"/>
                          </a:solidFill>
                          <a:cs typeface="Arial" pitchFamily="34" charset="0"/>
                        </a:rPr>
                        <a:t> мл</a:t>
                      </a:r>
                      <a:r>
                        <a:rPr lang="en-US" altLang="de-DE" sz="1400" b="1" dirty="0" smtClean="0">
                          <a:solidFill>
                            <a:schemeClr val="bg1"/>
                          </a:solidFill>
                          <a:cs typeface="Arial" pitchFamily="34" charset="0"/>
                        </a:rPr>
                        <a:t>/</a:t>
                      </a:r>
                      <a:r>
                        <a:rPr lang="ru-RU" altLang="de-DE" sz="1400" b="1" dirty="0" smtClean="0">
                          <a:solidFill>
                            <a:schemeClr val="bg1"/>
                          </a:solidFill>
                          <a:cs typeface="Arial" pitchFamily="34" charset="0"/>
                        </a:rPr>
                        <a:t>мин</a:t>
                      </a:r>
                      <a:endParaRPr lang="de-CH" altLang="de-DE" sz="1400" b="1" dirty="0" smtClean="0">
                        <a:solidFill>
                          <a:schemeClr val="bg1"/>
                        </a:solidFill>
                        <a:cs typeface="Arial" pitchFamily="34" charset="0"/>
                      </a:endParaRPr>
                    </a:p>
                  </a:txBody>
                  <a:tcPr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altLang="de-DE" sz="1400" b="1" dirty="0" smtClean="0">
                          <a:solidFill>
                            <a:schemeClr val="bg1"/>
                          </a:solidFill>
                          <a:cs typeface="Arial" pitchFamily="34" charset="0"/>
                        </a:rPr>
                        <a:t>&gt;</a:t>
                      </a:r>
                      <a:r>
                        <a:rPr lang="ru-RU" altLang="de-DE" sz="1400" b="1" dirty="0" smtClean="0">
                          <a:solidFill>
                            <a:schemeClr val="bg1"/>
                          </a:solidFill>
                          <a:cs typeface="Arial" pitchFamily="34" charset="0"/>
                        </a:rPr>
                        <a:t>5</a:t>
                      </a:r>
                      <a:r>
                        <a:rPr lang="de-CH" altLang="de-DE" sz="1400" b="1" dirty="0" smtClean="0">
                          <a:solidFill>
                            <a:schemeClr val="bg1"/>
                          </a:solidFill>
                          <a:cs typeface="Arial" pitchFamily="34" charset="0"/>
                        </a:rPr>
                        <a:t>0</a:t>
                      </a:r>
                      <a:r>
                        <a:rPr lang="ru-RU" altLang="de-DE" sz="1400" b="1" dirty="0" smtClean="0">
                          <a:solidFill>
                            <a:schemeClr val="bg1"/>
                          </a:solidFill>
                          <a:cs typeface="Arial" pitchFamily="34" charset="0"/>
                        </a:rPr>
                        <a:t> мл</a:t>
                      </a:r>
                      <a:r>
                        <a:rPr lang="en-US" altLang="de-DE" sz="1400" b="1" dirty="0" smtClean="0">
                          <a:solidFill>
                            <a:schemeClr val="bg1"/>
                          </a:solidFill>
                          <a:cs typeface="Arial" pitchFamily="34" charset="0"/>
                        </a:rPr>
                        <a:t>/</a:t>
                      </a:r>
                      <a:r>
                        <a:rPr lang="ru-RU" altLang="de-DE" sz="1400" b="1" dirty="0" smtClean="0">
                          <a:solidFill>
                            <a:schemeClr val="bg1"/>
                          </a:solidFill>
                          <a:cs typeface="Arial" pitchFamily="34" charset="0"/>
                        </a:rPr>
                        <a:t>мин</a:t>
                      </a:r>
                      <a:endParaRPr lang="de-CH" altLang="de-DE" sz="1400" b="1" dirty="0" smtClean="0">
                        <a:solidFill>
                          <a:schemeClr val="bg1"/>
                        </a:solidFill>
                        <a:cs typeface="Arial" pitchFamily="34" charset="0"/>
                      </a:endParaRPr>
                    </a:p>
                  </a:txBody>
                  <a:tcPr anchor="ctr">
                    <a:solidFill>
                      <a:schemeClr val="tx2"/>
                    </a:solidFill>
                  </a:tcPr>
                </a:tc>
                <a:extLst>
                  <a:ext uri="{0D108BD9-81ED-4DB2-BD59-A6C34878D82A}">
                    <a16:rowId xmlns:a16="http://schemas.microsoft.com/office/drawing/2014/main" val="10000"/>
                  </a:ext>
                </a:extLst>
              </a:tr>
              <a:tr h="857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de-DE" sz="1400" b="1" dirty="0" err="1" smtClean="0">
                          <a:solidFill>
                            <a:srgbClr val="000000"/>
                          </a:solidFill>
                        </a:rPr>
                        <a:t>Ривароксабан</a:t>
                      </a:r>
                      <a:r>
                        <a:rPr lang="de-DE" altLang="de-DE" sz="1400" b="1" baseline="30000" dirty="0" smtClean="0">
                          <a:solidFill>
                            <a:srgbClr val="000000"/>
                          </a:solidFill>
                        </a:rPr>
                        <a:t>1</a:t>
                      </a:r>
                    </a:p>
                  </a:txBody>
                  <a:tcPr anchor="ctr">
                    <a:solidFill>
                      <a:schemeClr val="bg1"/>
                    </a:solidFill>
                  </a:tcPr>
                </a:tc>
                <a:tc>
                  <a:txBody>
                    <a:bodyPr/>
                    <a:lstStyle/>
                    <a:p>
                      <a:pPr algn="ctr" eaLnBrk="1" fontAlgn="base" hangingPunct="1">
                        <a:spcBef>
                          <a:spcPct val="0"/>
                        </a:spcBef>
                        <a:spcAft>
                          <a:spcPct val="0"/>
                        </a:spcAft>
                        <a:buClrTx/>
                        <a:buFontTx/>
                        <a:buNone/>
                      </a:pPr>
                      <a:r>
                        <a:rPr lang="de-DE" altLang="de-DE" sz="1400" b="1" dirty="0" smtClean="0">
                          <a:solidFill>
                            <a:srgbClr val="000000"/>
                          </a:solidFill>
                        </a:rPr>
                        <a:t>15</a:t>
                      </a:r>
                      <a:r>
                        <a:rPr lang="ru-RU" altLang="de-DE" sz="1400" b="1" dirty="0" smtClean="0">
                          <a:solidFill>
                            <a:srgbClr val="000000"/>
                          </a:solidFill>
                        </a:rPr>
                        <a:t>–</a:t>
                      </a:r>
                      <a:r>
                        <a:rPr lang="de-DE" altLang="de-DE" sz="1400" b="1" dirty="0" smtClean="0">
                          <a:solidFill>
                            <a:srgbClr val="000000"/>
                          </a:solidFill>
                        </a:rPr>
                        <a:t>29</a:t>
                      </a:r>
                      <a:r>
                        <a:rPr lang="ru-RU" altLang="de-DE" sz="1400" b="1" dirty="0" smtClean="0">
                          <a:solidFill>
                            <a:srgbClr val="000000"/>
                          </a:solidFill>
                        </a:rPr>
                        <a:t> </a:t>
                      </a:r>
                      <a:r>
                        <a:rPr lang="de-DE" altLang="de-DE" sz="1400" b="1" dirty="0" smtClean="0">
                          <a:solidFill>
                            <a:srgbClr val="000000"/>
                          </a:solidFill>
                        </a:rPr>
                        <a:t> </a:t>
                      </a:r>
                      <a:r>
                        <a:rPr lang="ru-RU" altLang="de-DE" sz="1400" dirty="0" smtClean="0">
                          <a:solidFill>
                            <a:srgbClr val="000000"/>
                          </a:solidFill>
                        </a:rPr>
                        <a:t>с осторожностью</a:t>
                      </a:r>
                      <a:endParaRPr lang="de-DE" altLang="de-DE" sz="1400" dirty="0" smtClean="0">
                        <a:solidFill>
                          <a:srgbClr val="000000"/>
                        </a:solidFill>
                      </a:endParaRPr>
                    </a:p>
                    <a:p>
                      <a:pPr algn="ctr" eaLnBrk="1" fontAlgn="base" hangingPunct="1">
                        <a:spcBef>
                          <a:spcPct val="0"/>
                        </a:spcBef>
                        <a:spcAft>
                          <a:spcPct val="0"/>
                        </a:spcAft>
                        <a:buClrTx/>
                        <a:buFontTx/>
                        <a:buNone/>
                      </a:pPr>
                      <a:r>
                        <a:rPr lang="de-DE" altLang="de-DE" sz="1400" b="1" dirty="0" smtClean="0">
                          <a:solidFill>
                            <a:srgbClr val="000000"/>
                          </a:solidFill>
                        </a:rPr>
                        <a:t>&lt;15</a:t>
                      </a:r>
                      <a:r>
                        <a:rPr lang="ru-RU" altLang="de-DE" sz="1400" b="1" dirty="0" smtClean="0">
                          <a:solidFill>
                            <a:srgbClr val="000000"/>
                          </a:solidFill>
                        </a:rPr>
                        <a:t> </a:t>
                      </a:r>
                      <a:r>
                        <a:rPr lang="de-DE" altLang="de-DE" sz="1400" b="1" dirty="0" smtClean="0">
                          <a:solidFill>
                            <a:srgbClr val="000000"/>
                          </a:solidFill>
                        </a:rPr>
                        <a:t> </a:t>
                      </a:r>
                      <a:r>
                        <a:rPr lang="ru-RU" altLang="de-DE" sz="1400" dirty="0" smtClean="0">
                          <a:solidFill>
                            <a:srgbClr val="000000"/>
                          </a:solidFill>
                        </a:rPr>
                        <a:t>не </a:t>
                      </a:r>
                      <a:r>
                        <a:rPr lang="ru-RU" altLang="de-DE" sz="1400" kern="1200" dirty="0" smtClean="0">
                          <a:solidFill>
                            <a:srgbClr val="000000"/>
                          </a:solidFill>
                          <a:latin typeface="+mn-lt"/>
                          <a:ea typeface="+mn-ea"/>
                          <a:cs typeface="+mn-cs"/>
                        </a:rPr>
                        <a:t>рекомендуется</a:t>
                      </a:r>
                      <a:endParaRPr lang="de-DE" altLang="de-DE" sz="1400" kern="1200" dirty="0" smtClean="0">
                        <a:solidFill>
                          <a:srgbClr val="000000"/>
                        </a:solidFill>
                        <a:latin typeface="+mn-lt"/>
                        <a:ea typeface="+mn-ea"/>
                        <a:cs typeface="+mn-cs"/>
                      </a:endParaRPr>
                    </a:p>
                  </a:txBody>
                  <a:tcPr anchor="ctr">
                    <a:solidFill>
                      <a:schemeClr val="accent2">
                        <a:lumMod val="60000"/>
                        <a:lumOff val="40000"/>
                      </a:schemeClr>
                    </a:solidFill>
                  </a:tcPr>
                </a:tc>
                <a:tc>
                  <a:txBody>
                    <a:bodyPr/>
                    <a:lstStyle/>
                    <a:p>
                      <a:pPr algn="ctr"/>
                      <a:r>
                        <a:rPr lang="de-DE" altLang="de-DE" sz="1400" dirty="0" smtClean="0">
                          <a:solidFill>
                            <a:srgbClr val="000000"/>
                          </a:solidFill>
                        </a:rPr>
                        <a:t>OK</a:t>
                      </a:r>
                      <a:endParaRPr lang="ru-RU" sz="1400" dirty="0"/>
                    </a:p>
                  </a:txBody>
                  <a:tcPr anchor="ctr">
                    <a:solidFill>
                      <a:srgbClr val="00B050"/>
                    </a:solidFill>
                  </a:tcPr>
                </a:tc>
                <a:tc>
                  <a:txBody>
                    <a:bodyPr/>
                    <a:lstStyle/>
                    <a:p>
                      <a:pPr algn="ctr"/>
                      <a:r>
                        <a:rPr lang="de-DE" altLang="de-DE" sz="1400" dirty="0" smtClean="0">
                          <a:solidFill>
                            <a:srgbClr val="000000"/>
                          </a:solidFill>
                        </a:rPr>
                        <a:t>OK</a:t>
                      </a:r>
                      <a:endParaRPr lang="ru-RU" sz="1400" dirty="0"/>
                    </a:p>
                  </a:txBody>
                  <a:tcPr anchor="ctr">
                    <a:solidFill>
                      <a:srgbClr val="00B050"/>
                    </a:solidFill>
                  </a:tcPr>
                </a:tc>
                <a:extLst>
                  <a:ext uri="{0D108BD9-81ED-4DB2-BD59-A6C34878D82A}">
                    <a16:rowId xmlns:a16="http://schemas.microsoft.com/office/drawing/2014/main" val="10001"/>
                  </a:ext>
                </a:extLst>
              </a:tr>
              <a:tr h="10839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de-DE" sz="1400" b="1" dirty="0" err="1" smtClean="0">
                          <a:solidFill>
                            <a:srgbClr val="000000"/>
                          </a:solidFill>
                        </a:rPr>
                        <a:t>Дабигатрана</a:t>
                      </a:r>
                      <a:r>
                        <a:rPr lang="ru-RU" altLang="de-DE" sz="1400" b="1" dirty="0" smtClean="0">
                          <a:solidFill>
                            <a:srgbClr val="000000"/>
                          </a:solidFill>
                        </a:rPr>
                        <a:t> </a:t>
                      </a:r>
                      <a:r>
                        <a:rPr lang="ru-RU" altLang="de-DE" sz="1400" b="1" i="1" dirty="0" err="1" smtClean="0">
                          <a:solidFill>
                            <a:srgbClr val="FF0000"/>
                          </a:solidFill>
                        </a:rPr>
                        <a:t>этексилат</a:t>
                      </a:r>
                      <a:r>
                        <a:rPr lang="de-DE" altLang="de-DE" sz="1400" b="1" baseline="30000" dirty="0" smtClean="0">
                          <a:solidFill>
                            <a:srgbClr val="000000"/>
                          </a:solidFill>
                        </a:rPr>
                        <a:t>2</a:t>
                      </a:r>
                      <a:r>
                        <a:rPr lang="ru-RU" altLang="de-DE" sz="1400" b="1" baseline="30000" dirty="0" smtClean="0">
                          <a:solidFill>
                            <a:srgbClr val="000000"/>
                          </a:solidFill>
                        </a:rPr>
                        <a:t> </a:t>
                      </a:r>
                      <a:r>
                        <a:rPr lang="ru-RU" altLang="de-DE" sz="1400" b="1" baseline="0" dirty="0" smtClean="0">
                          <a:solidFill>
                            <a:srgbClr val="000000"/>
                          </a:solidFill>
                        </a:rPr>
                        <a:t> (</a:t>
                      </a:r>
                      <a:r>
                        <a:rPr lang="ru-RU" altLang="de-DE" sz="1400" b="1" baseline="0" dirty="0" err="1" smtClean="0">
                          <a:solidFill>
                            <a:srgbClr val="FF0000"/>
                          </a:solidFill>
                        </a:rPr>
                        <a:t>пролекарство</a:t>
                      </a:r>
                      <a:r>
                        <a:rPr lang="ru-RU" altLang="de-DE" sz="1400" b="1" baseline="0" dirty="0" smtClean="0">
                          <a:solidFill>
                            <a:srgbClr val="FF0000"/>
                          </a:solidFill>
                        </a:rPr>
                        <a:t>, </a:t>
                      </a:r>
                      <a:r>
                        <a:rPr lang="ru-RU" altLang="de-DE" sz="1400" b="1" baseline="0" dirty="0" err="1" smtClean="0">
                          <a:solidFill>
                            <a:srgbClr val="FF0000"/>
                          </a:solidFill>
                        </a:rPr>
                        <a:t>биодоступность</a:t>
                      </a:r>
                      <a:r>
                        <a:rPr lang="ru-RU" altLang="de-DE" sz="1400" b="1" baseline="0" dirty="0" smtClean="0">
                          <a:solidFill>
                            <a:srgbClr val="FF0000"/>
                          </a:solidFill>
                        </a:rPr>
                        <a:t> 6,5%!!!)</a:t>
                      </a:r>
                      <a:endParaRPr lang="de-DE" altLang="de-DE" sz="1400" b="1" dirty="0" smtClean="0">
                        <a:solidFill>
                          <a:srgbClr val="FF0000"/>
                        </a:solidFill>
                      </a:endParaRPr>
                    </a:p>
                  </a:txBody>
                  <a:tcPr anchor="ctr">
                    <a:lnB w="12700" cap="flat" cmpd="sng" algn="ctr">
                      <a:solidFill>
                        <a:schemeClr val="bg2"/>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de-DE" sz="1400" b="1" dirty="0" smtClean="0">
                          <a:solidFill>
                            <a:schemeClr val="bg1"/>
                          </a:solidFill>
                        </a:rPr>
                        <a:t>Противопоказано</a:t>
                      </a:r>
                      <a:r>
                        <a:rPr lang="de-DE" altLang="de-DE" sz="1400" b="1" dirty="0" smtClean="0">
                          <a:solidFill>
                            <a:schemeClr val="bg1"/>
                          </a:solidFill>
                        </a:rPr>
                        <a:t>!</a:t>
                      </a:r>
                    </a:p>
                  </a:txBody>
                  <a:tcPr anchor="ctr">
                    <a:lnB w="12700" cap="flat" cmpd="sng" algn="ctr">
                      <a:solidFill>
                        <a:schemeClr val="bg2"/>
                      </a:solidFill>
                      <a:prstDash val="solid"/>
                      <a:round/>
                      <a:headEnd type="none" w="med" len="med"/>
                      <a:tailEnd type="none" w="med" len="med"/>
                    </a:lnB>
                    <a:solidFill>
                      <a:srgbClr val="FF0000"/>
                    </a:solidFill>
                  </a:tcPr>
                </a:tc>
                <a:tc>
                  <a:txBody>
                    <a:bodyPr/>
                    <a:lstStyle/>
                    <a:p>
                      <a:pPr algn="ctr" eaLnBrk="1" fontAlgn="base" hangingPunct="1">
                        <a:spcBef>
                          <a:spcPct val="0"/>
                        </a:spcBef>
                        <a:spcAft>
                          <a:spcPct val="0"/>
                        </a:spcAft>
                        <a:buClrTx/>
                        <a:buFontTx/>
                        <a:buNone/>
                      </a:pPr>
                      <a:r>
                        <a:rPr lang="de-DE" altLang="de-DE" sz="1400" b="1" dirty="0" smtClean="0">
                          <a:solidFill>
                            <a:srgbClr val="000000"/>
                          </a:solidFill>
                        </a:rPr>
                        <a:t>30–50</a:t>
                      </a:r>
                      <a:r>
                        <a:rPr lang="de-DE" altLang="de-DE" sz="1400" dirty="0" smtClean="0">
                          <a:solidFill>
                            <a:srgbClr val="000000"/>
                          </a:solidFill>
                        </a:rPr>
                        <a:t>: </a:t>
                      </a:r>
                      <a:r>
                        <a:rPr lang="ru-RU" altLang="de-DE" sz="1400" dirty="0" smtClean="0">
                          <a:solidFill>
                            <a:srgbClr val="000000"/>
                          </a:solidFill>
                        </a:rPr>
                        <a:t>Коррекция дозы</a:t>
                      </a:r>
                      <a:endParaRPr lang="de-DE" altLang="de-DE" sz="1400" dirty="0" smtClean="0">
                        <a:solidFill>
                          <a:srgbClr val="000000"/>
                        </a:solidFill>
                      </a:endParaRPr>
                    </a:p>
                    <a:p>
                      <a:pPr algn="ctr" eaLnBrk="1" fontAlgn="base" hangingPunct="1">
                        <a:spcBef>
                          <a:spcPct val="0"/>
                        </a:spcBef>
                        <a:spcAft>
                          <a:spcPct val="0"/>
                        </a:spcAft>
                        <a:buClrTx/>
                        <a:buFontTx/>
                        <a:buNone/>
                      </a:pPr>
                      <a:r>
                        <a:rPr lang="de-DE" altLang="de-DE" sz="1400" dirty="0" smtClean="0">
                          <a:solidFill>
                            <a:srgbClr val="000000"/>
                          </a:solidFill>
                        </a:rPr>
                        <a:t> 220</a:t>
                      </a:r>
                      <a:r>
                        <a:rPr lang="ru-RU" altLang="de-DE" sz="1400" dirty="0" smtClean="0">
                          <a:solidFill>
                            <a:srgbClr val="000000"/>
                          </a:solidFill>
                        </a:rPr>
                        <a:t> мг/д</a:t>
                      </a:r>
                      <a:r>
                        <a:rPr lang="de-DE" altLang="de-DE" sz="1400" dirty="0" smtClean="0">
                          <a:solidFill>
                            <a:srgbClr val="000000"/>
                          </a:solidFill>
                        </a:rPr>
                        <a:t> </a:t>
                      </a:r>
                      <a:r>
                        <a:rPr lang="ru-RU" altLang="de-DE" sz="1400" baseline="0" dirty="0" smtClean="0">
                          <a:solidFill>
                            <a:srgbClr val="000000"/>
                          </a:solidFill>
                        </a:rPr>
                        <a:t>  </a:t>
                      </a:r>
                      <a:r>
                        <a:rPr lang="de-DE" altLang="de-DE" sz="1400" dirty="0" smtClean="0">
                          <a:solidFill>
                            <a:srgbClr val="000000"/>
                          </a:solidFill>
                        </a:rPr>
                        <a:t> </a:t>
                      </a:r>
                      <a:r>
                        <a:rPr lang="ru-RU" altLang="de-DE" sz="1400" dirty="0" smtClean="0">
                          <a:solidFill>
                            <a:srgbClr val="000000"/>
                          </a:solidFill>
                        </a:rPr>
                        <a:t>   </a:t>
                      </a:r>
                      <a:r>
                        <a:rPr lang="de-DE" altLang="de-DE" sz="1400" dirty="0" smtClean="0">
                          <a:solidFill>
                            <a:srgbClr val="000000"/>
                          </a:solidFill>
                        </a:rPr>
                        <a:t>150</a:t>
                      </a:r>
                      <a:r>
                        <a:rPr lang="ru-RU" altLang="de-DE" sz="1400" dirty="0" smtClean="0">
                          <a:solidFill>
                            <a:srgbClr val="000000"/>
                          </a:solidFill>
                        </a:rPr>
                        <a:t> мг/д</a:t>
                      </a:r>
                      <a:endParaRPr lang="de-DE" altLang="de-DE" sz="1400" dirty="0" smtClean="0">
                        <a:solidFill>
                          <a:srgbClr val="000000"/>
                        </a:solidFill>
                      </a:endParaRPr>
                    </a:p>
                    <a:p>
                      <a:pPr algn="ctr" eaLnBrk="1" fontAlgn="base" hangingPunct="1">
                        <a:spcBef>
                          <a:spcPct val="0"/>
                        </a:spcBef>
                        <a:spcAft>
                          <a:spcPct val="0"/>
                        </a:spcAft>
                        <a:buClrTx/>
                        <a:buFontTx/>
                        <a:buNone/>
                      </a:pPr>
                      <a:r>
                        <a:rPr lang="ru-RU" altLang="de-DE" sz="1400" dirty="0" smtClean="0">
                          <a:solidFill>
                            <a:srgbClr val="000000"/>
                          </a:solidFill>
                        </a:rPr>
                        <a:t>Использовать с осторожностью</a:t>
                      </a:r>
                      <a:endParaRPr lang="de-DE" altLang="de-DE" sz="1400" dirty="0" smtClean="0">
                        <a:solidFill>
                          <a:srgbClr val="000000"/>
                        </a:solidFill>
                      </a:endParaRPr>
                    </a:p>
                  </a:txBody>
                  <a:tcPr anchor="ctr">
                    <a:lnB w="12700" cap="flat" cmpd="sng" algn="ctr">
                      <a:solidFill>
                        <a:schemeClr val="bg2"/>
                      </a:solidFill>
                      <a:prstDash val="solid"/>
                      <a:round/>
                      <a:headEnd type="none" w="med" len="med"/>
                      <a:tailEnd type="none" w="med" len="med"/>
                    </a:lnB>
                    <a:solidFill>
                      <a:schemeClr val="accent2">
                        <a:lumMod val="60000"/>
                        <a:lumOff val="40000"/>
                      </a:schemeClr>
                    </a:solidFill>
                  </a:tcPr>
                </a:tc>
                <a:tc>
                  <a:txBody>
                    <a:bodyPr/>
                    <a:lstStyle/>
                    <a:p>
                      <a:pPr algn="ctr"/>
                      <a:r>
                        <a:rPr lang="de-DE" altLang="de-DE" sz="1400" dirty="0" smtClean="0">
                          <a:solidFill>
                            <a:srgbClr val="000000"/>
                          </a:solidFill>
                        </a:rPr>
                        <a:t>OK</a:t>
                      </a:r>
                      <a:endParaRPr lang="ru-RU" sz="1400" dirty="0"/>
                    </a:p>
                  </a:txBody>
                  <a:tcPr anchor="ctr">
                    <a:lnB w="12700" cap="flat" cmpd="sng" algn="ctr">
                      <a:solidFill>
                        <a:schemeClr val="bg2"/>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3163193" y="1122534"/>
            <a:ext cx="5774273" cy="338554"/>
          </a:xfrm>
          <a:prstGeom prst="rect">
            <a:avLst/>
          </a:prstGeom>
          <a:noFill/>
        </p:spPr>
        <p:txBody>
          <a:bodyPr wrap="none" rtlCol="0">
            <a:spAutoFit/>
          </a:bodyPr>
          <a:lstStyle/>
          <a:p>
            <a:r>
              <a:rPr lang="ru-RU" sz="1600" dirty="0">
                <a:solidFill>
                  <a:srgbClr val="000000"/>
                </a:solidFill>
              </a:rPr>
              <a:t>Способ применения НОАК при нарушении функции почек </a:t>
            </a:r>
          </a:p>
        </p:txBody>
      </p:sp>
      <p:cxnSp>
        <p:nvCxnSpPr>
          <p:cNvPr id="5" name="Прямая со стрелкой 4"/>
          <p:cNvCxnSpPr/>
          <p:nvPr/>
        </p:nvCxnSpPr>
        <p:spPr bwMode="auto">
          <a:xfrm>
            <a:off x="7008404" y="3125810"/>
            <a:ext cx="216024"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Скругленный прямоугольник 10"/>
          <p:cNvSpPr/>
          <p:nvPr/>
        </p:nvSpPr>
        <p:spPr bwMode="auto">
          <a:xfrm>
            <a:off x="2423604" y="3899613"/>
            <a:ext cx="7564415" cy="2164653"/>
          </a:xfrm>
          <a:prstGeom prst="roundRect">
            <a:avLst/>
          </a:prstGeom>
          <a:ln>
            <a:headEnd/>
            <a:tailEnd/>
          </a:ln>
          <a:extLst/>
        </p:spPr>
        <p:style>
          <a:lnRef idx="2">
            <a:schemeClr val="accent5"/>
          </a:lnRef>
          <a:fillRef idx="1">
            <a:schemeClr val="lt1"/>
          </a:fillRef>
          <a:effectRef idx="0">
            <a:schemeClr val="accent5"/>
          </a:effectRef>
          <a:fontRef idx="minor">
            <a:schemeClr val="dk1"/>
          </a:fontRef>
        </p:style>
        <p:txBody>
          <a:bodyPr wrap="square" lIns="0" tIns="0" rIns="0" bIns="0" rtlCol="0" anchor="ctr">
            <a:noAutofit/>
          </a:bodyPr>
          <a:lstStyle/>
          <a:p>
            <a:endParaRPr lang="ru-RU" sz="1600" dirty="0" smtClean="0">
              <a:solidFill>
                <a:srgbClr val="000000"/>
              </a:solidFill>
            </a:endParaRPr>
          </a:p>
          <a:p>
            <a:endParaRPr lang="ru-RU" sz="1600" dirty="0">
              <a:solidFill>
                <a:srgbClr val="000000"/>
              </a:solidFill>
            </a:endParaRPr>
          </a:p>
          <a:p>
            <a:r>
              <a:rPr lang="ru-RU" sz="1600" dirty="0" smtClean="0">
                <a:solidFill>
                  <a:srgbClr val="000000"/>
                </a:solidFill>
              </a:rPr>
              <a:t>Ситуации</a:t>
            </a:r>
            <a:r>
              <a:rPr lang="ru-RU" sz="1600" dirty="0">
                <a:solidFill>
                  <a:srgbClr val="000000"/>
                </a:solidFill>
              </a:rPr>
              <a:t>, которые требуют коррекции дозы при приеме </a:t>
            </a:r>
            <a:r>
              <a:rPr lang="ru-RU" sz="1600" dirty="0" err="1">
                <a:solidFill>
                  <a:srgbClr val="000000"/>
                </a:solidFill>
              </a:rPr>
              <a:t>дабигатрана</a:t>
            </a:r>
            <a:r>
              <a:rPr lang="ru-RU" sz="1600" dirty="0">
                <a:solidFill>
                  <a:srgbClr val="000000"/>
                </a:solidFill>
              </a:rPr>
              <a:t>:</a:t>
            </a:r>
          </a:p>
          <a:p>
            <a:endParaRPr lang="ru-RU" sz="1600" dirty="0">
              <a:solidFill>
                <a:srgbClr val="6689CC"/>
              </a:solidFill>
            </a:endParaRPr>
          </a:p>
          <a:p>
            <a:pPr marL="228600" indent="-228600">
              <a:buFontTx/>
              <a:buAutoNum type="arabicPeriod"/>
            </a:pPr>
            <a:r>
              <a:rPr lang="ru-RU" altLang="de-DE" sz="1600" dirty="0">
                <a:solidFill>
                  <a:srgbClr val="000000"/>
                </a:solidFill>
              </a:rPr>
              <a:t>Нарушение функции почек средней степени тяжести (</a:t>
            </a:r>
            <a:r>
              <a:rPr lang="ru-RU" altLang="de-DE" sz="1600" dirty="0" err="1">
                <a:solidFill>
                  <a:srgbClr val="000000"/>
                </a:solidFill>
              </a:rPr>
              <a:t>КлКр</a:t>
            </a:r>
            <a:r>
              <a:rPr lang="ru-RU" altLang="de-DE" sz="1600" dirty="0">
                <a:solidFill>
                  <a:srgbClr val="000000"/>
                </a:solidFill>
              </a:rPr>
              <a:t> 30-50 мл/мин)</a:t>
            </a:r>
          </a:p>
          <a:p>
            <a:pPr marL="228600" indent="-228600">
              <a:buFontTx/>
              <a:buAutoNum type="arabicPeriod"/>
            </a:pPr>
            <a:r>
              <a:rPr lang="ru-RU" sz="1600" dirty="0">
                <a:solidFill>
                  <a:srgbClr val="000000"/>
                </a:solidFill>
              </a:rPr>
              <a:t>Пожилые пациенты (</a:t>
            </a:r>
            <a:r>
              <a:rPr lang="en-US" sz="1600" dirty="0">
                <a:solidFill>
                  <a:srgbClr val="000000"/>
                </a:solidFill>
              </a:rPr>
              <a:t>&gt;</a:t>
            </a:r>
            <a:r>
              <a:rPr lang="ru-RU" sz="1600" dirty="0">
                <a:solidFill>
                  <a:srgbClr val="000000"/>
                </a:solidFill>
              </a:rPr>
              <a:t>75 лет)</a:t>
            </a:r>
          </a:p>
          <a:p>
            <a:pPr marL="228600" indent="-228600">
              <a:buFontTx/>
              <a:buAutoNum type="arabicPeriod"/>
            </a:pPr>
            <a:r>
              <a:rPr lang="ru-RU" sz="1600" b="1" dirty="0">
                <a:solidFill>
                  <a:srgbClr val="000000"/>
                </a:solidFill>
              </a:rPr>
              <a:t>При совместном применении некоторых лекарств (</a:t>
            </a:r>
            <a:r>
              <a:rPr lang="ru-RU" sz="1600" b="1" dirty="0">
                <a:solidFill>
                  <a:srgbClr val="FF0000"/>
                </a:solidFill>
              </a:rPr>
              <a:t>н-р, группа </a:t>
            </a:r>
            <a:r>
              <a:rPr lang="ru-RU" sz="1600" b="1" dirty="0" err="1" smtClean="0">
                <a:solidFill>
                  <a:srgbClr val="FF0000"/>
                </a:solidFill>
              </a:rPr>
              <a:t>амиодарона</a:t>
            </a:r>
            <a:r>
              <a:rPr lang="ru-RU" sz="1600" b="1" dirty="0" smtClean="0">
                <a:solidFill>
                  <a:srgbClr val="FF0000"/>
                </a:solidFill>
              </a:rPr>
              <a:t>, </a:t>
            </a:r>
            <a:r>
              <a:rPr lang="ru-RU" sz="1600" b="1" dirty="0" err="1" smtClean="0">
                <a:solidFill>
                  <a:srgbClr val="FF0000"/>
                </a:solidFill>
              </a:rPr>
              <a:t>верапамил</a:t>
            </a:r>
            <a:r>
              <a:rPr lang="ru-RU" sz="1600" b="1" dirty="0" smtClean="0">
                <a:solidFill>
                  <a:srgbClr val="FF0000"/>
                </a:solidFill>
              </a:rPr>
              <a:t>, </a:t>
            </a:r>
            <a:r>
              <a:rPr lang="ru-RU" sz="1600" b="1" dirty="0" err="1" smtClean="0">
                <a:solidFill>
                  <a:srgbClr val="FF0000"/>
                </a:solidFill>
              </a:rPr>
              <a:t>тикагрелор</a:t>
            </a:r>
            <a:r>
              <a:rPr lang="ru-RU" sz="1600" b="1" dirty="0" smtClean="0">
                <a:solidFill>
                  <a:srgbClr val="FF0000"/>
                </a:solidFill>
              </a:rPr>
              <a:t>, </a:t>
            </a:r>
            <a:r>
              <a:rPr lang="ru-RU" sz="1600" b="1" dirty="0" err="1" smtClean="0">
                <a:solidFill>
                  <a:srgbClr val="FF0000"/>
                </a:solidFill>
              </a:rPr>
              <a:t>кларитромицин</a:t>
            </a:r>
            <a:r>
              <a:rPr lang="ru-RU" sz="1600" b="1" dirty="0" smtClean="0">
                <a:solidFill>
                  <a:srgbClr val="FF0000"/>
                </a:solidFill>
              </a:rPr>
              <a:t>, </a:t>
            </a:r>
            <a:r>
              <a:rPr lang="ru-RU" sz="1600" b="1" dirty="0" err="1" smtClean="0">
                <a:solidFill>
                  <a:srgbClr val="FF0000"/>
                </a:solidFill>
              </a:rPr>
              <a:t>циклоспорин</a:t>
            </a:r>
            <a:r>
              <a:rPr lang="ru-RU" sz="1600" b="1" dirty="0" smtClean="0">
                <a:solidFill>
                  <a:srgbClr val="FF0000"/>
                </a:solidFill>
              </a:rPr>
              <a:t>, антидепрессанты</a:t>
            </a:r>
            <a:r>
              <a:rPr lang="ru-RU" sz="1600" b="1" dirty="0" smtClean="0">
                <a:solidFill>
                  <a:srgbClr val="000000"/>
                </a:solidFill>
              </a:rPr>
              <a:t>) </a:t>
            </a:r>
            <a:r>
              <a:rPr lang="ru-RU" sz="1600" b="1" dirty="0">
                <a:solidFill>
                  <a:srgbClr val="000000"/>
                </a:solidFill>
              </a:rPr>
              <a:t>– вакантное замещение по транспортному </a:t>
            </a:r>
            <a:r>
              <a:rPr lang="en-US" sz="1600" b="1" dirty="0">
                <a:solidFill>
                  <a:srgbClr val="000000"/>
                </a:solidFill>
              </a:rPr>
              <a:t>P</a:t>
            </a:r>
            <a:r>
              <a:rPr lang="ru-RU" sz="1600" b="1" dirty="0">
                <a:solidFill>
                  <a:srgbClr val="000000"/>
                </a:solidFill>
              </a:rPr>
              <a:t>-гликопротеиду для клубочковой </a:t>
            </a:r>
            <a:r>
              <a:rPr lang="ru-RU" sz="1600" b="1" dirty="0" smtClean="0">
                <a:solidFill>
                  <a:srgbClr val="000000"/>
                </a:solidFill>
              </a:rPr>
              <a:t>фильтрации             не рекомендован либо противопоказан!!!</a:t>
            </a:r>
            <a:endParaRPr lang="ru-RU" sz="1600" b="1" dirty="0">
              <a:solidFill>
                <a:srgbClr val="000000"/>
              </a:solidFill>
            </a:endParaRPr>
          </a:p>
          <a:p>
            <a:r>
              <a:rPr lang="ru-RU" sz="1600" dirty="0" smtClean="0">
                <a:solidFill>
                  <a:srgbClr val="6689CC"/>
                </a:solidFill>
              </a:rPr>
              <a:t>   </a:t>
            </a:r>
            <a:endParaRPr lang="ru-RU" sz="1600" dirty="0">
              <a:solidFill>
                <a:srgbClr val="6689CC"/>
              </a:solidFill>
            </a:endParaRPr>
          </a:p>
          <a:p>
            <a:endParaRPr lang="ru-RU" sz="1600" dirty="0">
              <a:solidFill>
                <a:srgbClr val="6689CC"/>
              </a:solidFill>
            </a:endParaRPr>
          </a:p>
        </p:txBody>
      </p:sp>
      <p:sp>
        <p:nvSpPr>
          <p:cNvPr id="8" name="TextBox 7"/>
          <p:cNvSpPr txBox="1"/>
          <p:nvPr/>
        </p:nvSpPr>
        <p:spPr>
          <a:xfrm>
            <a:off x="695400" y="6055160"/>
            <a:ext cx="10153128" cy="602345"/>
          </a:xfrm>
          <a:prstGeom prst="rect">
            <a:avLst/>
          </a:prstGeom>
          <a:noFill/>
        </p:spPr>
        <p:txBody>
          <a:bodyPr wrap="square" lIns="90000" tIns="46800" rIns="90000" bIns="46800" rtlCol="0" anchor="ctr">
            <a:spAutoFit/>
          </a:bodyPr>
          <a:lstStyle/>
          <a:p>
            <a:r>
              <a:rPr lang="ru-RU" altLang="en-US" sz="1100" dirty="0">
                <a:solidFill>
                  <a:srgbClr val="000000"/>
                </a:solidFill>
                <a:sym typeface="Symbol" pitchFamily="18" charset="2"/>
              </a:rPr>
              <a:t>НОАК – новый оральный антикоагулянт</a:t>
            </a:r>
          </a:p>
          <a:p>
            <a:endParaRPr lang="ru-RU" sz="1100" dirty="0">
              <a:solidFill>
                <a:srgbClr val="000000">
                  <a:lumMod val="65000"/>
                  <a:lumOff val="35000"/>
                </a:srgbClr>
              </a:solidFill>
            </a:endParaRPr>
          </a:p>
          <a:p>
            <a:endParaRPr lang="ru-RU" sz="1100" dirty="0">
              <a:solidFill>
                <a:srgbClr val="000000">
                  <a:lumMod val="65000"/>
                  <a:lumOff val="35000"/>
                </a:srgbClr>
              </a:solidFill>
            </a:endParaRPr>
          </a:p>
        </p:txBody>
      </p:sp>
      <p:sp>
        <p:nvSpPr>
          <p:cNvPr id="9" name="Прямоугольник 8"/>
          <p:cNvSpPr/>
          <p:nvPr/>
        </p:nvSpPr>
        <p:spPr>
          <a:xfrm>
            <a:off x="9146429" y="6596772"/>
            <a:ext cx="1521570" cy="215444"/>
          </a:xfrm>
          <a:prstGeom prst="rect">
            <a:avLst/>
          </a:prstGeom>
        </p:spPr>
        <p:txBody>
          <a:bodyPr wrap="none">
            <a:spAutoFit/>
          </a:bodyPr>
          <a:lstStyle/>
          <a:p>
            <a:r>
              <a:rPr lang="ru-RU" sz="800" dirty="0">
                <a:solidFill>
                  <a:srgbClr val="000000"/>
                </a:solidFill>
              </a:rPr>
              <a:t>L.RU.MKT.GM.05.2016.0876</a:t>
            </a:r>
          </a:p>
        </p:txBody>
      </p:sp>
      <p:sp>
        <p:nvSpPr>
          <p:cNvPr id="3" name="Стрелка вправо 2"/>
          <p:cNvSpPr/>
          <p:nvPr/>
        </p:nvSpPr>
        <p:spPr bwMode="auto">
          <a:xfrm>
            <a:off x="3952917" y="5757014"/>
            <a:ext cx="432048" cy="216024"/>
          </a:xfrm>
          <a:prstGeom prst="rightArrow">
            <a:avLst/>
          </a:prstGeom>
          <a:solidFill>
            <a:schemeClr val="bg1"/>
          </a:solidFill>
          <a:ln w="19050" algn="ctr">
            <a:solidFill>
              <a:srgbClr val="FF0000"/>
            </a:solidFill>
            <a:miter lim="800000"/>
            <a:headEnd/>
            <a:tailEnd/>
          </a:ln>
          <a:effectLst/>
          <a:extLst/>
        </p:spPr>
        <p:txBody>
          <a:bodyPr wrap="square" lIns="0" tIns="0" rIns="0" bIns="0" rtlCol="0" anchor="ctr">
            <a:noAutofit/>
          </a:bodyPr>
          <a:lstStyle/>
          <a:p>
            <a:pPr algn="ctr"/>
            <a:endParaRPr lang="ru-RU" sz="1600" dirty="0">
              <a:solidFill>
                <a:srgbClr val="FF0000"/>
              </a:solidFill>
            </a:endParaRPr>
          </a:p>
        </p:txBody>
      </p:sp>
      <p:cxnSp>
        <p:nvCxnSpPr>
          <p:cNvPr id="6" name="Прямая со стрелкой 5"/>
          <p:cNvCxnSpPr/>
          <p:nvPr/>
        </p:nvCxnSpPr>
        <p:spPr>
          <a:xfrm flipH="1">
            <a:off x="1366158" y="3087311"/>
            <a:ext cx="1121228"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1431471" y="3385457"/>
            <a:ext cx="903515" cy="435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234044" y="2693274"/>
            <a:ext cx="1066800"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Дабигатран</a:t>
            </a:r>
            <a:endParaRPr lang="ru-RU" dirty="0"/>
          </a:p>
        </p:txBody>
      </p:sp>
      <p:sp>
        <p:nvSpPr>
          <p:cNvPr id="16" name="Прямоугольник 15"/>
          <p:cNvSpPr/>
          <p:nvPr/>
        </p:nvSpPr>
        <p:spPr>
          <a:xfrm>
            <a:off x="587829" y="3879547"/>
            <a:ext cx="1224642" cy="262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этексилат</a:t>
            </a:r>
            <a:endParaRPr lang="ru-RU" dirty="0"/>
          </a:p>
        </p:txBody>
      </p:sp>
      <p:sp>
        <p:nvSpPr>
          <p:cNvPr id="14" name="Овал 13"/>
          <p:cNvSpPr/>
          <p:nvPr/>
        </p:nvSpPr>
        <p:spPr>
          <a:xfrm>
            <a:off x="695401" y="3230954"/>
            <a:ext cx="1574270" cy="3058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solidFill>
                  <a:schemeClr val="tx1"/>
                </a:solidFill>
              </a:rPr>
              <a:t>Эстеразы</a:t>
            </a:r>
            <a:endParaRPr lang="ru-RU" dirty="0">
              <a:solidFill>
                <a:schemeClr val="tx1"/>
              </a:solidFill>
            </a:endParaRPr>
          </a:p>
        </p:txBody>
      </p:sp>
    </p:spTree>
    <p:extLst>
      <p:ext uri="{BB962C8B-B14F-4D97-AF65-F5344CB8AC3E}">
        <p14:creationId xmlns:p14="http://schemas.microsoft.com/office/powerpoint/2010/main" val="346690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981867" y="6445861"/>
            <a:ext cx="6758579" cy="246221"/>
          </a:xfrm>
        </p:spPr>
        <p:txBody>
          <a:bodyPr/>
          <a:lstStyle/>
          <a:p>
            <a:r>
              <a:rPr lang="en-US" dirty="0" err="1">
                <a:solidFill>
                  <a:srgbClr val="807F83"/>
                </a:solidFill>
              </a:rPr>
              <a:t>Thromb</a:t>
            </a:r>
            <a:r>
              <a:rPr lang="en-US" dirty="0">
                <a:solidFill>
                  <a:srgbClr val="807F83"/>
                </a:solidFill>
              </a:rPr>
              <a:t> </a:t>
            </a:r>
            <a:r>
              <a:rPr lang="en-US" dirty="0" err="1">
                <a:solidFill>
                  <a:srgbClr val="807F83"/>
                </a:solidFill>
              </a:rPr>
              <a:t>Haemost</a:t>
            </a:r>
            <a:r>
              <a:rPr lang="en-US" dirty="0">
                <a:solidFill>
                  <a:srgbClr val="807F83"/>
                </a:solidFill>
              </a:rPr>
              <a:t> 2013; 109: 154–163</a:t>
            </a:r>
            <a:r>
              <a:rPr lang="ru-RU" dirty="0">
                <a:solidFill>
                  <a:srgbClr val="807F83"/>
                </a:solidFill>
              </a:rPr>
              <a:t>  </a:t>
            </a:r>
            <a:r>
              <a:rPr lang="en-US" dirty="0">
                <a:solidFill>
                  <a:srgbClr val="807F83"/>
                </a:solidFill>
              </a:rPr>
              <a:t>J </a:t>
            </a:r>
            <a:r>
              <a:rPr lang="en-US" dirty="0" err="1">
                <a:solidFill>
                  <a:srgbClr val="807F83"/>
                </a:solidFill>
              </a:rPr>
              <a:t>Thromb</a:t>
            </a:r>
            <a:r>
              <a:rPr lang="en-US" dirty="0">
                <a:solidFill>
                  <a:srgbClr val="807F83"/>
                </a:solidFill>
              </a:rPr>
              <a:t> </a:t>
            </a:r>
            <a:r>
              <a:rPr lang="en-US" dirty="0" err="1">
                <a:solidFill>
                  <a:srgbClr val="807F83"/>
                </a:solidFill>
              </a:rPr>
              <a:t>Haemost</a:t>
            </a:r>
            <a:r>
              <a:rPr lang="en-US" dirty="0">
                <a:solidFill>
                  <a:srgbClr val="807F83"/>
                </a:solidFill>
              </a:rPr>
              <a:t> 2012;10: 2045–52. </a:t>
            </a:r>
            <a:endParaRPr lang="nn-NO" dirty="0">
              <a:solidFill>
                <a:srgbClr val="807F83"/>
              </a:solidFill>
            </a:endParaRPr>
          </a:p>
        </p:txBody>
      </p:sp>
      <p:sp>
        <p:nvSpPr>
          <p:cNvPr id="3" name="Title 2"/>
          <p:cNvSpPr>
            <a:spLocks noGrp="1"/>
          </p:cNvSpPr>
          <p:nvPr>
            <p:ph type="title"/>
          </p:nvPr>
        </p:nvSpPr>
        <p:spPr>
          <a:xfrm>
            <a:off x="911425" y="-68034"/>
            <a:ext cx="9712667" cy="1107996"/>
          </a:xfrm>
        </p:spPr>
        <p:txBody>
          <a:bodyPr/>
          <a:lstStyle/>
          <a:p>
            <a:r>
              <a:rPr lang="ru-RU" sz="2400" dirty="0"/>
              <a:t>Применение </a:t>
            </a:r>
            <a:r>
              <a:rPr lang="ru-RU" sz="2400" dirty="0" err="1"/>
              <a:t>Ксарелто</a:t>
            </a:r>
            <a:r>
              <a:rPr lang="ru-RU" sz="2400" dirty="0"/>
              <a:t> </a:t>
            </a:r>
            <a:r>
              <a:rPr lang="ru-RU" sz="2400" dirty="0" smtClean="0"/>
              <a:t>приводит </a:t>
            </a:r>
            <a:r>
              <a:rPr lang="ru-RU" sz="2400" dirty="0"/>
              <a:t>к снижению продолжительности госпитализации в связи с уменьшением частоты ВТЭ, кровотечений и хирургических осложнений</a:t>
            </a:r>
            <a:endParaRPr lang="en-US" sz="2000" dirty="0"/>
          </a:p>
        </p:txBody>
      </p:sp>
      <p:sp>
        <p:nvSpPr>
          <p:cNvPr id="7" name="TextBox 6"/>
          <p:cNvSpPr txBox="1"/>
          <p:nvPr/>
        </p:nvSpPr>
        <p:spPr>
          <a:xfrm>
            <a:off x="7025941" y="2656823"/>
            <a:ext cx="844063" cy="914400"/>
          </a:xfrm>
          <a:prstGeom prst="rect">
            <a:avLst/>
          </a:prstGeom>
          <a:noFill/>
        </p:spPr>
        <p:txBody>
          <a:bodyPr wrap="none" lIns="0" tIns="0" rIns="0" bIns="0" rtlCol="0">
            <a:normAutofit/>
          </a:bodyPr>
          <a:lstStyle/>
          <a:p>
            <a:pPr fontAlgn="base">
              <a:spcBef>
                <a:spcPct val="50000"/>
              </a:spcBef>
              <a:spcAft>
                <a:spcPct val="0"/>
              </a:spcAft>
            </a:pPr>
            <a:endParaRPr lang="en-US" dirty="0">
              <a:solidFill>
                <a:srgbClr val="000000"/>
              </a:solidFill>
            </a:endParaRPr>
          </a:p>
        </p:txBody>
      </p:sp>
      <p:sp>
        <p:nvSpPr>
          <p:cNvPr id="14" name="Round Diagonal Corner Rectangle 9"/>
          <p:cNvSpPr/>
          <p:nvPr/>
        </p:nvSpPr>
        <p:spPr bwMode="auto">
          <a:xfrm flipH="1">
            <a:off x="2279584" y="1420345"/>
            <a:ext cx="7920883" cy="3852483"/>
          </a:xfrm>
          <a:prstGeom prst="round2DiagRect">
            <a:avLst>
              <a:gd name="adj1" fmla="val 4788"/>
              <a:gd name="adj2" fmla="val 0"/>
            </a:avLst>
          </a:prstGeom>
          <a:solidFill>
            <a:schemeClr val="bg1"/>
          </a:solidFill>
          <a:ln w="12700" algn="ctr">
            <a:solidFill>
              <a:schemeClr val="tx2"/>
            </a:solidFill>
            <a:miter lim="800000"/>
            <a:headEnd/>
            <a:tailEnd/>
          </a:ln>
          <a:effectLst>
            <a:outerShdw blurRad="50800" dist="38100" dir="5400000" algn="t" rotWithShape="0">
              <a:schemeClr val="tx2">
                <a:alpha val="40000"/>
              </a:schemeClr>
            </a:outerShdw>
          </a:effectLst>
          <a:scene3d>
            <a:camera prst="orthographicFront"/>
            <a:lightRig rig="threePt" dir="t"/>
          </a:scene3d>
          <a:sp3d>
            <a:bevelT/>
          </a:sp3d>
        </p:spPr>
        <p:txBody>
          <a:bodyPr vert="horz" wrap="square" lIns="36000" tIns="0" rIns="36000" bIns="72000" numCol="1" rtlCol="0" anchor="ctr" anchorCtr="0" compatLnSpc="1">
            <a:prstTxWarp prst="textNoShape">
              <a:avLst/>
            </a:prstTxWarp>
          </a:bodyPr>
          <a:lstStyle/>
          <a:p>
            <a:pPr indent="93663" fontAlgn="base">
              <a:spcBef>
                <a:spcPct val="50000"/>
              </a:spcBef>
              <a:spcAft>
                <a:spcPct val="0"/>
              </a:spcAft>
            </a:pPr>
            <a:endParaRPr lang="en-US" sz="1400" dirty="0">
              <a:solidFill>
                <a:srgbClr val="4F2D7F"/>
              </a:solidFill>
            </a:endParaRPr>
          </a:p>
        </p:txBody>
      </p:sp>
      <p:graphicFrame>
        <p:nvGraphicFramePr>
          <p:cNvPr id="16" name="Chart 4"/>
          <p:cNvGraphicFramePr/>
          <p:nvPr>
            <p:extLst/>
          </p:nvPr>
        </p:nvGraphicFramePr>
        <p:xfrm>
          <a:off x="2567610" y="1768649"/>
          <a:ext cx="7078260" cy="3680753"/>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0509965" y="2620818"/>
            <a:ext cx="698603" cy="904724"/>
          </a:xfrm>
          <a:prstGeom prst="rect">
            <a:avLst/>
          </a:prstGeom>
          <a:noFill/>
        </p:spPr>
        <p:txBody>
          <a:bodyPr wrap="none" lIns="0" tIns="0" rIns="0" bIns="0" rtlCol="0">
            <a:normAutofit/>
          </a:bodyPr>
          <a:lstStyle/>
          <a:p>
            <a:pPr fontAlgn="base">
              <a:spcBef>
                <a:spcPct val="50000"/>
              </a:spcBef>
              <a:spcAft>
                <a:spcPct val="0"/>
              </a:spcAft>
            </a:pPr>
            <a:endParaRPr lang="en-US" dirty="0">
              <a:solidFill>
                <a:srgbClr val="000000"/>
              </a:solidFill>
            </a:endParaRPr>
          </a:p>
        </p:txBody>
      </p:sp>
      <p:sp>
        <p:nvSpPr>
          <p:cNvPr id="36" name="TextBox 35"/>
          <p:cNvSpPr txBox="1"/>
          <p:nvPr/>
        </p:nvSpPr>
        <p:spPr>
          <a:xfrm>
            <a:off x="5591948" y="4725144"/>
            <a:ext cx="1728191" cy="288032"/>
          </a:xfrm>
          <a:prstGeom prst="rect">
            <a:avLst/>
          </a:prstGeom>
          <a:noFill/>
        </p:spPr>
        <p:txBody>
          <a:bodyPr wrap="square" lIns="0" tIns="0" rIns="0" bIns="0" rtlCol="0">
            <a:noAutofit/>
          </a:bodyPr>
          <a:lstStyle/>
          <a:p>
            <a:pPr algn="ctr"/>
            <a:r>
              <a:rPr lang="ru-RU" dirty="0" err="1">
                <a:solidFill>
                  <a:srgbClr val="000000"/>
                </a:solidFill>
              </a:rPr>
              <a:t>Фондапаринукс</a:t>
            </a:r>
            <a:endParaRPr lang="ru-RU" dirty="0">
              <a:solidFill>
                <a:srgbClr val="000000"/>
              </a:solidFill>
            </a:endParaRPr>
          </a:p>
        </p:txBody>
      </p:sp>
      <p:sp>
        <p:nvSpPr>
          <p:cNvPr id="41" name="TextBox 40"/>
          <p:cNvSpPr txBox="1"/>
          <p:nvPr/>
        </p:nvSpPr>
        <p:spPr>
          <a:xfrm>
            <a:off x="7785093" y="4725144"/>
            <a:ext cx="1152128" cy="288032"/>
          </a:xfrm>
          <a:prstGeom prst="rect">
            <a:avLst/>
          </a:prstGeom>
          <a:noFill/>
        </p:spPr>
        <p:txBody>
          <a:bodyPr wrap="square" lIns="0" tIns="0" rIns="0" bIns="0" rtlCol="0">
            <a:normAutofit/>
          </a:bodyPr>
          <a:lstStyle/>
          <a:p>
            <a:pPr algn="ctr"/>
            <a:r>
              <a:rPr lang="ru-RU" dirty="0" err="1">
                <a:solidFill>
                  <a:srgbClr val="000000"/>
                </a:solidFill>
              </a:rPr>
              <a:t>Ксарелто</a:t>
            </a:r>
            <a:endParaRPr lang="ru-RU" dirty="0">
              <a:solidFill>
                <a:srgbClr val="000000"/>
              </a:solidFill>
            </a:endParaRPr>
          </a:p>
        </p:txBody>
      </p:sp>
      <p:sp>
        <p:nvSpPr>
          <p:cNvPr id="22" name="TextBox 21"/>
          <p:cNvSpPr txBox="1"/>
          <p:nvPr/>
        </p:nvSpPr>
        <p:spPr>
          <a:xfrm>
            <a:off x="3791744" y="4725144"/>
            <a:ext cx="1152128" cy="288032"/>
          </a:xfrm>
          <a:prstGeom prst="rect">
            <a:avLst/>
          </a:prstGeom>
          <a:noFill/>
        </p:spPr>
        <p:txBody>
          <a:bodyPr wrap="square" lIns="0" tIns="0" rIns="0" bIns="0" rtlCol="0">
            <a:normAutofit/>
          </a:bodyPr>
          <a:lstStyle/>
          <a:p>
            <a:pPr algn="ctr"/>
            <a:r>
              <a:rPr lang="ru-RU" dirty="0">
                <a:solidFill>
                  <a:srgbClr val="000000"/>
                </a:solidFill>
              </a:rPr>
              <a:t>НМГ</a:t>
            </a:r>
          </a:p>
        </p:txBody>
      </p:sp>
      <p:cxnSp>
        <p:nvCxnSpPr>
          <p:cNvPr id="6" name="Прямая соединительная линия 5"/>
          <p:cNvCxnSpPr/>
          <p:nvPr/>
        </p:nvCxnSpPr>
        <p:spPr bwMode="auto">
          <a:xfrm flipV="1">
            <a:off x="6394769" y="2420888"/>
            <a:ext cx="0" cy="3600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Прямая соединительная линия 24"/>
          <p:cNvCxnSpPr/>
          <p:nvPr/>
        </p:nvCxnSpPr>
        <p:spPr bwMode="auto">
          <a:xfrm>
            <a:off x="4439820" y="2132856"/>
            <a:ext cx="3921341"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Прямая соединительная линия 27"/>
          <p:cNvCxnSpPr/>
          <p:nvPr/>
        </p:nvCxnSpPr>
        <p:spPr bwMode="auto">
          <a:xfrm flipV="1">
            <a:off x="8361157" y="2132856"/>
            <a:ext cx="0" cy="72008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Прямая соединительная линия 29"/>
          <p:cNvCxnSpPr/>
          <p:nvPr/>
        </p:nvCxnSpPr>
        <p:spPr bwMode="auto">
          <a:xfrm flipV="1">
            <a:off x="4439816" y="2132856"/>
            <a:ext cx="0" cy="28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Прямая соединительная линия 33"/>
          <p:cNvCxnSpPr/>
          <p:nvPr/>
        </p:nvCxnSpPr>
        <p:spPr bwMode="auto">
          <a:xfrm>
            <a:off x="6394790" y="2420889"/>
            <a:ext cx="1789463"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Прямая соединительная линия 37"/>
          <p:cNvCxnSpPr/>
          <p:nvPr/>
        </p:nvCxnSpPr>
        <p:spPr bwMode="auto">
          <a:xfrm flipV="1">
            <a:off x="8184232" y="2420888"/>
            <a:ext cx="0" cy="3600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TextBox 31"/>
          <p:cNvSpPr txBox="1"/>
          <p:nvPr/>
        </p:nvSpPr>
        <p:spPr>
          <a:xfrm>
            <a:off x="6888088" y="2204864"/>
            <a:ext cx="936104" cy="216024"/>
          </a:xfrm>
          <a:prstGeom prst="rect">
            <a:avLst/>
          </a:prstGeom>
          <a:noFill/>
        </p:spPr>
        <p:txBody>
          <a:bodyPr wrap="square" lIns="0" tIns="0" rIns="0" bIns="0" rtlCol="0">
            <a:noAutofit/>
          </a:bodyPr>
          <a:lstStyle/>
          <a:p>
            <a:r>
              <a:rPr lang="en-US" sz="1400" dirty="0">
                <a:solidFill>
                  <a:srgbClr val="000000"/>
                </a:solidFill>
              </a:rPr>
              <a:t>p&lt;0,001</a:t>
            </a:r>
            <a:endParaRPr lang="ru-RU" sz="1400" dirty="0">
              <a:solidFill>
                <a:srgbClr val="000000"/>
              </a:solidFill>
            </a:endParaRPr>
          </a:p>
        </p:txBody>
      </p:sp>
      <p:sp>
        <p:nvSpPr>
          <p:cNvPr id="42" name="TextBox 41"/>
          <p:cNvSpPr txBox="1"/>
          <p:nvPr/>
        </p:nvSpPr>
        <p:spPr>
          <a:xfrm>
            <a:off x="6080740" y="1817204"/>
            <a:ext cx="936104" cy="216024"/>
          </a:xfrm>
          <a:prstGeom prst="rect">
            <a:avLst/>
          </a:prstGeom>
          <a:noFill/>
        </p:spPr>
        <p:txBody>
          <a:bodyPr wrap="square" lIns="0" tIns="0" rIns="0" bIns="0" rtlCol="0">
            <a:noAutofit/>
          </a:bodyPr>
          <a:lstStyle/>
          <a:p>
            <a:r>
              <a:rPr lang="en-US" sz="1400" dirty="0">
                <a:solidFill>
                  <a:srgbClr val="000000"/>
                </a:solidFill>
              </a:rPr>
              <a:t>p&lt;0,001</a:t>
            </a:r>
            <a:endParaRPr lang="ru-RU" sz="1400" dirty="0">
              <a:solidFill>
                <a:srgbClr val="000000"/>
              </a:solidFill>
            </a:endParaRPr>
          </a:p>
        </p:txBody>
      </p:sp>
      <p:pic>
        <p:nvPicPr>
          <p:cNvPr id="4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9746" b="17894"/>
          <a:stretch/>
        </p:blipFill>
        <p:spPr bwMode="auto">
          <a:xfrm>
            <a:off x="2423592" y="1426691"/>
            <a:ext cx="223533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005411" y="5543235"/>
            <a:ext cx="8469233" cy="1115220"/>
          </a:xfrm>
          <a:prstGeom prst="rect">
            <a:avLst/>
          </a:prstGeom>
          <a:noFill/>
        </p:spPr>
        <p:txBody>
          <a:bodyPr wrap="square" lIns="0" tIns="0" rIns="0" bIns="0" rtlCol="0">
            <a:normAutofit fontScale="32500" lnSpcReduction="20000"/>
          </a:bodyPr>
          <a:lstStyle/>
          <a:p>
            <a:pPr marL="408940" indent="-228600" algn="just"/>
            <a:r>
              <a:rPr lang="ru-RU" sz="8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Собственные данные: </a:t>
            </a:r>
            <a:r>
              <a:rPr lang="ru-RU" sz="8000" dirty="0">
                <a:latin typeface="Calibri" panose="020F0502020204030204" pitchFamily="34" charset="0"/>
                <a:ea typeface="Calibri" panose="020F0502020204030204" pitchFamily="34" charset="0"/>
                <a:cs typeface="Times New Roman" panose="02020603050405020304" pitchFamily="18" charset="0"/>
              </a:rPr>
              <a:t>сокращение средних сроков пребывания с 13,3 на НМГ до </a:t>
            </a:r>
            <a:r>
              <a:rPr lang="ru-RU" sz="8000" dirty="0" smtClean="0">
                <a:latin typeface="Calibri" panose="020F0502020204030204" pitchFamily="34" charset="0"/>
                <a:ea typeface="Calibri" panose="020F0502020204030204" pitchFamily="34" charset="0"/>
                <a:cs typeface="Times New Roman" panose="02020603050405020304" pitchFamily="18" charset="0"/>
              </a:rPr>
              <a:t>5,4 </a:t>
            </a:r>
            <a:r>
              <a:rPr lang="ru-RU" sz="8000" dirty="0">
                <a:latin typeface="Calibri" panose="020F0502020204030204" pitchFamily="34" charset="0"/>
                <a:ea typeface="Calibri" panose="020F0502020204030204" pitchFamily="34" charset="0"/>
                <a:cs typeface="Times New Roman" panose="02020603050405020304" pitchFamily="18" charset="0"/>
              </a:rPr>
              <a:t>после внедрения НОАК</a:t>
            </a:r>
          </a:p>
          <a:p>
            <a:pPr marL="408940" indent="-228600" algn="just"/>
            <a:r>
              <a:rPr lang="ru-RU" sz="8000" dirty="0">
                <a:latin typeface="Calibri" panose="020F0502020204030204" pitchFamily="34" charset="0"/>
                <a:ea typeface="Calibri" panose="020F0502020204030204" pitchFamily="34" charset="0"/>
                <a:cs typeface="Times New Roman" panose="02020603050405020304" pitchFamily="18" charset="0"/>
              </a:rPr>
              <a:t>   </a:t>
            </a:r>
            <a:r>
              <a:rPr lang="ru-RU" sz="5500" dirty="0">
                <a:latin typeface="Calibri" panose="020F0502020204030204" pitchFamily="34" charset="0"/>
                <a:ea typeface="Calibri" panose="020F0502020204030204" pitchFamily="34" charset="0"/>
                <a:cs typeface="Times New Roman" panose="02020603050405020304" pitchFamily="18" charset="0"/>
              </a:rPr>
              <a:t>(Эффект.фармакотер., 56/2014. - №3. – С.12-18)</a:t>
            </a:r>
          </a:p>
        </p:txBody>
      </p:sp>
    </p:spTree>
    <p:extLst>
      <p:ext uri="{BB962C8B-B14F-4D97-AF65-F5344CB8AC3E}">
        <p14:creationId xmlns:p14="http://schemas.microsoft.com/office/powerpoint/2010/main" val="2281377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0"/>
            <a:ext cx="9144000" cy="1349903"/>
          </a:xfrm>
        </p:spPr>
        <p:txBody>
          <a:bodyPr>
            <a:normAutofit/>
          </a:bodyPr>
          <a:lstStyle/>
          <a:p>
            <a:r>
              <a:rPr lang="ru-RU" sz="4000" dirty="0" smtClean="0"/>
              <a:t>Ведется работа по созданию новой	 редакции национальных рекомендаций</a:t>
            </a:r>
            <a:endParaRPr lang="ru-RU" sz="4000" dirty="0"/>
          </a:p>
        </p:txBody>
      </p:sp>
      <p:sp>
        <p:nvSpPr>
          <p:cNvPr id="3" name="Подзаголовок 2"/>
          <p:cNvSpPr>
            <a:spLocks noGrp="1"/>
          </p:cNvSpPr>
          <p:nvPr>
            <p:ph type="subTitle" idx="1"/>
          </p:nvPr>
        </p:nvSpPr>
        <p:spPr>
          <a:xfrm>
            <a:off x="1524000" y="1920240"/>
            <a:ext cx="9144000" cy="4175760"/>
          </a:xfrm>
        </p:spPr>
        <p:txBody>
          <a:bodyPr>
            <a:normAutofit fontScale="92500"/>
          </a:bodyPr>
          <a:lstStyle/>
          <a:p>
            <a:r>
              <a:rPr lang="ru-RU" sz="2800" dirty="0" smtClean="0"/>
              <a:t>Профилактика ТЭО при операциях на верхних конечностях будет оговорена: предложено ее избрание лечащим врачом в зависимости от факторов риска (шкала </a:t>
            </a:r>
            <a:r>
              <a:rPr lang="ru-RU" sz="2800" dirty="0" err="1" smtClean="0"/>
              <a:t>Каприни</a:t>
            </a:r>
            <a:r>
              <a:rPr lang="ru-RU" sz="2800" dirty="0" smtClean="0"/>
              <a:t> и др. критерии), в качестве антикоагулянтов – НФГ/НМГ, но не НОАК, поскольку в рекомендациях производителей нет показаний.</a:t>
            </a:r>
          </a:p>
          <a:p>
            <a:r>
              <a:rPr lang="ru-RU" sz="2800" dirty="0" smtClean="0"/>
              <a:t>Проект на сайте ЦИТО</a:t>
            </a:r>
          </a:p>
          <a:p>
            <a:endParaRPr lang="ru-RU" sz="2800" dirty="0" smtClean="0"/>
          </a:p>
          <a:p>
            <a:endParaRPr lang="ru-RU" sz="2800" dirty="0">
              <a:solidFill>
                <a:srgbClr val="0070C0"/>
              </a:solidFill>
            </a:endParaRPr>
          </a:p>
          <a:p>
            <a:r>
              <a:rPr lang="ru-RU" sz="2800" dirty="0" smtClean="0">
                <a:solidFill>
                  <a:srgbClr val="0070C0"/>
                </a:solidFill>
              </a:rPr>
              <a:t>События последних месяцев (</a:t>
            </a:r>
            <a:r>
              <a:rPr lang="en-US" sz="2800" dirty="0" smtClean="0">
                <a:solidFill>
                  <a:srgbClr val="0070C0"/>
                </a:solidFill>
              </a:rPr>
              <a:t>SARS-CoV-2) </a:t>
            </a:r>
            <a:r>
              <a:rPr lang="ru-RU" sz="2800" dirty="0" smtClean="0">
                <a:solidFill>
                  <a:srgbClr val="0070C0"/>
                </a:solidFill>
              </a:rPr>
              <a:t>вносят коррективы в показания к применению антикоагулянтов </a:t>
            </a:r>
            <a:r>
              <a:rPr lang="en-US" sz="2800" dirty="0" smtClean="0">
                <a:solidFill>
                  <a:srgbClr val="0070C0"/>
                </a:solidFill>
              </a:rPr>
              <a:t>off-label</a:t>
            </a:r>
            <a:endParaRPr lang="ru-RU" sz="2800" dirty="0">
              <a:solidFill>
                <a:srgbClr val="0070C0"/>
              </a:solidFill>
            </a:endParaRPr>
          </a:p>
        </p:txBody>
      </p:sp>
    </p:spTree>
    <p:extLst>
      <p:ext uri="{BB962C8B-B14F-4D97-AF65-F5344CB8AC3E}">
        <p14:creationId xmlns:p14="http://schemas.microsoft.com/office/powerpoint/2010/main" val="2559264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A751F2-399C-4948-90E2-58ED65CF0CF7}"/>
              </a:ext>
            </a:extLst>
          </p:cNvPr>
          <p:cNvSpPr txBox="1"/>
          <p:nvPr/>
        </p:nvSpPr>
        <p:spPr>
          <a:xfrm>
            <a:off x="1249680" y="467360"/>
            <a:ext cx="10454640" cy="830997"/>
          </a:xfrm>
          <a:prstGeom prst="rect">
            <a:avLst/>
          </a:prstGeom>
          <a:noFill/>
        </p:spPr>
        <p:txBody>
          <a:bodyPr wrap="square" rtlCol="0">
            <a:spAutoFit/>
          </a:bodyPr>
          <a:lstStyle/>
          <a:p>
            <a:pPr algn="ctr"/>
            <a:r>
              <a:rPr lang="ru-RU" sz="2400" dirty="0"/>
              <a:t>Пациент Т, 60 </a:t>
            </a:r>
            <a:r>
              <a:rPr lang="ru-RU" sz="2400" dirty="0" smtClean="0"/>
              <a:t>лет. Д-з: посттравматическая </a:t>
            </a:r>
            <a:r>
              <a:rPr lang="ru-RU" sz="2400" dirty="0" err="1" smtClean="0"/>
              <a:t>нейропатия</a:t>
            </a:r>
            <a:r>
              <a:rPr lang="ru-RU" sz="2400" dirty="0" smtClean="0"/>
              <a:t> </a:t>
            </a:r>
            <a:r>
              <a:rPr lang="ru-RU" sz="2400" dirty="0" err="1" smtClean="0"/>
              <a:t>аксиллярного</a:t>
            </a:r>
            <a:r>
              <a:rPr lang="ru-RU" sz="2400" dirty="0" smtClean="0"/>
              <a:t> нерва с парезом мышц плечевого пояса и верхним подвывихом плеча </a:t>
            </a:r>
            <a:endParaRPr lang="ru-RU" sz="2400" dirty="0"/>
          </a:p>
        </p:txBody>
      </p:sp>
      <p:sp>
        <p:nvSpPr>
          <p:cNvPr id="6" name="Объект 2">
            <a:extLst>
              <a:ext uri="{FF2B5EF4-FFF2-40B4-BE49-F238E27FC236}">
                <a16:creationId xmlns:a16="http://schemas.microsoft.com/office/drawing/2014/main" id="{B368BD04-C91C-4D3F-80F8-77AD54AE0707}"/>
              </a:ext>
            </a:extLst>
          </p:cNvPr>
          <p:cNvSpPr>
            <a:spLocks noGrp="1"/>
          </p:cNvSpPr>
          <p:nvPr>
            <p:ph idx="1"/>
          </p:nvPr>
        </p:nvSpPr>
        <p:spPr>
          <a:xfrm>
            <a:off x="4468169" y="1828196"/>
            <a:ext cx="3383975" cy="3850217"/>
          </a:xfrm>
        </p:spPr>
        <p:txBody>
          <a:bodyPr>
            <a:noAutofit/>
          </a:bodyPr>
          <a:lstStyle/>
          <a:p>
            <a:pPr marL="0" indent="0" algn="just">
              <a:buNone/>
            </a:pPr>
            <a:r>
              <a:rPr lang="ru-RU" sz="2000" dirty="0"/>
              <a:t>Активные движения невозможны в плечевом суставе.</a:t>
            </a:r>
          </a:p>
          <a:p>
            <a:pPr marL="0" indent="0" algn="just">
              <a:buNone/>
            </a:pPr>
            <a:r>
              <a:rPr lang="ru-RU" sz="2000" dirty="0"/>
              <a:t>Пассивные в полном объеме</a:t>
            </a:r>
          </a:p>
          <a:p>
            <a:pPr marL="0" indent="0" algn="just">
              <a:buNone/>
            </a:pPr>
            <a:r>
              <a:rPr lang="ru-RU" sz="2000" dirty="0"/>
              <a:t>Шкала </a:t>
            </a:r>
            <a:r>
              <a:rPr lang="en-US" sz="2000" dirty="0"/>
              <a:t>DASH –</a:t>
            </a:r>
            <a:r>
              <a:rPr lang="ru-RU" sz="2000" dirty="0"/>
              <a:t> 136 баллов.</a:t>
            </a:r>
          </a:p>
          <a:p>
            <a:pPr marL="0" indent="0" algn="just">
              <a:buNone/>
            </a:pPr>
            <a:r>
              <a:rPr lang="ru-RU" sz="2000" dirty="0"/>
              <a:t>ЭНМГ и УЗИ плечевого сплетения: повреждение подмышечного нерва со значительной утратой нервной ткани.</a:t>
            </a:r>
            <a:r>
              <a:rPr lang="en-US" sz="2000" dirty="0"/>
              <a:t> </a:t>
            </a:r>
            <a:endParaRPr lang="ru-RU" sz="2000" dirty="0"/>
          </a:p>
          <a:p>
            <a:pPr marL="0" indent="0">
              <a:buNone/>
            </a:pPr>
            <a:r>
              <a:rPr lang="ru-RU" sz="2000" dirty="0"/>
              <a:t>УЗИ плечевого сустава: отрыв со значительной ретракцией подлопаточной, надостной, подостной мышц</a:t>
            </a:r>
          </a:p>
        </p:txBody>
      </p:sp>
      <p:pic>
        <p:nvPicPr>
          <p:cNvPr id="5" name="Рисунок 4">
            <a:extLst>
              <a:ext uri="{FF2B5EF4-FFF2-40B4-BE49-F238E27FC236}">
                <a16:creationId xmlns:a16="http://schemas.microsoft.com/office/drawing/2014/main" id="{DB449BD6-FEE6-43AA-9A9C-FA0001938108}"/>
              </a:ext>
            </a:extLst>
          </p:cNvPr>
          <p:cNvPicPr>
            <a:picLocks noChangeAspect="1"/>
          </p:cNvPicPr>
          <p:nvPr/>
        </p:nvPicPr>
        <p:blipFill>
          <a:blip r:embed="rId4"/>
          <a:stretch>
            <a:fillRect/>
          </a:stretch>
        </p:blipFill>
        <p:spPr>
          <a:xfrm>
            <a:off x="8159219" y="1828196"/>
            <a:ext cx="3751068" cy="4694286"/>
          </a:xfrm>
          <a:prstGeom prst="rect">
            <a:avLst/>
          </a:prstGeom>
        </p:spPr>
      </p:pic>
      <p:sp>
        <p:nvSpPr>
          <p:cNvPr id="4" name="TextBox 3">
            <a:extLst>
              <a:ext uri="{FF2B5EF4-FFF2-40B4-BE49-F238E27FC236}">
                <a16:creationId xmlns:a16="http://schemas.microsoft.com/office/drawing/2014/main" id="{DF316877-F6D0-46B0-8745-27C0B65B03D3}"/>
              </a:ext>
            </a:extLst>
          </p:cNvPr>
          <p:cNvSpPr txBox="1"/>
          <p:nvPr/>
        </p:nvSpPr>
        <p:spPr>
          <a:xfrm>
            <a:off x="1493519" y="6153150"/>
            <a:ext cx="2730811" cy="369332"/>
          </a:xfrm>
          <a:prstGeom prst="rect">
            <a:avLst/>
          </a:prstGeom>
          <a:noFill/>
        </p:spPr>
        <p:txBody>
          <a:bodyPr wrap="square" rtlCol="0">
            <a:spAutoFit/>
          </a:bodyPr>
          <a:lstStyle/>
          <a:p>
            <a:r>
              <a:rPr lang="ru-RU" dirty="0"/>
              <a:t>Видео 1</a:t>
            </a:r>
          </a:p>
        </p:txBody>
      </p:sp>
      <p:pic>
        <p:nvPicPr>
          <p:cNvPr id="3" name="Видео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1538" y="1298357"/>
            <a:ext cx="2949575" cy="5243689"/>
          </a:xfrm>
          <a:prstGeom prst="rect">
            <a:avLst/>
          </a:prstGeom>
        </p:spPr>
      </p:pic>
      <p:sp>
        <p:nvSpPr>
          <p:cNvPr id="7" name="Прямоугольник 6"/>
          <p:cNvSpPr/>
          <p:nvPr/>
        </p:nvSpPr>
        <p:spPr>
          <a:xfrm>
            <a:off x="1817716" y="2028305"/>
            <a:ext cx="803564" cy="57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25142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3C7785-D579-40A3-961B-4535C554C0D5}"/>
              </a:ext>
            </a:extLst>
          </p:cNvPr>
          <p:cNvSpPr>
            <a:spLocks noGrp="1"/>
          </p:cNvSpPr>
          <p:nvPr>
            <p:ph type="title"/>
          </p:nvPr>
        </p:nvSpPr>
        <p:spPr>
          <a:xfrm>
            <a:off x="838200" y="365125"/>
            <a:ext cx="10515600" cy="793115"/>
          </a:xfrm>
        </p:spPr>
        <p:txBody>
          <a:bodyPr>
            <a:normAutofit/>
          </a:bodyPr>
          <a:lstStyle/>
          <a:p>
            <a:r>
              <a:rPr lang="ru-RU" sz="4000" dirty="0" smtClean="0"/>
              <a:t>Анамнез                                     Тактика</a:t>
            </a:r>
            <a:endParaRPr lang="ru-RU" sz="4000" dirty="0"/>
          </a:p>
        </p:txBody>
      </p:sp>
      <p:sp>
        <p:nvSpPr>
          <p:cNvPr id="3" name="Объект 2">
            <a:extLst>
              <a:ext uri="{FF2B5EF4-FFF2-40B4-BE49-F238E27FC236}">
                <a16:creationId xmlns:a16="http://schemas.microsoft.com/office/drawing/2014/main" id="{363BA790-687E-419A-8748-02949CFCA98B}"/>
              </a:ext>
            </a:extLst>
          </p:cNvPr>
          <p:cNvSpPr>
            <a:spLocks noGrp="1"/>
          </p:cNvSpPr>
          <p:nvPr>
            <p:ph idx="1"/>
          </p:nvPr>
        </p:nvSpPr>
        <p:spPr>
          <a:xfrm>
            <a:off x="623887" y="1158239"/>
            <a:ext cx="5276850" cy="5456873"/>
          </a:xfrm>
        </p:spPr>
        <p:txBody>
          <a:bodyPr>
            <a:normAutofit fontScale="85000" lnSpcReduction="20000"/>
          </a:bodyPr>
          <a:lstStyle/>
          <a:p>
            <a:pPr marL="0" indent="0" algn="just">
              <a:buNone/>
            </a:pPr>
            <a:r>
              <a:rPr lang="ru-RU" dirty="0"/>
              <a:t>Травма за 8 месяцев до оперативного лечения на плече – </a:t>
            </a:r>
            <a:r>
              <a:rPr lang="ru-RU" dirty="0" smtClean="0"/>
              <a:t>производственная</a:t>
            </a:r>
            <a:r>
              <a:rPr lang="en-US" dirty="0" smtClean="0"/>
              <a:t> (</a:t>
            </a:r>
            <a:r>
              <a:rPr lang="ru-RU" dirty="0" smtClean="0"/>
              <a:t>гидроудар</a:t>
            </a:r>
            <a:r>
              <a:rPr lang="en-US" dirty="0" smtClean="0"/>
              <a:t>)</a:t>
            </a:r>
            <a:r>
              <a:rPr lang="ru-RU" dirty="0" smtClean="0"/>
              <a:t>, </a:t>
            </a:r>
            <a:r>
              <a:rPr lang="ru-RU" dirty="0"/>
              <a:t>политравма, в </a:t>
            </a:r>
            <a:r>
              <a:rPr lang="ru-RU" dirty="0" smtClean="0"/>
              <a:t>том числе </a:t>
            </a:r>
            <a:r>
              <a:rPr lang="ru-RU" dirty="0"/>
              <a:t>вывих правого </a:t>
            </a:r>
            <a:r>
              <a:rPr lang="ru-RU" dirty="0" smtClean="0"/>
              <a:t>плеча с повреждением </a:t>
            </a:r>
            <a:r>
              <a:rPr lang="ru-RU" dirty="0" err="1" smtClean="0"/>
              <a:t>аксиллярного</a:t>
            </a:r>
            <a:r>
              <a:rPr lang="ru-RU" dirty="0" smtClean="0"/>
              <a:t> нерва. </a:t>
            </a:r>
          </a:p>
          <a:p>
            <a:pPr marL="0" indent="0" algn="just">
              <a:buNone/>
            </a:pPr>
            <a:r>
              <a:rPr lang="ru-RU" dirty="0" smtClean="0"/>
              <a:t>Произведен ряд </a:t>
            </a:r>
            <a:r>
              <a:rPr lang="ru-RU" dirty="0"/>
              <a:t>операций по восстановлению целостности костей верхних и нижних конечностей. </a:t>
            </a:r>
          </a:p>
          <a:p>
            <a:pPr marL="0" indent="0" algn="just">
              <a:buNone/>
            </a:pPr>
            <a:r>
              <a:rPr lang="ru-RU" dirty="0"/>
              <a:t>Послеоперационное осложнение: </a:t>
            </a:r>
            <a:r>
              <a:rPr lang="ru-RU" dirty="0" smtClean="0"/>
              <a:t>ТЭЛА мелких ветвей с тромбоэмболической пневмонией, </a:t>
            </a:r>
            <a:r>
              <a:rPr lang="ru-RU" dirty="0"/>
              <a:t>обострение сопутствующей патологии </a:t>
            </a:r>
            <a:r>
              <a:rPr lang="ru-RU" dirty="0" smtClean="0"/>
              <a:t>(ХПН 1, ГБ</a:t>
            </a:r>
            <a:r>
              <a:rPr lang="ru-RU" dirty="0"/>
              <a:t>, сахарный диабет). </a:t>
            </a:r>
            <a:r>
              <a:rPr lang="ru-RU" dirty="0" smtClean="0"/>
              <a:t>В ходе лечения на фоне применения НМГ развился ГИТ.</a:t>
            </a:r>
            <a:endParaRPr lang="ru-RU" dirty="0"/>
          </a:p>
          <a:p>
            <a:pPr marL="0" indent="0" algn="just">
              <a:buNone/>
            </a:pPr>
            <a:r>
              <a:rPr lang="ru-RU" dirty="0"/>
              <a:t>В конечном счете,  лечение повреждения ВМП правого плеча отложено.</a:t>
            </a:r>
          </a:p>
          <a:p>
            <a:endParaRPr lang="ru-RU" dirty="0"/>
          </a:p>
        </p:txBody>
      </p:sp>
      <p:sp>
        <p:nvSpPr>
          <p:cNvPr id="4" name="Объект 2">
            <a:extLst>
              <a:ext uri="{FF2B5EF4-FFF2-40B4-BE49-F238E27FC236}">
                <a16:creationId xmlns:a16="http://schemas.microsoft.com/office/drawing/2014/main" id="{5421C4D3-0934-45A6-96B1-2A7A9518E840}"/>
              </a:ext>
            </a:extLst>
          </p:cNvPr>
          <p:cNvSpPr txBox="1">
            <a:spLocks/>
          </p:cNvSpPr>
          <p:nvPr/>
        </p:nvSpPr>
        <p:spPr>
          <a:xfrm>
            <a:off x="6758289" y="1158239"/>
            <a:ext cx="5028899" cy="51543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smtClean="0">
                <a:ea typeface="Calibri" panose="020F0502020204030204" pitchFamily="34" charset="0"/>
                <a:cs typeface="Courier New" panose="02070309020205020404" pitchFamily="49" charset="0"/>
              </a:rPr>
              <a:t>Длительность нарушения функции дельтовидной мышцы и вращательной манжетки плеча с их значительной ретракцией в большинстве случаев исключает возможность </a:t>
            </a:r>
            <a:r>
              <a:rPr lang="ru-RU" sz="2400" dirty="0" err="1" smtClean="0">
                <a:ea typeface="Calibri" panose="020F0502020204030204" pitchFamily="34" charset="0"/>
                <a:cs typeface="Courier New" panose="02070309020205020404" pitchFamily="49" charset="0"/>
              </a:rPr>
              <a:t>артроскопического</a:t>
            </a:r>
            <a:r>
              <a:rPr lang="ru-RU" sz="2400" dirty="0" smtClean="0">
                <a:ea typeface="Calibri" panose="020F0502020204030204" pitchFamily="34" charset="0"/>
                <a:cs typeface="Courier New" panose="02070309020205020404" pitchFamily="49" charset="0"/>
              </a:rPr>
              <a:t> шва.</a:t>
            </a:r>
          </a:p>
          <a:p>
            <a:r>
              <a:rPr lang="ru-RU" sz="2400" dirty="0" smtClean="0">
                <a:cs typeface="Courier New" panose="02070309020205020404" pitchFamily="49" charset="0"/>
              </a:rPr>
              <a:t>Ввиду утраты функции дельтовидной мышцы – </a:t>
            </a:r>
            <a:r>
              <a:rPr lang="ru-RU" sz="2400" dirty="0" err="1" smtClean="0">
                <a:cs typeface="Courier New" panose="02070309020205020404" pitchFamily="49" charset="0"/>
              </a:rPr>
              <a:t>эндопротезирование</a:t>
            </a:r>
            <a:r>
              <a:rPr lang="ru-RU" sz="2400" dirty="0" smtClean="0">
                <a:cs typeface="Courier New" panose="02070309020205020404" pitchFamily="49" charset="0"/>
              </a:rPr>
              <a:t> плечевого сустава, в том числе и реверсивное, не сулит успеха. </a:t>
            </a:r>
          </a:p>
          <a:p>
            <a:r>
              <a:rPr lang="ru-RU" sz="2400" dirty="0" smtClean="0">
                <a:cs typeface="Courier New" panose="02070309020205020404" pitchFamily="49" charset="0"/>
              </a:rPr>
              <a:t>Перемещение сухожилий мышц –  решение в сложившейся ситуации.</a:t>
            </a:r>
          </a:p>
          <a:p>
            <a:r>
              <a:rPr lang="ru-RU" sz="2400" dirty="0" smtClean="0">
                <a:cs typeface="Courier New" panose="02070309020205020404" pitchFamily="49" charset="0"/>
              </a:rPr>
              <a:t>Транспозиция части трапециевидной мышцы на место </a:t>
            </a:r>
            <a:r>
              <a:rPr lang="ru-RU" sz="2400" dirty="0" err="1" smtClean="0">
                <a:cs typeface="Courier New" panose="02070309020205020404" pitchFamily="49" charset="0"/>
              </a:rPr>
              <a:t>инсерции</a:t>
            </a:r>
            <a:r>
              <a:rPr lang="ru-RU" sz="2400" dirty="0" smtClean="0">
                <a:cs typeface="Courier New" panose="02070309020205020404" pitchFamily="49" charset="0"/>
              </a:rPr>
              <a:t> дельты, транспозиция широчайшей мышцы спины на малый бугорок плеча.</a:t>
            </a:r>
          </a:p>
          <a:p>
            <a:r>
              <a:rPr lang="ru-RU" sz="2400" dirty="0" smtClean="0">
                <a:cs typeface="Courier New" panose="02070309020205020404" pitchFamily="49" charset="0"/>
              </a:rPr>
              <a:t>Профилактика ВТЭО???</a:t>
            </a:r>
            <a:endParaRPr lang="ru-RU" sz="2400" dirty="0">
              <a:cs typeface="Courier New" panose="02070309020205020404" pitchFamily="49" charset="0"/>
            </a:endParaRPr>
          </a:p>
        </p:txBody>
      </p:sp>
    </p:spTree>
    <p:extLst>
      <p:ext uri="{BB962C8B-B14F-4D97-AF65-F5344CB8AC3E}">
        <p14:creationId xmlns:p14="http://schemas.microsoft.com/office/powerpoint/2010/main" val="2908624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61C8E9-3ED0-4C6E-80EA-1C65BA11731E}"/>
              </a:ext>
            </a:extLst>
          </p:cNvPr>
          <p:cNvSpPr>
            <a:spLocks noGrp="1"/>
          </p:cNvSpPr>
          <p:nvPr>
            <p:ph type="title"/>
          </p:nvPr>
        </p:nvSpPr>
        <p:spPr/>
        <p:txBody>
          <a:bodyPr>
            <a:normAutofit fontScale="90000"/>
          </a:bodyPr>
          <a:lstStyle/>
          <a:p>
            <a:pPr algn="ctr"/>
            <a:r>
              <a:rPr lang="ru-RU" dirty="0"/>
              <a:t>Техника операции</a:t>
            </a:r>
            <a:br>
              <a:rPr lang="ru-RU" dirty="0"/>
            </a:br>
            <a:r>
              <a:rPr lang="ru-RU" sz="2700" dirty="0"/>
              <a:t>Транспозиция части трапециевидной мышцы с костным фрагментом на большой бугорок плечевой кости</a:t>
            </a:r>
            <a:endParaRPr lang="ru-RU" dirty="0"/>
          </a:p>
        </p:txBody>
      </p:sp>
      <p:pic>
        <p:nvPicPr>
          <p:cNvPr id="5" name="Объект 4">
            <a:extLst>
              <a:ext uri="{FF2B5EF4-FFF2-40B4-BE49-F238E27FC236}">
                <a16:creationId xmlns:a16="http://schemas.microsoft.com/office/drawing/2014/main" id="{7FB6DB80-2303-4AF7-BA85-1E6B171D6787}"/>
              </a:ext>
            </a:extLst>
          </p:cNvPr>
          <p:cNvPicPr>
            <a:picLocks noGrp="1" noChangeAspect="1"/>
          </p:cNvPicPr>
          <p:nvPr>
            <p:ph idx="1"/>
          </p:nvPr>
        </p:nvPicPr>
        <p:blipFill>
          <a:blip r:embed="rId2"/>
          <a:stretch>
            <a:fillRect/>
          </a:stretch>
        </p:blipFill>
        <p:spPr>
          <a:xfrm>
            <a:off x="2881693" y="2189473"/>
            <a:ext cx="4879739" cy="3612275"/>
          </a:xfrm>
        </p:spPr>
      </p:pic>
      <p:pic>
        <p:nvPicPr>
          <p:cNvPr id="7" name="Рисунок 6">
            <a:extLst>
              <a:ext uri="{FF2B5EF4-FFF2-40B4-BE49-F238E27FC236}">
                <a16:creationId xmlns:a16="http://schemas.microsoft.com/office/drawing/2014/main" id="{F4F01477-1539-4863-8CEA-83310BE843FD}"/>
              </a:ext>
            </a:extLst>
          </p:cNvPr>
          <p:cNvPicPr>
            <a:picLocks noChangeAspect="1"/>
          </p:cNvPicPr>
          <p:nvPr/>
        </p:nvPicPr>
        <p:blipFill>
          <a:blip r:embed="rId3"/>
          <a:stretch>
            <a:fillRect/>
          </a:stretch>
        </p:blipFill>
        <p:spPr>
          <a:xfrm>
            <a:off x="509847" y="2331409"/>
            <a:ext cx="1923933" cy="3328404"/>
          </a:xfrm>
          <a:prstGeom prst="rect">
            <a:avLst/>
          </a:prstGeom>
        </p:spPr>
      </p:pic>
      <p:pic>
        <p:nvPicPr>
          <p:cNvPr id="6" name="Рисунок 5" descr="C:\Users\DNS\Desktop\Мои документы Большой\статьи\Парез плечевого сплетения Транспозиция\Операция Sah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345" y="2331409"/>
            <a:ext cx="3877360" cy="3328404"/>
          </a:xfrm>
          <a:prstGeom prst="rect">
            <a:avLst/>
          </a:prstGeom>
          <a:noFill/>
          <a:ln>
            <a:noFill/>
          </a:ln>
        </p:spPr>
      </p:pic>
    </p:spTree>
    <p:extLst>
      <p:ext uri="{BB962C8B-B14F-4D97-AF65-F5344CB8AC3E}">
        <p14:creationId xmlns:p14="http://schemas.microsoft.com/office/powerpoint/2010/main" val="812993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6F4C3CF-5D33-48B9-A175-53D51B535DAE}"/>
              </a:ext>
            </a:extLst>
          </p:cNvPr>
          <p:cNvPicPr>
            <a:picLocks noGrp="1" noChangeAspect="1"/>
          </p:cNvPicPr>
          <p:nvPr>
            <p:ph idx="1"/>
          </p:nvPr>
        </p:nvPicPr>
        <p:blipFill>
          <a:blip r:embed="rId2"/>
          <a:stretch>
            <a:fillRect/>
          </a:stretch>
        </p:blipFill>
        <p:spPr>
          <a:xfrm>
            <a:off x="925485" y="183682"/>
            <a:ext cx="4914052" cy="2764155"/>
          </a:xfrm>
        </p:spPr>
      </p:pic>
      <p:sp>
        <p:nvSpPr>
          <p:cNvPr id="2" name="TextBox 1">
            <a:extLst>
              <a:ext uri="{FF2B5EF4-FFF2-40B4-BE49-F238E27FC236}">
                <a16:creationId xmlns:a16="http://schemas.microsoft.com/office/drawing/2014/main" id="{518104B7-3163-4544-9EBB-7428C19C5996}"/>
              </a:ext>
            </a:extLst>
          </p:cNvPr>
          <p:cNvSpPr txBox="1"/>
          <p:nvPr/>
        </p:nvSpPr>
        <p:spPr>
          <a:xfrm>
            <a:off x="6376055" y="437104"/>
            <a:ext cx="2933700" cy="1077218"/>
          </a:xfrm>
          <a:prstGeom prst="rect">
            <a:avLst/>
          </a:prstGeom>
          <a:noFill/>
        </p:spPr>
        <p:txBody>
          <a:bodyPr wrap="square" rtlCol="0">
            <a:spAutoFit/>
          </a:bodyPr>
          <a:lstStyle/>
          <a:p>
            <a:r>
              <a:rPr lang="ru-RU" sz="3200" dirty="0" smtClean="0"/>
              <a:t>Оперативные доступы</a:t>
            </a:r>
            <a:endParaRPr lang="ru-RU" sz="3200" dirty="0"/>
          </a:p>
        </p:txBody>
      </p:sp>
      <p:pic>
        <p:nvPicPr>
          <p:cNvPr id="7" name="Объект 4">
            <a:extLst>
              <a:ext uri="{FF2B5EF4-FFF2-40B4-BE49-F238E27FC236}">
                <a16:creationId xmlns:a16="http://schemas.microsoft.com/office/drawing/2014/main" id="{62899EFE-6FB6-4C75-B425-E6A2C86DB6BB}"/>
              </a:ext>
            </a:extLst>
          </p:cNvPr>
          <p:cNvPicPr>
            <a:picLocks noChangeAspect="1"/>
          </p:cNvPicPr>
          <p:nvPr/>
        </p:nvPicPr>
        <p:blipFill>
          <a:blip r:embed="rId3"/>
          <a:stretch>
            <a:fillRect/>
          </a:stretch>
        </p:blipFill>
        <p:spPr>
          <a:xfrm>
            <a:off x="6320997" y="1728637"/>
            <a:ext cx="4818057" cy="2710157"/>
          </a:xfrm>
          <a:prstGeom prst="rect">
            <a:avLst/>
          </a:prstGeom>
        </p:spPr>
      </p:pic>
      <p:pic>
        <p:nvPicPr>
          <p:cNvPr id="6" name="Рисунок 5" descr="C:\Users\DNS\Desktop\Мои документы Большой\статьи\Парез плечевого сплетения Транспозиция\выделение и мобилизаация широчайшей мышцы.jpg"/>
          <p:cNvPicPr/>
          <p:nvPr/>
        </p:nvPicPr>
        <p:blipFill rotWithShape="1">
          <a:blip r:embed="rId4" cstate="print">
            <a:extLst>
              <a:ext uri="{28A0092B-C50C-407E-A947-70E740481C1C}">
                <a14:useLocalDpi xmlns:a14="http://schemas.microsoft.com/office/drawing/2010/main" val="0"/>
              </a:ext>
            </a:extLst>
          </a:blip>
          <a:srcRect l="37342"/>
          <a:stretch/>
        </p:blipFill>
        <p:spPr bwMode="auto">
          <a:xfrm>
            <a:off x="1058487" y="3640975"/>
            <a:ext cx="3607724" cy="2964872"/>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18104B7-3163-4544-9EBB-7428C19C5996}"/>
              </a:ext>
            </a:extLst>
          </p:cNvPr>
          <p:cNvSpPr txBox="1"/>
          <p:nvPr/>
        </p:nvSpPr>
        <p:spPr>
          <a:xfrm>
            <a:off x="4787645" y="4906580"/>
            <a:ext cx="7143889" cy="830997"/>
          </a:xfrm>
          <a:prstGeom prst="rect">
            <a:avLst/>
          </a:prstGeom>
          <a:noFill/>
        </p:spPr>
        <p:txBody>
          <a:bodyPr wrap="square" rtlCol="0">
            <a:spAutoFit/>
          </a:bodyPr>
          <a:lstStyle/>
          <a:p>
            <a:r>
              <a:rPr lang="ru-RU" sz="2400" dirty="0" smtClean="0"/>
              <a:t>Выделение и мобилизация широчайшей мышцы для транспозиции к малому бугорку</a:t>
            </a:r>
            <a:endParaRPr lang="ru-RU" sz="2400" dirty="0"/>
          </a:p>
        </p:txBody>
      </p:sp>
    </p:spTree>
    <p:extLst>
      <p:ext uri="{BB962C8B-B14F-4D97-AF65-F5344CB8AC3E}">
        <p14:creationId xmlns:p14="http://schemas.microsoft.com/office/powerpoint/2010/main" val="2490799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46B90E-0CCB-482B-98BA-9C5493CFA86E}"/>
              </a:ext>
            </a:extLst>
          </p:cNvPr>
          <p:cNvSpPr>
            <a:spLocks noGrp="1"/>
          </p:cNvSpPr>
          <p:nvPr>
            <p:ph type="title"/>
          </p:nvPr>
        </p:nvSpPr>
        <p:spPr>
          <a:xfrm>
            <a:off x="838200" y="365125"/>
            <a:ext cx="10515600" cy="677863"/>
          </a:xfrm>
        </p:spPr>
        <p:txBody>
          <a:bodyPr>
            <a:normAutofit/>
          </a:bodyPr>
          <a:lstStyle/>
          <a:p>
            <a:pPr algn="ctr"/>
            <a:r>
              <a:rPr lang="ru-RU" sz="4000" dirty="0"/>
              <a:t>Результаты через 6 месяцев</a:t>
            </a:r>
          </a:p>
        </p:txBody>
      </p:sp>
      <p:pic>
        <p:nvPicPr>
          <p:cNvPr id="3" name="Видео 5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5594" y="1042988"/>
            <a:ext cx="3111500" cy="5531556"/>
          </a:xfrm>
          <a:prstGeom prst="rect">
            <a:avLst/>
          </a:prstGeom>
        </p:spPr>
      </p:pic>
      <p:sp>
        <p:nvSpPr>
          <p:cNvPr id="11" name="Прямоугольник 10">
            <a:extLst>
              <a:ext uri="{FF2B5EF4-FFF2-40B4-BE49-F238E27FC236}">
                <a16:creationId xmlns:a16="http://schemas.microsoft.com/office/drawing/2014/main" id="{AC9A184E-7923-4439-9A08-67C6A4D13697}"/>
              </a:ext>
            </a:extLst>
          </p:cNvPr>
          <p:cNvSpPr/>
          <p:nvPr/>
        </p:nvSpPr>
        <p:spPr>
          <a:xfrm>
            <a:off x="1743076" y="1835061"/>
            <a:ext cx="859172" cy="484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Видео 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302687" y="1042988"/>
            <a:ext cx="3119470" cy="5545725"/>
          </a:xfrm>
          <a:prstGeom prst="rect">
            <a:avLst/>
          </a:prstGeom>
        </p:spPr>
      </p:pic>
      <p:sp>
        <p:nvSpPr>
          <p:cNvPr id="12" name="Прямоугольник 11">
            <a:extLst>
              <a:ext uri="{FF2B5EF4-FFF2-40B4-BE49-F238E27FC236}">
                <a16:creationId xmlns:a16="http://schemas.microsoft.com/office/drawing/2014/main" id="{42B8887C-CE2E-4979-AF1A-CEB92012AE34}"/>
              </a:ext>
            </a:extLst>
          </p:cNvPr>
          <p:cNvSpPr/>
          <p:nvPr/>
        </p:nvSpPr>
        <p:spPr>
          <a:xfrm>
            <a:off x="5614989" y="2077268"/>
            <a:ext cx="786178" cy="484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идео 8">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67877" y="1098168"/>
            <a:ext cx="3041452" cy="5407025"/>
          </a:xfrm>
          <a:prstGeom prst="rect">
            <a:avLst/>
          </a:prstGeom>
        </p:spPr>
      </p:pic>
      <p:sp>
        <p:nvSpPr>
          <p:cNvPr id="13" name="Прямоугольник 12">
            <a:extLst>
              <a:ext uri="{FF2B5EF4-FFF2-40B4-BE49-F238E27FC236}">
                <a16:creationId xmlns:a16="http://schemas.microsoft.com/office/drawing/2014/main" id="{D13B3BB6-EE6D-4636-BF60-E4A9D1E024D9}"/>
              </a:ext>
            </a:extLst>
          </p:cNvPr>
          <p:cNvSpPr/>
          <p:nvPr/>
        </p:nvSpPr>
        <p:spPr>
          <a:xfrm>
            <a:off x="9201152" y="2319474"/>
            <a:ext cx="775462" cy="484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0220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146B90E-0CCB-482B-98BA-9C5493CFA86E}"/>
              </a:ext>
            </a:extLst>
          </p:cNvPr>
          <p:cNvSpPr>
            <a:spLocks noGrp="1"/>
          </p:cNvSpPr>
          <p:nvPr>
            <p:ph type="title"/>
          </p:nvPr>
        </p:nvSpPr>
        <p:spPr>
          <a:xfrm>
            <a:off x="838200" y="365126"/>
            <a:ext cx="10515600" cy="770948"/>
          </a:xfrm>
        </p:spPr>
        <p:txBody>
          <a:bodyPr>
            <a:normAutofit/>
          </a:bodyPr>
          <a:lstStyle/>
          <a:p>
            <a:pPr algn="ctr"/>
            <a:r>
              <a:rPr lang="ru-RU" sz="4000" dirty="0"/>
              <a:t>Результаты через 6 месяцев</a:t>
            </a:r>
          </a:p>
        </p:txBody>
      </p:sp>
      <p:pic>
        <p:nvPicPr>
          <p:cNvPr id="7" name="Объект 6" descr="C:\Users\DNS\Desktop\Мои документы Большой\статьи\Парез плечевого сплетения Транспозиция\после отведен.jpg"/>
          <p:cNvPicPr>
            <a:picLocks noGrp="1"/>
          </p:cNvPicPr>
          <p:nvPr>
            <p:ph idx="1"/>
          </p:nvPr>
        </p:nvPicPr>
        <p:blipFill rotWithShape="1">
          <a:blip r:embed="rId2" cstate="print">
            <a:extLst>
              <a:ext uri="{28A0092B-C50C-407E-A947-70E740481C1C}">
                <a14:useLocalDpi xmlns:a14="http://schemas.microsoft.com/office/drawing/2010/main" val="0"/>
              </a:ext>
            </a:extLst>
          </a:blip>
          <a:srcRect b="8876"/>
          <a:stretch/>
        </p:blipFill>
        <p:spPr bwMode="auto">
          <a:xfrm>
            <a:off x="565189" y="1526366"/>
            <a:ext cx="2582563" cy="3139844"/>
          </a:xfrm>
          <a:prstGeom prst="rect">
            <a:avLst/>
          </a:prstGeom>
          <a:noFill/>
          <a:ln>
            <a:noFill/>
          </a:ln>
        </p:spPr>
      </p:pic>
      <p:pic>
        <p:nvPicPr>
          <p:cNvPr id="8" name="Рисунок 7" descr="C:\Users\DNS\Desktop\Мои документы Большой\статьи\Парез плечевого сплетения Транспозиция\после задн девиац.jpg"/>
          <p:cNvPicPr/>
          <p:nvPr/>
        </p:nvPicPr>
        <p:blipFill rotWithShape="1">
          <a:blip r:embed="rId3" cstate="print">
            <a:extLst>
              <a:ext uri="{28A0092B-C50C-407E-A947-70E740481C1C}">
                <a14:useLocalDpi xmlns:a14="http://schemas.microsoft.com/office/drawing/2010/main" val="0"/>
              </a:ext>
            </a:extLst>
          </a:blip>
          <a:srcRect b="6430"/>
          <a:stretch/>
        </p:blipFill>
        <p:spPr bwMode="auto">
          <a:xfrm>
            <a:off x="6232005" y="1595235"/>
            <a:ext cx="2554459" cy="3078884"/>
          </a:xfrm>
          <a:prstGeom prst="rect">
            <a:avLst/>
          </a:prstGeom>
          <a:noFill/>
          <a:ln>
            <a:noFill/>
          </a:ln>
          <a:extLst>
            <a:ext uri="{53640926-AAD7-44D8-BBD7-CCE9431645EC}">
              <a14:shadowObscured xmlns:a14="http://schemas.microsoft.com/office/drawing/2010/main"/>
            </a:ext>
          </a:extLst>
        </p:spPr>
      </p:pic>
      <p:pic>
        <p:nvPicPr>
          <p:cNvPr id="9" name="Рисунок 8" descr="C:\Users\DNS\Desktop\Мои документы Большой\статьи\Парез плечевого сплетения Транспозиция\после передн девиац.jpg"/>
          <p:cNvPicPr/>
          <p:nvPr/>
        </p:nvPicPr>
        <p:blipFill rotWithShape="1">
          <a:blip r:embed="rId4" cstate="print">
            <a:extLst>
              <a:ext uri="{28A0092B-C50C-407E-A947-70E740481C1C}">
                <a14:useLocalDpi xmlns:a14="http://schemas.microsoft.com/office/drawing/2010/main" val="0"/>
              </a:ext>
            </a:extLst>
          </a:blip>
          <a:srcRect b="9821"/>
          <a:stretch/>
        </p:blipFill>
        <p:spPr bwMode="auto">
          <a:xfrm>
            <a:off x="3400136" y="1501427"/>
            <a:ext cx="2579485" cy="3189721"/>
          </a:xfrm>
          <a:prstGeom prst="rect">
            <a:avLst/>
          </a:prstGeom>
          <a:noFill/>
          <a:ln>
            <a:noFill/>
          </a:ln>
          <a:extLst>
            <a:ext uri="{53640926-AAD7-44D8-BBD7-CCE9431645EC}">
              <a14:shadowObscured xmlns:a14="http://schemas.microsoft.com/office/drawing/2010/main"/>
            </a:ext>
          </a:extLst>
        </p:spPr>
      </p:pic>
      <p:grpSp>
        <p:nvGrpSpPr>
          <p:cNvPr id="12" name="Группа 11"/>
          <p:cNvGrpSpPr/>
          <p:nvPr/>
        </p:nvGrpSpPr>
        <p:grpSpPr>
          <a:xfrm>
            <a:off x="8997141" y="1526366"/>
            <a:ext cx="2628208" cy="3147753"/>
            <a:chOff x="8725592" y="1518458"/>
            <a:chExt cx="2203912" cy="2859578"/>
          </a:xfrm>
        </p:grpSpPr>
        <p:pic>
          <p:nvPicPr>
            <p:cNvPr id="10" name="Рисунок 9" descr="C:\Users\DNS\Desktop\Мои документы Большой\статьи\Парез плечевого сплетения Транспозиция\сочетанное движение.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5592" y="1518458"/>
              <a:ext cx="2203912" cy="2859578"/>
            </a:xfrm>
            <a:prstGeom prst="rect">
              <a:avLst/>
            </a:prstGeom>
            <a:noFill/>
            <a:ln>
              <a:noFill/>
            </a:ln>
          </p:spPr>
        </p:pic>
        <p:sp>
          <p:nvSpPr>
            <p:cNvPr id="11" name="Прямоугольник 10"/>
            <p:cNvSpPr/>
            <p:nvPr/>
          </p:nvSpPr>
          <p:spPr>
            <a:xfrm>
              <a:off x="9447933" y="2022764"/>
              <a:ext cx="759229" cy="41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791146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5AB470-61B0-4FC9-86B4-F4CFB9D0BB8F}"/>
              </a:ext>
            </a:extLst>
          </p:cNvPr>
          <p:cNvSpPr>
            <a:spLocks noGrp="1"/>
          </p:cNvSpPr>
          <p:nvPr>
            <p:ph type="title"/>
          </p:nvPr>
        </p:nvSpPr>
        <p:spPr/>
        <p:txBody>
          <a:bodyPr>
            <a:normAutofit/>
          </a:bodyPr>
          <a:lstStyle/>
          <a:p>
            <a:pPr algn="ctr"/>
            <a:r>
              <a:rPr lang="ru-RU" sz="4000" dirty="0"/>
              <a:t>Результаты</a:t>
            </a:r>
          </a:p>
        </p:txBody>
      </p:sp>
      <p:sp>
        <p:nvSpPr>
          <p:cNvPr id="3" name="Объект 2">
            <a:extLst>
              <a:ext uri="{FF2B5EF4-FFF2-40B4-BE49-F238E27FC236}">
                <a16:creationId xmlns:a16="http://schemas.microsoft.com/office/drawing/2014/main" id="{4FF70F7A-6B44-4A3F-B4E8-616443F17A03}"/>
              </a:ext>
            </a:extLst>
          </p:cNvPr>
          <p:cNvSpPr>
            <a:spLocks noGrp="1"/>
          </p:cNvSpPr>
          <p:nvPr>
            <p:ph idx="1"/>
          </p:nvPr>
        </p:nvSpPr>
        <p:spPr>
          <a:xfrm>
            <a:off x="838200" y="1037443"/>
            <a:ext cx="10515600" cy="4164477"/>
          </a:xfrm>
        </p:spPr>
        <p:txBody>
          <a:bodyPr>
            <a:noAutofit/>
          </a:bodyPr>
          <a:lstStyle/>
          <a:p>
            <a:endParaRPr lang="ru-RU" dirty="0">
              <a:effectLst/>
              <a:ea typeface="Calibri" panose="020F0502020204030204" pitchFamily="34" charset="0"/>
              <a:cs typeface="Times New Roman" panose="02020603050405020304" pitchFamily="18" charset="0"/>
            </a:endParaRPr>
          </a:p>
          <a:p>
            <a:pPr marL="0" indent="0">
              <a:buNone/>
            </a:pPr>
            <a:r>
              <a:rPr lang="ru-RU" dirty="0">
                <a:effectLst/>
                <a:ea typeface="Calibri" panose="020F0502020204030204" pitchFamily="34" charset="0"/>
                <a:cs typeface="Times New Roman" panose="02020603050405020304" pitchFamily="18" charset="0"/>
              </a:rPr>
              <a:t>Спустя 6 месяцев у пациента отмечено улучшение функции правого плеча. </a:t>
            </a:r>
          </a:p>
          <a:p>
            <a:pPr marL="0" indent="0">
              <a:buNone/>
            </a:pPr>
            <a:r>
              <a:rPr lang="ru-RU" dirty="0">
                <a:effectLst/>
                <a:ea typeface="Calibri" panose="020F0502020204030204" pitchFamily="34" charset="0"/>
                <a:cs typeface="Times New Roman" panose="02020603050405020304" pitchFamily="18" charset="0"/>
              </a:rPr>
              <a:t>Объем активных движений по Марксу увеличился.: Отведение – 45 градусов, сгибание – 60 градусов, разгибание – 45 градусов. </a:t>
            </a:r>
          </a:p>
          <a:p>
            <a:pPr marL="0" indent="0">
              <a:buNone/>
            </a:pPr>
            <a:r>
              <a:rPr lang="ru-RU" dirty="0">
                <a:effectLst/>
                <a:ea typeface="Calibri" panose="020F0502020204030204" pitchFamily="34" charset="0"/>
                <a:cs typeface="Times New Roman" panose="02020603050405020304" pitchFamily="18" charset="0"/>
              </a:rPr>
              <a:t>Показатели шкалы </a:t>
            </a:r>
            <a:r>
              <a:rPr lang="en-US" dirty="0">
                <a:effectLst/>
                <a:ea typeface="Calibri" panose="020F0502020204030204" pitchFamily="34" charset="0"/>
                <a:cs typeface="Times New Roman" panose="02020603050405020304" pitchFamily="18" charset="0"/>
              </a:rPr>
              <a:t>DASH</a:t>
            </a:r>
            <a:r>
              <a:rPr lang="ru-RU" dirty="0">
                <a:effectLst/>
                <a:ea typeface="Calibri" panose="020F0502020204030204" pitchFamily="34" charset="0"/>
                <a:cs typeface="Times New Roman" panose="02020603050405020304" pitchFamily="18" charset="0"/>
              </a:rPr>
              <a:t> снизились до 52 баллов, болевой синдром уменьшился до </a:t>
            </a:r>
            <a:r>
              <a:rPr lang="ru-RU" dirty="0" smtClean="0">
                <a:effectLst/>
                <a:ea typeface="Calibri" panose="020F0502020204030204" pitchFamily="34" charset="0"/>
                <a:cs typeface="Times New Roman" panose="02020603050405020304" pitchFamily="18" charset="0"/>
              </a:rPr>
              <a:t>33-х </a:t>
            </a:r>
            <a:r>
              <a:rPr lang="ru-RU" dirty="0">
                <a:effectLst/>
                <a:ea typeface="Calibri" panose="020F0502020204030204" pitchFamily="34" charset="0"/>
                <a:cs typeface="Times New Roman" panose="02020603050405020304" pitchFamily="18" charset="0"/>
              </a:rPr>
              <a:t>баллов по ВАШ. Уровень самообслуживания возрос. </a:t>
            </a:r>
          </a:p>
          <a:p>
            <a:pPr marL="0" indent="0">
              <a:buNone/>
            </a:pPr>
            <a:r>
              <a:rPr lang="ru-RU" dirty="0">
                <a:effectLst/>
                <a:ea typeface="Calibri" panose="020F0502020204030204" pitchFamily="34" charset="0"/>
                <a:cs typeface="Times New Roman" panose="02020603050405020304" pitchFamily="18" charset="0"/>
              </a:rPr>
              <a:t>Отмечена возможность опереться на руку, принимать самостоятельно пищу, душ, умываться, причесываться, чистить зубы и т.д. </a:t>
            </a:r>
          </a:p>
          <a:p>
            <a:pPr marL="0" indent="0">
              <a:buNone/>
            </a:pPr>
            <a:r>
              <a:rPr lang="ru-RU" dirty="0">
                <a:ea typeface="Calibri" panose="020F0502020204030204" pitchFamily="34" charset="0"/>
                <a:cs typeface="Times New Roman" panose="02020603050405020304" pitchFamily="18" charset="0"/>
              </a:rPr>
              <a:t>П</a:t>
            </a:r>
            <a:r>
              <a:rPr lang="ru-RU" dirty="0">
                <a:effectLst/>
                <a:ea typeface="Calibri" panose="020F0502020204030204" pitchFamily="34" charset="0"/>
                <a:cs typeface="Times New Roman" panose="02020603050405020304" pitchFamily="18" charset="0"/>
              </a:rPr>
              <a:t>ациент субъективно расценивает результат лечения как хороший. </a:t>
            </a:r>
          </a:p>
          <a:p>
            <a:endParaRPr lang="ru-RU" dirty="0"/>
          </a:p>
        </p:txBody>
      </p:sp>
    </p:spTree>
    <p:extLst>
      <p:ext uri="{BB962C8B-B14F-4D97-AF65-F5344CB8AC3E}">
        <p14:creationId xmlns:p14="http://schemas.microsoft.com/office/powerpoint/2010/main" val="171969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9" y="0"/>
            <a:ext cx="11414666" cy="430887"/>
          </a:xfrm>
        </p:spPr>
        <p:txBody>
          <a:bodyPr>
            <a:noAutofit/>
          </a:bodyPr>
          <a:lstStyle/>
          <a:p>
            <a:r>
              <a:rPr lang="ru-RU" sz="3200" dirty="0"/>
              <a:t>Вероятность ВТЭО при различных предрасполагающих факторах</a:t>
            </a:r>
          </a:p>
        </p:txBody>
      </p:sp>
      <p:sp>
        <p:nvSpPr>
          <p:cNvPr id="3" name="Content Placeholder 2"/>
          <p:cNvSpPr>
            <a:spLocks noGrp="1"/>
          </p:cNvSpPr>
          <p:nvPr>
            <p:ph sz="quarter" idx="10"/>
          </p:nvPr>
        </p:nvSpPr>
        <p:spPr>
          <a:xfrm>
            <a:off x="128589" y="430887"/>
            <a:ext cx="6615112" cy="6255663"/>
          </a:xfrm>
        </p:spPr>
        <p:txBody>
          <a:bodyPr>
            <a:noAutofit/>
          </a:bodyPr>
          <a:lstStyle/>
          <a:p>
            <a:pPr marL="0" lvl="0" indent="0" fontAlgn="auto">
              <a:spcBef>
                <a:spcPts val="0"/>
              </a:spcBef>
              <a:spcAft>
                <a:spcPts val="0"/>
              </a:spcAft>
              <a:buClrTx/>
              <a:buSzTx/>
              <a:buNone/>
              <a:tabLst/>
            </a:pPr>
            <a:r>
              <a:rPr lang="ru-RU" sz="1500" b="1" i="1" kern="1200" dirty="0">
                <a:solidFill>
                  <a:srgbClr val="000000"/>
                </a:solidFill>
              </a:rPr>
              <a:t>Вероятность ВТЭО повышена более чем в 10 раз: </a:t>
            </a:r>
          </a:p>
          <a:p>
            <a:pPr marL="0" lvl="0" indent="0" fontAlgn="auto">
              <a:spcBef>
                <a:spcPts val="0"/>
              </a:spcBef>
              <a:spcAft>
                <a:spcPts val="0"/>
              </a:spcAft>
              <a:buClrTx/>
              <a:buSzTx/>
              <a:buNone/>
              <a:tabLst/>
            </a:pPr>
            <a:r>
              <a:rPr lang="ru-RU" sz="1500" kern="1200" dirty="0">
                <a:solidFill>
                  <a:srgbClr val="000000"/>
                </a:solidFill>
              </a:rPr>
              <a:t>— перелом нижней конечности, повреждение спинного мозга, крупная травма</a:t>
            </a:r>
          </a:p>
          <a:p>
            <a:pPr marL="0" lvl="0" indent="0" fontAlgn="auto">
              <a:spcBef>
                <a:spcPts val="0"/>
              </a:spcBef>
              <a:spcAft>
                <a:spcPts val="0"/>
              </a:spcAft>
              <a:buClrTx/>
              <a:buSzTx/>
              <a:buNone/>
              <a:tabLst/>
            </a:pPr>
            <a:r>
              <a:rPr lang="ru-RU" sz="1500" kern="1200" dirty="0">
                <a:solidFill>
                  <a:srgbClr val="000000"/>
                </a:solidFill>
              </a:rPr>
              <a:t>— госпитализация с сердечной недостаточностью или фибрилляцией/трепетанием предсердий,  </a:t>
            </a:r>
            <a:endParaRPr lang="ru-RU" sz="1500" kern="1200" dirty="0" smtClean="0">
              <a:solidFill>
                <a:srgbClr val="000000"/>
              </a:solidFill>
            </a:endParaRPr>
          </a:p>
          <a:p>
            <a:pPr marL="0" lvl="0" indent="0" fontAlgn="auto">
              <a:spcBef>
                <a:spcPts val="0"/>
              </a:spcBef>
              <a:spcAft>
                <a:spcPts val="0"/>
              </a:spcAft>
              <a:buClrTx/>
              <a:buSzTx/>
              <a:buNone/>
              <a:tabLst/>
            </a:pPr>
            <a:r>
              <a:rPr lang="ru-RU" sz="1500" kern="1200" dirty="0">
                <a:solidFill>
                  <a:srgbClr val="000000"/>
                </a:solidFill>
              </a:rPr>
              <a:t> </a:t>
            </a:r>
            <a:r>
              <a:rPr lang="ru-RU" sz="1500" kern="1200" dirty="0" smtClean="0">
                <a:solidFill>
                  <a:srgbClr val="000000"/>
                </a:solidFill>
              </a:rPr>
              <a:t>    инфаркт </a:t>
            </a:r>
            <a:r>
              <a:rPr lang="ru-RU" sz="1500" kern="1200" dirty="0">
                <a:solidFill>
                  <a:srgbClr val="000000"/>
                </a:solidFill>
              </a:rPr>
              <a:t>миокарда (достаточно обширный)в предшествующие 3 мес </a:t>
            </a:r>
          </a:p>
          <a:p>
            <a:pPr marL="0" lvl="0" indent="0" fontAlgn="auto">
              <a:spcBef>
                <a:spcPts val="0"/>
              </a:spcBef>
              <a:spcAft>
                <a:spcPts val="0"/>
              </a:spcAft>
              <a:buClrTx/>
              <a:buSzTx/>
              <a:buNone/>
              <a:tabLst/>
            </a:pPr>
            <a:r>
              <a:rPr lang="ru-RU" sz="1500" kern="1200" dirty="0">
                <a:solidFill>
                  <a:srgbClr val="000000"/>
                </a:solidFill>
              </a:rPr>
              <a:t>— протезирование тазобедренного или коленного сустава </a:t>
            </a:r>
          </a:p>
          <a:p>
            <a:pPr marL="0" lvl="0" indent="0" fontAlgn="auto">
              <a:spcBef>
                <a:spcPts val="0"/>
              </a:spcBef>
              <a:spcAft>
                <a:spcPts val="0"/>
              </a:spcAft>
              <a:buClrTx/>
              <a:buSzTx/>
              <a:buNone/>
              <a:tabLst/>
            </a:pPr>
            <a:r>
              <a:rPr lang="ru-RU" sz="1500" kern="1200" dirty="0">
                <a:solidFill>
                  <a:srgbClr val="000000"/>
                </a:solidFill>
              </a:rPr>
              <a:t>— ВТЭО в анамнезе </a:t>
            </a:r>
          </a:p>
          <a:p>
            <a:pPr marL="0" lvl="0" indent="0" fontAlgn="auto">
              <a:spcBef>
                <a:spcPts val="0"/>
              </a:spcBef>
              <a:spcAft>
                <a:spcPts val="0"/>
              </a:spcAft>
              <a:buClrTx/>
              <a:buSzTx/>
              <a:buNone/>
              <a:tabLst/>
            </a:pPr>
            <a:r>
              <a:rPr lang="ru-RU" sz="1500" b="1" i="1" kern="1200" dirty="0">
                <a:solidFill>
                  <a:srgbClr val="000000"/>
                </a:solidFill>
              </a:rPr>
              <a:t>Вероятность ВТЭО повышена в 2—9 раз </a:t>
            </a:r>
          </a:p>
          <a:p>
            <a:pPr marL="0" lvl="0" indent="0" fontAlgn="auto">
              <a:spcBef>
                <a:spcPts val="0"/>
              </a:spcBef>
              <a:spcAft>
                <a:spcPts val="0"/>
              </a:spcAft>
              <a:buClrTx/>
              <a:buSzTx/>
              <a:buNone/>
              <a:tabLst/>
            </a:pPr>
            <a:r>
              <a:rPr lang="ru-RU" sz="1500" kern="1200" dirty="0">
                <a:solidFill>
                  <a:srgbClr val="000000"/>
                </a:solidFill>
              </a:rPr>
              <a:t>— артроскопическая операция на коленном суставе </a:t>
            </a:r>
          </a:p>
          <a:p>
            <a:pPr marL="0" lvl="0" indent="0" fontAlgn="auto">
              <a:spcBef>
                <a:spcPts val="0"/>
              </a:spcBef>
              <a:spcAft>
                <a:spcPts val="0"/>
              </a:spcAft>
              <a:buClrTx/>
              <a:buSzTx/>
              <a:buNone/>
              <a:tabLst/>
            </a:pPr>
            <a:r>
              <a:rPr lang="ru-RU" sz="1500" kern="1200" dirty="0">
                <a:solidFill>
                  <a:srgbClr val="000000"/>
                </a:solidFill>
              </a:rPr>
              <a:t>— аутоиммунные заболевания, тромбофилия </a:t>
            </a:r>
          </a:p>
          <a:p>
            <a:pPr marL="0" lvl="0" indent="0" fontAlgn="auto">
              <a:spcBef>
                <a:spcPts val="0"/>
              </a:spcBef>
              <a:spcAft>
                <a:spcPts val="0"/>
              </a:spcAft>
              <a:buClrTx/>
              <a:buSzTx/>
              <a:buNone/>
              <a:tabLst/>
            </a:pPr>
            <a:r>
              <a:rPr lang="ru-RU" sz="1500" kern="1200" dirty="0">
                <a:solidFill>
                  <a:srgbClr val="000000"/>
                </a:solidFill>
              </a:rPr>
              <a:t>— переливание крови, катетер в центральной вене </a:t>
            </a:r>
          </a:p>
          <a:p>
            <a:pPr marL="0" lvl="0" indent="0" fontAlgn="auto">
              <a:spcBef>
                <a:spcPts val="0"/>
              </a:spcBef>
              <a:spcAft>
                <a:spcPts val="0"/>
              </a:spcAft>
              <a:buClrTx/>
              <a:buSzTx/>
              <a:buNone/>
              <a:tabLst/>
            </a:pPr>
            <a:r>
              <a:rPr lang="ru-RU" sz="1500" kern="1200" dirty="0">
                <a:solidFill>
                  <a:srgbClr val="000000"/>
                </a:solidFill>
              </a:rPr>
              <a:t>— онкология, химиотерапия, гормональная заместительная терапия (риск зависит от препарата) </a:t>
            </a:r>
          </a:p>
          <a:p>
            <a:pPr marL="0" lvl="0" indent="0" fontAlgn="auto">
              <a:spcBef>
                <a:spcPts val="0"/>
              </a:spcBef>
              <a:spcAft>
                <a:spcPts val="0"/>
              </a:spcAft>
              <a:buClrTx/>
              <a:buSzTx/>
              <a:buNone/>
              <a:tabLst/>
            </a:pPr>
            <a:r>
              <a:rPr lang="ru-RU" sz="1500" kern="1200" dirty="0">
                <a:solidFill>
                  <a:srgbClr val="000000"/>
                </a:solidFill>
              </a:rPr>
              <a:t>— застойная сердечная или дыхательная недостаточность </a:t>
            </a:r>
          </a:p>
          <a:p>
            <a:pPr marL="0" lvl="0" indent="0" fontAlgn="auto">
              <a:spcBef>
                <a:spcPts val="0"/>
              </a:spcBef>
              <a:spcAft>
                <a:spcPts val="0"/>
              </a:spcAft>
              <a:buClrTx/>
              <a:buSzTx/>
              <a:buNone/>
              <a:tabLst/>
            </a:pPr>
            <a:r>
              <a:rPr lang="ru-RU" sz="1500" kern="1200" dirty="0">
                <a:solidFill>
                  <a:srgbClr val="000000"/>
                </a:solidFill>
              </a:rPr>
              <a:t>— использование стимуляторов эритропоэза, пероральных контрацептивов </a:t>
            </a:r>
          </a:p>
          <a:p>
            <a:pPr marL="0" lvl="0" indent="0" fontAlgn="auto">
              <a:spcBef>
                <a:spcPts val="0"/>
              </a:spcBef>
              <a:spcAft>
                <a:spcPts val="0"/>
              </a:spcAft>
              <a:buClrTx/>
              <a:buSzTx/>
              <a:buNone/>
              <a:tabLst/>
            </a:pPr>
            <a:r>
              <a:rPr lang="ru-RU" sz="1500" kern="1200" dirty="0">
                <a:solidFill>
                  <a:srgbClr val="000000"/>
                </a:solidFill>
              </a:rPr>
              <a:t>— искусственное оплодотворение, послеродовый период  </a:t>
            </a:r>
          </a:p>
          <a:p>
            <a:pPr marL="0" lvl="0" indent="0" fontAlgn="auto">
              <a:spcBef>
                <a:spcPts val="0"/>
              </a:spcBef>
              <a:spcAft>
                <a:spcPts val="0"/>
              </a:spcAft>
              <a:buClrTx/>
              <a:buSzTx/>
              <a:buNone/>
              <a:tabLst/>
            </a:pPr>
            <a:r>
              <a:rPr lang="ru-RU" sz="1500" kern="1200" dirty="0">
                <a:solidFill>
                  <a:srgbClr val="000000"/>
                </a:solidFill>
              </a:rPr>
              <a:t>— инфекция (в частности, пневмония, инфекция мочевых путей, СПИД) </a:t>
            </a:r>
          </a:p>
          <a:p>
            <a:pPr marL="0" lvl="0" indent="0" fontAlgn="auto">
              <a:spcBef>
                <a:spcPts val="0"/>
              </a:spcBef>
              <a:spcAft>
                <a:spcPts val="0"/>
              </a:spcAft>
              <a:buClrTx/>
              <a:buSzTx/>
              <a:buNone/>
              <a:tabLst/>
            </a:pPr>
            <a:r>
              <a:rPr lang="ru-RU" sz="1500" kern="1200" dirty="0">
                <a:solidFill>
                  <a:srgbClr val="000000"/>
                </a:solidFill>
              </a:rPr>
              <a:t>— воспалительные заболевания толстого кишечника </a:t>
            </a:r>
          </a:p>
          <a:p>
            <a:pPr marL="0" lvl="0" indent="0" fontAlgn="auto">
              <a:spcBef>
                <a:spcPts val="0"/>
              </a:spcBef>
              <a:spcAft>
                <a:spcPts val="0"/>
              </a:spcAft>
              <a:buClrTx/>
              <a:buSzTx/>
              <a:buNone/>
              <a:tabLst/>
            </a:pPr>
            <a:r>
              <a:rPr lang="ru-RU" sz="1500" kern="1200" dirty="0">
                <a:solidFill>
                  <a:srgbClr val="000000"/>
                </a:solidFill>
              </a:rPr>
              <a:t>—инсульт с параличом</a:t>
            </a:r>
          </a:p>
          <a:p>
            <a:pPr marL="0" lvl="0" indent="0" fontAlgn="auto">
              <a:spcBef>
                <a:spcPts val="0"/>
              </a:spcBef>
              <a:spcAft>
                <a:spcPts val="0"/>
              </a:spcAft>
              <a:buClrTx/>
              <a:buSzTx/>
              <a:buNone/>
              <a:tabLst/>
            </a:pPr>
            <a:r>
              <a:rPr lang="ru-RU" sz="1500" kern="1200" dirty="0">
                <a:solidFill>
                  <a:srgbClr val="000000"/>
                </a:solidFill>
              </a:rPr>
              <a:t>— тромбоз поверхностных вен </a:t>
            </a:r>
          </a:p>
          <a:p>
            <a:pPr marL="0" lvl="0" indent="0" fontAlgn="auto">
              <a:spcBef>
                <a:spcPts val="0"/>
              </a:spcBef>
              <a:spcAft>
                <a:spcPts val="0"/>
              </a:spcAft>
              <a:buClrTx/>
              <a:buSzTx/>
              <a:buNone/>
              <a:tabLst/>
            </a:pPr>
            <a:r>
              <a:rPr lang="ru-RU" sz="1500" kern="1200" dirty="0">
                <a:solidFill>
                  <a:srgbClr val="000000"/>
                </a:solidFill>
              </a:rPr>
              <a:t>—</a:t>
            </a:r>
            <a:r>
              <a:rPr lang="ru-RU" sz="1500" b="1" i="1" kern="1200" dirty="0">
                <a:solidFill>
                  <a:srgbClr val="000000"/>
                </a:solidFill>
              </a:rPr>
              <a:t>Вероятность ВТЭО повышена менее чем в 2 раза </a:t>
            </a:r>
          </a:p>
          <a:p>
            <a:pPr marL="0" lvl="0" indent="0" fontAlgn="auto">
              <a:spcBef>
                <a:spcPts val="0"/>
              </a:spcBef>
              <a:spcAft>
                <a:spcPts val="0"/>
              </a:spcAft>
              <a:buClrTx/>
              <a:buSzTx/>
              <a:buNone/>
              <a:tabLst/>
            </a:pPr>
            <a:r>
              <a:rPr lang="ru-RU" sz="1500" kern="1200" dirty="0">
                <a:solidFill>
                  <a:srgbClr val="000000"/>
                </a:solidFill>
              </a:rPr>
              <a:t>— постельный режим более 3 сут </a:t>
            </a:r>
          </a:p>
          <a:p>
            <a:pPr marL="0" lvl="0" indent="0" fontAlgn="auto">
              <a:spcBef>
                <a:spcPts val="0"/>
              </a:spcBef>
              <a:spcAft>
                <a:spcPts val="0"/>
              </a:spcAft>
              <a:buClrTx/>
              <a:buSzTx/>
              <a:buNone/>
              <a:tabLst/>
            </a:pPr>
            <a:r>
              <a:rPr lang="ru-RU" sz="1500" kern="1200" dirty="0">
                <a:solidFill>
                  <a:srgbClr val="000000"/>
                </a:solidFill>
              </a:rPr>
              <a:t>— сахарный диабет, артериальная гипертензия</a:t>
            </a:r>
          </a:p>
          <a:p>
            <a:pPr marL="0" lvl="0" indent="0" fontAlgn="auto">
              <a:spcBef>
                <a:spcPts val="0"/>
              </a:spcBef>
              <a:spcAft>
                <a:spcPts val="0"/>
              </a:spcAft>
              <a:buClrTx/>
              <a:buSzTx/>
              <a:buNone/>
              <a:tabLst/>
            </a:pPr>
            <a:r>
              <a:rPr lang="ru-RU" sz="1500" kern="1200" dirty="0">
                <a:solidFill>
                  <a:srgbClr val="000000"/>
                </a:solidFill>
              </a:rPr>
              <a:t>— длительное положение сидя (например, </a:t>
            </a:r>
            <a:r>
              <a:rPr lang="ru-RU" sz="1500" b="1" i="1" u="sng" kern="1200" dirty="0">
                <a:solidFill>
                  <a:srgbClr val="000000"/>
                </a:solidFill>
              </a:rPr>
              <a:t>при вождении автомобиля, авиаперелетах</a:t>
            </a:r>
            <a:r>
              <a:rPr lang="ru-RU" sz="1500" kern="1200" dirty="0">
                <a:solidFill>
                  <a:srgbClr val="000000"/>
                </a:solidFill>
              </a:rPr>
              <a:t>) </a:t>
            </a:r>
          </a:p>
          <a:p>
            <a:pPr marL="0" lvl="0" indent="0" fontAlgn="auto">
              <a:spcBef>
                <a:spcPts val="0"/>
              </a:spcBef>
              <a:spcAft>
                <a:spcPts val="0"/>
              </a:spcAft>
              <a:buClrTx/>
              <a:buSzTx/>
              <a:buNone/>
              <a:tabLst/>
            </a:pPr>
            <a:r>
              <a:rPr lang="ru-RU" sz="1500" kern="1200" dirty="0">
                <a:solidFill>
                  <a:srgbClr val="000000"/>
                </a:solidFill>
              </a:rPr>
              <a:t>— лапароскопические операции (в частности, холецистэктомия) </a:t>
            </a:r>
          </a:p>
          <a:p>
            <a:pPr marL="0" lvl="0" indent="0" fontAlgn="auto">
              <a:spcBef>
                <a:spcPts val="0"/>
              </a:spcBef>
              <a:spcAft>
                <a:spcPts val="0"/>
              </a:spcAft>
              <a:buClrTx/>
              <a:buSzTx/>
              <a:buNone/>
              <a:tabLst/>
            </a:pPr>
            <a:r>
              <a:rPr lang="ru-RU" sz="1500" kern="1200" dirty="0">
                <a:solidFill>
                  <a:srgbClr val="000000"/>
                </a:solidFill>
              </a:rPr>
              <a:t>— ожирение </a:t>
            </a:r>
          </a:p>
          <a:p>
            <a:pPr marL="0" lvl="0" indent="0" fontAlgn="auto">
              <a:spcBef>
                <a:spcPts val="0"/>
              </a:spcBef>
              <a:spcAft>
                <a:spcPts val="0"/>
              </a:spcAft>
              <a:buClrTx/>
              <a:buSzTx/>
              <a:buNone/>
              <a:tabLst/>
            </a:pPr>
            <a:r>
              <a:rPr lang="ru-RU" sz="1500" kern="1200" dirty="0">
                <a:solidFill>
                  <a:srgbClr val="000000"/>
                </a:solidFill>
              </a:rPr>
              <a:t>— беременность </a:t>
            </a:r>
          </a:p>
          <a:p>
            <a:pPr marL="0" lvl="0" indent="0" fontAlgn="auto">
              <a:spcBef>
                <a:spcPts val="0"/>
              </a:spcBef>
              <a:spcAft>
                <a:spcPts val="0"/>
              </a:spcAft>
              <a:buClrTx/>
              <a:buSzTx/>
              <a:buNone/>
              <a:tabLst/>
            </a:pPr>
            <a:r>
              <a:rPr lang="ru-RU" sz="1500" kern="1200" dirty="0">
                <a:solidFill>
                  <a:srgbClr val="000000"/>
                </a:solidFill>
              </a:rPr>
              <a:t>— </a:t>
            </a:r>
            <a:r>
              <a:rPr lang="ru-RU" sz="1500" b="1" i="1" u="sng" kern="1200" dirty="0">
                <a:solidFill>
                  <a:srgbClr val="000000"/>
                </a:solidFill>
              </a:rPr>
              <a:t>варикозное расширение вен нижних конечностей</a:t>
            </a:r>
          </a:p>
          <a:p>
            <a:endParaRPr lang="ru-RU" sz="1500" dirty="0"/>
          </a:p>
        </p:txBody>
      </p:sp>
      <p:graphicFrame>
        <p:nvGraphicFramePr>
          <p:cNvPr id="4" name="Group 3"/>
          <p:cNvGraphicFramePr>
            <a:graphicFrameLocks/>
          </p:cNvGraphicFramePr>
          <p:nvPr>
            <p:extLst>
              <p:ext uri="{D42A27DB-BD31-4B8C-83A1-F6EECF244321}">
                <p14:modId xmlns:p14="http://schemas.microsoft.com/office/powerpoint/2010/main" val="2770067742"/>
              </p:ext>
            </p:extLst>
          </p:nvPr>
        </p:nvGraphicFramePr>
        <p:xfrm>
          <a:off x="6557956" y="571501"/>
          <a:ext cx="5448299" cy="6115048"/>
        </p:xfrm>
        <a:graphic>
          <a:graphicData uri="http://schemas.openxmlformats.org/drawingml/2006/table">
            <a:tbl>
              <a:tblPr firstRow="1" bandRow="1">
                <a:tableStyleId>{9D7B26C5-4107-4FEC-AEDC-1716B250A1EF}</a:tableStyleId>
              </a:tblPr>
              <a:tblGrid>
                <a:gridCol w="1025788">
                  <a:extLst>
                    <a:ext uri="{9D8B030D-6E8A-4147-A177-3AD203B41FA5}">
                      <a16:colId xmlns:a16="http://schemas.microsoft.com/office/drawing/2014/main" val="20000"/>
                    </a:ext>
                  </a:extLst>
                </a:gridCol>
                <a:gridCol w="4422511">
                  <a:extLst>
                    <a:ext uri="{9D8B030D-6E8A-4147-A177-3AD203B41FA5}">
                      <a16:colId xmlns:a16="http://schemas.microsoft.com/office/drawing/2014/main" val="20001"/>
                    </a:ext>
                  </a:extLst>
                </a:gridCol>
              </a:tblGrid>
              <a:tr h="837688">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r>
                        <a:rPr kumimoji="0" lang="ru-RU" sz="1800" u="none" strike="noStrike" cap="none" normalizeH="0" baseline="0" dirty="0" smtClean="0">
                          <a:ln>
                            <a:noFill/>
                          </a:ln>
                          <a:solidFill>
                            <a:schemeClr val="bg1"/>
                          </a:solidFill>
                          <a:effectLst/>
                        </a:rPr>
                        <a:t>Уровень риска</a:t>
                      </a:r>
                      <a:endParaRPr kumimoji="0" lang="en-US" sz="1800" b="1" i="0" u="none" strike="noStrike" cap="none" normalizeH="0" baseline="0" dirty="0" smtClean="0">
                        <a:ln>
                          <a:noFill/>
                        </a:ln>
                        <a:solidFill>
                          <a:schemeClr val="bg1"/>
                        </a:solidFill>
                        <a:effectLst/>
                        <a:latin typeface="Arial" charset="0"/>
                      </a:endParaRPr>
                    </a:p>
                  </a:txBody>
                  <a:tcPr marL="98829" marR="98829" marT="46800" marB="46800" anchor="ctr" horzOverflow="overflow">
                    <a:solidFill>
                      <a:schemeClr val="bg2"/>
                    </a:solidFill>
                  </a:tcPr>
                </a:tc>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r>
                        <a:rPr kumimoji="0" lang="ru-RU" sz="1800" u="none" strike="noStrike" cap="none" normalizeH="0" baseline="0" dirty="0" smtClean="0">
                          <a:ln>
                            <a:noFill/>
                          </a:ln>
                          <a:solidFill>
                            <a:schemeClr val="bg1"/>
                          </a:solidFill>
                          <a:effectLst/>
                        </a:rPr>
                        <a:t>Факторы риска</a:t>
                      </a:r>
                      <a:endParaRPr kumimoji="0" lang="en-US" sz="1800" b="1" i="0" u="none" strike="noStrike" cap="none" normalizeH="0" baseline="0" dirty="0" smtClean="0">
                        <a:ln>
                          <a:noFill/>
                        </a:ln>
                        <a:solidFill>
                          <a:schemeClr val="bg1"/>
                        </a:solidFill>
                        <a:effectLst/>
                        <a:latin typeface="Arial" charset="0"/>
                      </a:endParaRPr>
                    </a:p>
                  </a:txBody>
                  <a:tcPr marL="98829" marR="98829" marT="46800" marB="46800" anchor="ctr" horzOverflow="overflow">
                    <a:solidFill>
                      <a:schemeClr val="bg2"/>
                    </a:solidFill>
                  </a:tcPr>
                </a:tc>
                <a:extLst>
                  <a:ext uri="{0D108BD9-81ED-4DB2-BD59-A6C34878D82A}">
                    <a16:rowId xmlns:a16="http://schemas.microsoft.com/office/drawing/2014/main" val="10000"/>
                  </a:ext>
                </a:extLst>
              </a:tr>
              <a:tr h="1199900">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r>
                        <a:rPr kumimoji="0" lang="ru-RU" sz="1600" b="0" i="0" u="none" strike="noStrike" cap="none" normalizeH="0" baseline="0" dirty="0" smtClean="0">
                          <a:ln>
                            <a:noFill/>
                          </a:ln>
                          <a:solidFill>
                            <a:schemeClr val="tx1"/>
                          </a:solidFill>
                          <a:effectLst/>
                          <a:latin typeface="+mn-lt"/>
                        </a:rPr>
                        <a:t>Низкий</a:t>
                      </a:r>
                      <a:endParaRPr kumimoji="0" lang="en-GB" sz="1600" b="1" i="0" u="none" strike="noStrike" cap="none" normalizeH="0" baseline="0" dirty="0" smtClean="0">
                        <a:ln>
                          <a:noFill/>
                        </a:ln>
                        <a:solidFill>
                          <a:schemeClr val="tx1"/>
                        </a:solidFill>
                        <a:effectLst/>
                        <a:latin typeface="Arial" charset="0"/>
                      </a:endParaRPr>
                    </a:p>
                  </a:txBody>
                  <a:tcPr marL="98829" marR="98829" marT="46800" marB="46800" anchor="ctr" horzOverflow="overflow"/>
                </a:tc>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pPr>
                      <a:r>
                        <a:rPr kumimoji="0" lang="en-GB" sz="1600" u="none" strike="noStrike" cap="none" normalizeH="0" baseline="0" dirty="0" smtClean="0">
                          <a:ln>
                            <a:noFill/>
                          </a:ln>
                          <a:effectLst/>
                        </a:rPr>
                        <a:t> </a:t>
                      </a:r>
                      <a:r>
                        <a:rPr kumimoji="0" lang="ru-RU" sz="1600" u="none" strike="noStrike" cap="none" normalizeH="0" baseline="0" dirty="0" smtClean="0">
                          <a:ln>
                            <a:noFill/>
                          </a:ln>
                          <a:effectLst/>
                        </a:rPr>
                        <a:t>Малые хирургические вмешательства</a:t>
                      </a:r>
                      <a:endParaRPr kumimoji="0" lang="en-GB" sz="1600" u="none" strike="noStrike" cap="none" normalizeH="0" baseline="0" dirty="0" smtClean="0">
                        <a:ln>
                          <a:noFill/>
                        </a:ln>
                        <a:effectLst/>
                      </a:endParaRPr>
                    </a:p>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pPr>
                      <a:r>
                        <a:rPr kumimoji="0" lang="en-GB" sz="1600" u="none" strike="noStrike" cap="none" normalizeH="0" baseline="0" dirty="0" smtClean="0">
                          <a:ln>
                            <a:noFill/>
                          </a:ln>
                          <a:effectLst/>
                        </a:rPr>
                        <a:t> </a:t>
                      </a:r>
                      <a:r>
                        <a:rPr kumimoji="0" lang="ru-RU" sz="1600" u="none" strike="noStrike" cap="none" normalizeH="0" baseline="0" dirty="0" smtClean="0">
                          <a:ln>
                            <a:noFill/>
                          </a:ln>
                          <a:effectLst/>
                        </a:rPr>
                        <a:t>Медицинские процедуры у пациентов с полной подвижностью</a:t>
                      </a:r>
                      <a:endParaRPr kumimoji="0" lang="en-US" sz="1600" b="0" i="0" u="none" strike="noStrike" cap="none" normalizeH="0" baseline="0" dirty="0" smtClean="0">
                        <a:ln>
                          <a:noFill/>
                        </a:ln>
                        <a:solidFill>
                          <a:schemeClr val="tx1"/>
                        </a:solidFill>
                        <a:effectLst/>
                        <a:latin typeface="Arial" charset="0"/>
                      </a:endParaRPr>
                    </a:p>
                  </a:txBody>
                  <a:tcPr marL="98829" marR="98829" marT="46800" marB="46800" anchor="ctr" horzOverflow="overflow"/>
                </a:tc>
                <a:extLst>
                  <a:ext uri="{0D108BD9-81ED-4DB2-BD59-A6C34878D82A}">
                    <a16:rowId xmlns:a16="http://schemas.microsoft.com/office/drawing/2014/main" val="10001"/>
                  </a:ext>
                </a:extLst>
              </a:tr>
              <a:tr h="2877560">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r>
                        <a:rPr kumimoji="0" lang="ru-RU" sz="1600" u="none" strike="noStrike" cap="none" normalizeH="0" baseline="0" dirty="0" smtClean="0">
                          <a:ln>
                            <a:noFill/>
                          </a:ln>
                          <a:effectLst/>
                        </a:rPr>
                        <a:t>Средний</a:t>
                      </a:r>
                      <a:endParaRPr kumimoji="0" lang="en-US" sz="1600" b="1" i="0" u="none" strike="noStrike" cap="none" normalizeH="0" baseline="0" dirty="0" smtClean="0">
                        <a:ln>
                          <a:noFill/>
                        </a:ln>
                        <a:solidFill>
                          <a:schemeClr val="tx1"/>
                        </a:solidFill>
                        <a:effectLst/>
                        <a:latin typeface="Arial" charset="0"/>
                      </a:endParaRPr>
                    </a:p>
                  </a:txBody>
                  <a:tcPr marL="98829" marR="98829" marT="46800" marB="46800" anchor="ctr" horzOverflow="overflow"/>
                </a:tc>
                <a:tc>
                  <a:txBody>
                    <a:bodyPr/>
                    <a:lstStyle/>
                    <a:p>
                      <a:pPr marL="174625" marR="0" lvl="0" indent="-174625"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pPr>
                      <a:r>
                        <a:rPr kumimoji="0" lang="ru-RU" sz="1600" u="none" strike="noStrike" cap="none" normalizeH="0" baseline="0" dirty="0" smtClean="0">
                          <a:ln>
                            <a:noFill/>
                          </a:ln>
                          <a:effectLst/>
                        </a:rPr>
                        <a:t>Общехирургические вмешательства, открытая гинекологическая или урологическая операция</a:t>
                      </a:r>
                      <a:endParaRPr kumimoji="0" lang="en-GB" sz="1600" u="none" strike="noStrike" cap="none" normalizeH="0" baseline="0" dirty="0" smtClean="0">
                        <a:ln>
                          <a:noFill/>
                        </a:ln>
                        <a:effectLst/>
                      </a:endParaRPr>
                    </a:p>
                    <a:p>
                      <a:pPr marL="174625" marR="0" lvl="0" indent="-174625"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defRPr/>
                      </a:pPr>
                      <a:r>
                        <a:rPr kumimoji="0" lang="ru-RU" sz="1600" u="none" strike="noStrike" cap="none" normalizeH="0" baseline="0" dirty="0" smtClean="0">
                          <a:ln>
                            <a:noFill/>
                          </a:ln>
                          <a:effectLst/>
                        </a:rPr>
                        <a:t>Медицинские процедуры у пациентов, нуждающихся в постельном режиме</a:t>
                      </a:r>
                      <a:endParaRPr kumimoji="0" lang="en-GB" sz="1600" u="none" strike="noStrike" cap="none" normalizeH="0" baseline="0" dirty="0" smtClean="0">
                        <a:ln>
                          <a:noFill/>
                        </a:ln>
                        <a:effectLst/>
                      </a:endParaRPr>
                    </a:p>
                    <a:p>
                      <a:pPr marL="174625" marR="0" lvl="0" indent="-174625"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defRPr/>
                      </a:pPr>
                      <a:r>
                        <a:rPr kumimoji="0" lang="ru-RU" sz="1600" u="none" strike="noStrike" cap="none" normalizeH="0" baseline="0" dirty="0" smtClean="0">
                          <a:ln>
                            <a:noFill/>
                          </a:ln>
                          <a:effectLst/>
                        </a:rPr>
                        <a:t>Протезирование тазобедренного и коленного сустава</a:t>
                      </a:r>
                    </a:p>
                    <a:p>
                      <a:pPr marL="174625" marR="0" lvl="0" indent="-174625"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defRPr/>
                      </a:pPr>
                      <a:r>
                        <a:rPr kumimoji="0" lang="ru-RU" sz="1600" u="none" strike="noStrike" cap="none" normalizeH="0" baseline="0" dirty="0" smtClean="0">
                          <a:ln>
                            <a:noFill/>
                          </a:ln>
                          <a:effectLst/>
                        </a:rPr>
                        <a:t>Хирургическое лечение переломов бедра</a:t>
                      </a:r>
                      <a:r>
                        <a:rPr kumimoji="0" lang="en-GB" sz="1600" u="none" strike="noStrike" cap="none" normalizeH="0" baseline="0" dirty="0" smtClean="0">
                          <a:ln>
                            <a:noFill/>
                          </a:ln>
                          <a:effectLst/>
                        </a:rPr>
                        <a:t> </a:t>
                      </a:r>
                      <a:r>
                        <a:rPr kumimoji="0" lang="ru-RU" sz="1600" u="none" strike="noStrike" cap="none" normalizeH="0" baseline="0" dirty="0" smtClean="0">
                          <a:ln>
                            <a:noFill/>
                          </a:ln>
                          <a:effectLst/>
                        </a:rPr>
                        <a:t>     </a:t>
                      </a:r>
                      <a:r>
                        <a:rPr kumimoji="0" lang="ru-RU" sz="2400" b="1" u="none" strike="noStrike" cap="none" normalizeH="0" baseline="0" dirty="0" smtClean="0">
                          <a:ln>
                            <a:noFill/>
                          </a:ln>
                          <a:solidFill>
                            <a:srgbClr val="FF0000"/>
                          </a:solidFill>
                          <a:effectLst/>
                        </a:rPr>
                        <a:t>40-80%</a:t>
                      </a:r>
                      <a:endParaRPr kumimoji="0" lang="en-US" sz="2400" b="1" i="0" u="none" strike="noStrike" cap="none" normalizeH="0" baseline="0" dirty="0" smtClean="0">
                        <a:ln>
                          <a:noFill/>
                        </a:ln>
                        <a:solidFill>
                          <a:srgbClr val="FF0000"/>
                        </a:solidFill>
                        <a:effectLst/>
                        <a:latin typeface="Arial" charset="0"/>
                      </a:endParaRPr>
                    </a:p>
                  </a:txBody>
                  <a:tcPr marL="98829" marR="98829" marT="46800" marB="46800" anchor="ctr" horzOverflow="overflow"/>
                </a:tc>
                <a:extLst>
                  <a:ext uri="{0D108BD9-81ED-4DB2-BD59-A6C34878D82A}">
                    <a16:rowId xmlns:a16="http://schemas.microsoft.com/office/drawing/2014/main" val="10002"/>
                  </a:ext>
                </a:extLst>
              </a:tr>
              <a:tr h="1199900">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r>
                        <a:rPr kumimoji="0" lang="ru-RU" sz="1600" u="none" strike="noStrike" cap="none" normalizeH="0" baseline="0" dirty="0" smtClean="0">
                          <a:ln>
                            <a:noFill/>
                          </a:ln>
                          <a:effectLst/>
                        </a:rPr>
                        <a:t>Высокий</a:t>
                      </a:r>
                      <a:endParaRPr kumimoji="0" lang="en-GB" sz="1600" u="none" strike="noStrike" cap="none" normalizeH="0" baseline="0" dirty="0" smtClean="0">
                        <a:ln>
                          <a:noFill/>
                        </a:ln>
                        <a:effectLst/>
                      </a:endParaRPr>
                    </a:p>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None/>
                        <a:tabLst/>
                      </a:pPr>
                      <a:endParaRPr kumimoji="0" lang="en-GB" sz="1600" b="1" i="0" u="none" strike="noStrike" cap="none" normalizeH="0" baseline="0" dirty="0" smtClean="0">
                        <a:ln>
                          <a:noFill/>
                        </a:ln>
                        <a:solidFill>
                          <a:schemeClr val="tx1"/>
                        </a:solidFill>
                        <a:effectLst/>
                        <a:latin typeface="Arial" charset="0"/>
                      </a:endParaRPr>
                    </a:p>
                  </a:txBody>
                  <a:tcPr marL="98829" marR="98829" marT="46800" marB="46800" anchor="ctr" horzOverflow="overflow"/>
                </a:tc>
                <a:tc>
                  <a:txBody>
                    <a:bodyPr/>
                    <a:lstStyle/>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pPr>
                      <a:r>
                        <a:rPr kumimoji="0" lang="en-GB" sz="1600" u="none" strike="noStrike" cap="none" normalizeH="0" baseline="0" dirty="0" smtClean="0">
                          <a:ln>
                            <a:noFill/>
                          </a:ln>
                          <a:effectLst/>
                        </a:rPr>
                        <a:t> </a:t>
                      </a:r>
                      <a:r>
                        <a:rPr kumimoji="0" lang="ru-RU" sz="1600" u="none" strike="noStrike" cap="none" normalizeH="0" baseline="0" dirty="0" smtClean="0">
                          <a:ln>
                            <a:noFill/>
                          </a:ln>
                          <a:effectLst/>
                        </a:rPr>
                        <a:t>Тяжелая травма</a:t>
                      </a:r>
                      <a:endParaRPr kumimoji="0" lang="en-GB" sz="1600" u="none" strike="noStrike" cap="none" normalizeH="0" baseline="0" dirty="0" smtClean="0">
                        <a:ln>
                          <a:noFill/>
                        </a:ln>
                        <a:effectLst/>
                      </a:endParaRPr>
                    </a:p>
                    <a:p>
                      <a:pPr marL="0" marR="0" lvl="0" indent="0" algn="l" defTabSz="914400" rtl="0" eaLnBrk="1" fontAlgn="base" latinLnBrk="0" hangingPunct="1">
                        <a:lnSpc>
                          <a:spcPct val="100000"/>
                        </a:lnSpc>
                        <a:spcBef>
                          <a:spcPct val="50000"/>
                        </a:spcBef>
                        <a:spcAft>
                          <a:spcPct val="0"/>
                        </a:spcAft>
                        <a:buClr>
                          <a:srgbClr val="E00079"/>
                        </a:buClr>
                        <a:buSzTx/>
                        <a:buFont typeface="Wingdings 3" pitchFamily="18" charset="2"/>
                        <a:buChar char=""/>
                        <a:tabLst/>
                      </a:pPr>
                      <a:r>
                        <a:rPr kumimoji="0" lang="en-GB" sz="1600" u="none" strike="noStrike" cap="none" normalizeH="0" baseline="0" dirty="0" smtClean="0">
                          <a:ln>
                            <a:noFill/>
                          </a:ln>
                          <a:effectLst/>
                        </a:rPr>
                        <a:t> </a:t>
                      </a:r>
                      <a:r>
                        <a:rPr kumimoji="0" lang="ru-RU" sz="1600" u="none" strike="noStrike" cap="none" normalizeH="0" baseline="0" dirty="0" smtClean="0">
                          <a:ln>
                            <a:noFill/>
                          </a:ln>
                          <a:effectLst/>
                        </a:rPr>
                        <a:t>Повреждения спинного мозга</a:t>
                      </a:r>
                      <a:endParaRPr kumimoji="0" lang="en-US" sz="1600" b="0" i="0" u="none" strike="noStrike" cap="none" normalizeH="0" baseline="0" dirty="0" smtClean="0">
                        <a:ln>
                          <a:noFill/>
                        </a:ln>
                        <a:solidFill>
                          <a:schemeClr val="tx1"/>
                        </a:solidFill>
                        <a:effectLst/>
                        <a:latin typeface="Arial" charset="0"/>
                      </a:endParaRPr>
                    </a:p>
                  </a:txBody>
                  <a:tcPr marL="98829" marR="98829" marT="46800" marB="46800" anchor="ctr" horzOverflow="overflow"/>
                </a:tc>
                <a:extLst>
                  <a:ext uri="{0D108BD9-81ED-4DB2-BD59-A6C34878D82A}">
                    <a16:rowId xmlns:a16="http://schemas.microsoft.com/office/drawing/2014/main" val="10003"/>
                  </a:ext>
                </a:extLst>
              </a:tr>
            </a:tbl>
          </a:graphicData>
        </a:graphic>
      </p:graphicFrame>
      <p:sp>
        <p:nvSpPr>
          <p:cNvPr id="5" name="Скругленный прямоугольник 4"/>
          <p:cNvSpPr/>
          <p:nvPr/>
        </p:nvSpPr>
        <p:spPr>
          <a:xfrm>
            <a:off x="7581207" y="4106487"/>
            <a:ext cx="4466706" cy="2006138"/>
          </a:xfrm>
          <a:prstGeom prst="roundRect">
            <a:avLst/>
          </a:prstGeom>
          <a:solidFill>
            <a:srgbClr val="D9579B">
              <a:alpha val="9020"/>
            </a:srgbClr>
          </a:solidFill>
          <a:ln w="28575">
            <a:solidFill>
              <a:srgbClr val="FF0066">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88045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Тромбопрофилактика</a:t>
            </a:r>
            <a:r>
              <a:rPr lang="ru-RU" dirty="0" smtClean="0"/>
              <a:t> ???</a:t>
            </a:r>
            <a:endParaRPr lang="ru-RU" dirty="0"/>
          </a:p>
        </p:txBody>
      </p:sp>
      <p:sp>
        <p:nvSpPr>
          <p:cNvPr id="3" name="Объект 2"/>
          <p:cNvSpPr>
            <a:spLocks noGrp="1"/>
          </p:cNvSpPr>
          <p:nvPr>
            <p:ph idx="1"/>
          </p:nvPr>
        </p:nvSpPr>
        <p:spPr/>
        <p:txBody>
          <a:bodyPr/>
          <a:lstStyle/>
          <a:p>
            <a:r>
              <a:rPr lang="ru-RU" dirty="0" smtClean="0"/>
              <a:t>ТЭЛА в анамнезе – получает </a:t>
            </a:r>
            <a:r>
              <a:rPr lang="ru-RU" dirty="0" err="1" smtClean="0"/>
              <a:t>ксарелто</a:t>
            </a:r>
            <a:r>
              <a:rPr lang="ru-RU" dirty="0" smtClean="0"/>
              <a:t> по 2,5 мг регулярно (назначение при выписке)</a:t>
            </a:r>
          </a:p>
          <a:p>
            <a:r>
              <a:rPr lang="ru-RU" dirty="0" smtClean="0"/>
              <a:t>ГИТ после назначения НМГ (отечественный </a:t>
            </a:r>
            <a:r>
              <a:rPr lang="ru-RU" dirty="0" err="1" smtClean="0"/>
              <a:t>дженерик</a:t>
            </a:r>
            <a:r>
              <a:rPr lang="ru-RU" dirty="0" smtClean="0"/>
              <a:t> </a:t>
            </a:r>
            <a:r>
              <a:rPr lang="ru-RU" dirty="0" err="1" smtClean="0"/>
              <a:t>эноксапарина</a:t>
            </a:r>
            <a:r>
              <a:rPr lang="ru-RU" dirty="0" smtClean="0"/>
              <a:t>)</a:t>
            </a:r>
          </a:p>
          <a:p>
            <a:r>
              <a:rPr lang="ru-RU" dirty="0" smtClean="0"/>
              <a:t>ХПН 1 (клиренс </a:t>
            </a:r>
            <a:r>
              <a:rPr lang="ru-RU" dirty="0" err="1" smtClean="0"/>
              <a:t>креатинина</a:t>
            </a:r>
            <a:r>
              <a:rPr lang="ru-RU" dirty="0" smtClean="0"/>
              <a:t> по </a:t>
            </a:r>
            <a:r>
              <a:rPr lang="ru-RU" dirty="0" err="1" smtClean="0"/>
              <a:t>Кокрофту-Голту</a:t>
            </a:r>
            <a:r>
              <a:rPr lang="ru-RU" dirty="0" smtClean="0"/>
              <a:t> = 30-35 мл/мин)</a:t>
            </a:r>
          </a:p>
          <a:p>
            <a:endParaRPr lang="ru-RU" dirty="0"/>
          </a:p>
          <a:p>
            <a:endParaRPr lang="ru-RU" dirty="0" smtClean="0"/>
          </a:p>
          <a:p>
            <a:endParaRPr lang="ru-RU" dirty="0"/>
          </a:p>
          <a:p>
            <a:r>
              <a:rPr lang="ru-RU" dirty="0" err="1" smtClean="0"/>
              <a:t>Ксарелто</a:t>
            </a:r>
            <a:r>
              <a:rPr lang="ru-RU" dirty="0" smtClean="0"/>
              <a:t> 10 мг</a:t>
            </a:r>
            <a:endParaRPr lang="ru-RU" dirty="0"/>
          </a:p>
        </p:txBody>
      </p:sp>
      <p:sp>
        <p:nvSpPr>
          <p:cNvPr id="4" name="Стрелка вниз 3"/>
          <p:cNvSpPr/>
          <p:nvPr/>
        </p:nvSpPr>
        <p:spPr>
          <a:xfrm>
            <a:off x="2030185" y="4191000"/>
            <a:ext cx="2231572" cy="12681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36375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3487" y="500063"/>
            <a:ext cx="10139363" cy="908126"/>
          </a:xfrm>
        </p:spPr>
        <p:txBody>
          <a:bodyPr>
            <a:normAutofit fontScale="90000"/>
          </a:bodyPr>
          <a:lstStyle/>
          <a:p>
            <a:r>
              <a:rPr lang="ru-RU" sz="3200" b="1" dirty="0" smtClean="0"/>
              <a:t>Кейс лечения перелома/псевдоартроза ключицы у больного Р., 72 лет</a:t>
            </a:r>
            <a:endParaRPr lang="ru-RU" sz="3200" b="1" dirty="0"/>
          </a:p>
        </p:txBody>
      </p:sp>
      <p:sp>
        <p:nvSpPr>
          <p:cNvPr id="7" name="Подзаголовок 6"/>
          <p:cNvSpPr>
            <a:spLocks noGrp="1"/>
          </p:cNvSpPr>
          <p:nvPr>
            <p:ph type="subTitle" idx="1"/>
          </p:nvPr>
        </p:nvSpPr>
        <p:spPr>
          <a:xfrm>
            <a:off x="414338" y="5557839"/>
            <a:ext cx="6057900" cy="956548"/>
          </a:xfrm>
        </p:spPr>
        <p:txBody>
          <a:bodyPr/>
          <a:lstStyle/>
          <a:p>
            <a:r>
              <a:rPr lang="ru-RU" dirty="0" smtClean="0"/>
              <a:t>Этап лечения перелома</a:t>
            </a:r>
          </a:p>
          <a:p>
            <a:r>
              <a:rPr lang="ru-RU" b="1" i="1" dirty="0" smtClean="0">
                <a:solidFill>
                  <a:srgbClr val="FF0066"/>
                </a:solidFill>
              </a:rPr>
              <a:t>Профилактика ТЭО - неизвестна </a:t>
            </a:r>
            <a:endParaRPr lang="ru-RU" b="1" i="1" dirty="0">
              <a:solidFill>
                <a:srgbClr val="FF0066"/>
              </a:solidFill>
            </a:endParaRPr>
          </a:p>
        </p:txBody>
      </p:sp>
      <p:pic>
        <p:nvPicPr>
          <p:cNvPr id="4" name="image4.jpg"/>
          <p:cNvPicPr>
            <a:picLocks noGrp="1"/>
          </p:cNvPicPr>
          <p:nvPr>
            <p:ph idx="4294967295"/>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231000"/>
                    </a14:imgEffect>
                    <a14:imgEffect>
                      <a14:brightnessContrast bright="18000" contrast="17000"/>
                    </a14:imgEffect>
                  </a14:imgLayer>
                </a14:imgProps>
              </a:ext>
            </a:extLst>
          </a:blip>
          <a:srcRect/>
          <a:stretch>
            <a:fillRect/>
          </a:stretch>
        </p:blipFill>
        <p:spPr>
          <a:xfrm>
            <a:off x="222327" y="1814513"/>
            <a:ext cx="3863898" cy="2829158"/>
          </a:xfrm>
          <a:prstGeom prst="rect">
            <a:avLst/>
          </a:prstGeom>
          <a:ln/>
        </p:spPr>
      </p:pic>
      <p:pic>
        <p:nvPicPr>
          <p:cNvPr id="5" name="image6.jpg"/>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aturation sat="125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a:xfrm>
            <a:off x="4275405" y="2698272"/>
            <a:ext cx="3525569" cy="2859566"/>
          </a:xfrm>
          <a:prstGeom prst="rect">
            <a:avLst/>
          </a:prstGeom>
          <a:ln/>
        </p:spPr>
      </p:pic>
      <p:pic>
        <p:nvPicPr>
          <p:cNvPr id="6" name="image9.jpg"/>
          <p:cNvPicPr/>
          <p:nvPr/>
        </p:nvPicPr>
        <p:blipFill>
          <a:blip r:embed="rId6" cstate="print">
            <a:extLst>
              <a:ext uri="{28A0092B-C50C-407E-A947-70E740481C1C}">
                <a14:useLocalDpi xmlns:a14="http://schemas.microsoft.com/office/drawing/2010/main" val="0"/>
              </a:ext>
            </a:extLst>
          </a:blip>
          <a:srcRect/>
          <a:stretch>
            <a:fillRect/>
          </a:stretch>
        </p:blipFill>
        <p:spPr>
          <a:xfrm>
            <a:off x="7999412" y="3328351"/>
            <a:ext cx="4002088" cy="2915287"/>
          </a:xfrm>
          <a:prstGeom prst="rect">
            <a:avLst/>
          </a:prstGeom>
          <a:ln/>
        </p:spPr>
      </p:pic>
    </p:spTree>
    <p:extLst>
      <p:ext uri="{BB962C8B-B14F-4D97-AF65-F5344CB8AC3E}">
        <p14:creationId xmlns:p14="http://schemas.microsoft.com/office/powerpoint/2010/main" val="2304385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8.jpg"/>
          <p:cNvPicPr/>
          <p:nvPr/>
        </p:nvPicPr>
        <p:blipFill>
          <a:blip r:embed="rId2" cstate="print">
            <a:extLst>
              <a:ext uri="{28A0092B-C50C-407E-A947-70E740481C1C}">
                <a14:useLocalDpi xmlns:a14="http://schemas.microsoft.com/office/drawing/2010/main" val="0"/>
              </a:ext>
            </a:extLst>
          </a:blip>
          <a:srcRect l="13542" t="25889" r="40929" b="34544"/>
          <a:stretch>
            <a:fillRect/>
          </a:stretch>
        </p:blipFill>
        <p:spPr>
          <a:xfrm rot="16200000">
            <a:off x="9405259" y="1594096"/>
            <a:ext cx="2151394" cy="3033266"/>
          </a:xfrm>
          <a:prstGeom prst="rect">
            <a:avLst/>
          </a:prstGeom>
          <a:ln/>
        </p:spPr>
      </p:pic>
      <p:pic>
        <p:nvPicPr>
          <p:cNvPr id="6" name="Рисунок 5"/>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colorTemperature colorTemp="4064"/>
                    </a14:imgEffect>
                    <a14:imgEffect>
                      <a14:saturation sat="102000"/>
                    </a14:imgEffect>
                  </a14:imgLayer>
                </a14:imgProps>
              </a:ext>
              <a:ext uri="{28A0092B-C50C-407E-A947-70E740481C1C}">
                <a14:useLocalDpi xmlns:a14="http://schemas.microsoft.com/office/drawing/2010/main" val="0"/>
              </a:ext>
            </a:extLst>
          </a:blip>
          <a:srcRect l="20116" t="9093" r="11258" b="23617"/>
          <a:stretch/>
        </p:blipFill>
        <p:spPr bwMode="auto">
          <a:xfrm>
            <a:off x="8566944" y="4530770"/>
            <a:ext cx="2786856" cy="2093248"/>
          </a:xfrm>
          <a:prstGeom prst="rect">
            <a:avLst/>
          </a:prstGeom>
          <a:noFill/>
          <a:ln>
            <a:noFill/>
          </a:ln>
          <a:extLst>
            <a:ext uri="{53640926-AAD7-44D8-BBD7-CCE9431645EC}">
              <a14:shadowObscured xmlns:a14="http://schemas.microsoft.com/office/drawing/2010/main"/>
            </a:ext>
          </a:extLst>
        </p:spPr>
      </p:pic>
      <p:pic>
        <p:nvPicPr>
          <p:cNvPr id="8" name="image1.jpg"/>
          <p:cNvPicPr/>
          <p:nvPr/>
        </p:nvPicPr>
        <p:blipFill>
          <a:blip r:embed="rId5"/>
          <a:srcRect/>
          <a:stretch>
            <a:fillRect/>
          </a:stretch>
        </p:blipFill>
        <p:spPr>
          <a:xfrm>
            <a:off x="5388292" y="2263639"/>
            <a:ext cx="3093720" cy="1694180"/>
          </a:xfrm>
          <a:prstGeom prst="rect">
            <a:avLst/>
          </a:prstGeom>
          <a:ln/>
        </p:spPr>
      </p:pic>
      <p:pic>
        <p:nvPicPr>
          <p:cNvPr id="4" name="image7.jpg"/>
          <p:cNvPicPr>
            <a:picLocks noGrp="1"/>
          </p:cNvPicPr>
          <p:nvPr>
            <p:ph idx="1"/>
          </p:nvPr>
        </p:nvPicPr>
        <p:blipFill>
          <a:blip r:embed="rId6" cstate="print">
            <a:extLst>
              <a:ext uri="{28A0092B-C50C-407E-A947-70E740481C1C}">
                <a14:useLocalDpi xmlns:a14="http://schemas.microsoft.com/office/drawing/2010/main" val="0"/>
              </a:ext>
            </a:extLst>
          </a:blip>
          <a:srcRect/>
          <a:stretch>
            <a:fillRect/>
          </a:stretch>
        </p:blipFill>
        <p:spPr>
          <a:xfrm>
            <a:off x="392776" y="1690688"/>
            <a:ext cx="3669377" cy="2942272"/>
          </a:xfrm>
          <a:prstGeom prst="rect">
            <a:avLst/>
          </a:prstGeom>
          <a:ln/>
        </p:spPr>
      </p:pic>
      <p:sp>
        <p:nvSpPr>
          <p:cNvPr id="9" name="Заголовок 1"/>
          <p:cNvSpPr>
            <a:spLocks noGrp="1"/>
          </p:cNvSpPr>
          <p:nvPr>
            <p:ph type="title"/>
          </p:nvPr>
        </p:nvSpPr>
        <p:spPr>
          <a:xfrm>
            <a:off x="838199" y="365125"/>
            <a:ext cx="11159389" cy="1325563"/>
          </a:xfrm>
        </p:spPr>
        <p:txBody>
          <a:bodyPr>
            <a:normAutofit/>
          </a:bodyPr>
          <a:lstStyle/>
          <a:p>
            <a:r>
              <a:rPr lang="ru-RU" sz="3200" b="1" dirty="0" smtClean="0"/>
              <a:t>Кейс лечения перелома/псевдоартроза ключицы у больного Р., 72 лет</a:t>
            </a:r>
            <a:endParaRPr lang="ru-RU" sz="3200" b="1" dirty="0"/>
          </a:p>
        </p:txBody>
      </p:sp>
      <p:sp>
        <p:nvSpPr>
          <p:cNvPr id="10" name="Заголовок 1"/>
          <p:cNvSpPr txBox="1">
            <a:spLocks/>
          </p:cNvSpPr>
          <p:nvPr/>
        </p:nvSpPr>
        <p:spPr>
          <a:xfrm>
            <a:off x="4729164" y="4186426"/>
            <a:ext cx="3752848" cy="229245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smtClean="0"/>
              <a:t>Третий этап – МОС + кожно-малоберцовый лоскут (питающая ножка состыкована с поперечными артерией и веной шеи)</a:t>
            </a:r>
          </a:p>
          <a:p>
            <a:endParaRPr lang="ru-RU" sz="2400" b="1" i="1" dirty="0" smtClean="0">
              <a:solidFill>
                <a:srgbClr val="FF0066"/>
              </a:solidFill>
            </a:endParaRPr>
          </a:p>
          <a:p>
            <a:r>
              <a:rPr lang="ru-RU" sz="2400" b="1" i="1" dirty="0" smtClean="0">
                <a:solidFill>
                  <a:srgbClr val="FF0066"/>
                </a:solidFill>
              </a:rPr>
              <a:t>Профилактика ТЭО – </a:t>
            </a:r>
            <a:r>
              <a:rPr lang="ru-RU" sz="2400" b="1" i="1" dirty="0" err="1" smtClean="0">
                <a:solidFill>
                  <a:srgbClr val="FF0066"/>
                </a:solidFill>
              </a:rPr>
              <a:t>ксарелто</a:t>
            </a:r>
            <a:r>
              <a:rPr lang="ru-RU" sz="2400" b="1" i="1" dirty="0" smtClean="0">
                <a:solidFill>
                  <a:srgbClr val="FF0066"/>
                </a:solidFill>
              </a:rPr>
              <a:t> 10 мг в течение 3 недели</a:t>
            </a:r>
          </a:p>
          <a:p>
            <a:endParaRPr lang="ru-RU" sz="2400" dirty="0"/>
          </a:p>
        </p:txBody>
      </p:sp>
      <p:sp>
        <p:nvSpPr>
          <p:cNvPr id="11" name="Заголовок 1"/>
          <p:cNvSpPr txBox="1">
            <a:spLocks/>
          </p:cNvSpPr>
          <p:nvPr/>
        </p:nvSpPr>
        <p:spPr>
          <a:xfrm>
            <a:off x="545176" y="4338826"/>
            <a:ext cx="2600325" cy="20675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smtClean="0"/>
              <a:t>Неудача второй попытки (МОС + аутопластика)</a:t>
            </a:r>
          </a:p>
          <a:p>
            <a:endParaRPr lang="ru-RU" sz="2400" dirty="0"/>
          </a:p>
        </p:txBody>
      </p:sp>
    </p:spTree>
    <p:extLst>
      <p:ext uri="{BB962C8B-B14F-4D97-AF65-F5344CB8AC3E}">
        <p14:creationId xmlns:p14="http://schemas.microsoft.com/office/powerpoint/2010/main" val="204844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0663" y="4560483"/>
            <a:ext cx="3278981" cy="1949450"/>
          </a:xfrm>
        </p:spPr>
        <p:txBody>
          <a:bodyPr>
            <a:normAutofit fontScale="90000"/>
          </a:bodyPr>
          <a:lstStyle/>
          <a:p>
            <a:r>
              <a:rPr lang="ru-RU" sz="2400" dirty="0" smtClean="0"/>
              <a:t>Этап ЧКО с погружным остеосинтезом в итоге</a:t>
            </a:r>
            <a:br>
              <a:rPr lang="ru-RU" sz="2400" dirty="0" smtClean="0"/>
            </a:br>
            <a:r>
              <a:rPr lang="ru-RU" sz="2400" dirty="0"/>
              <a:t/>
            </a:r>
            <a:br>
              <a:rPr lang="ru-RU" sz="2400" dirty="0"/>
            </a:br>
            <a:r>
              <a:rPr lang="ru-RU" sz="2400" b="1" i="1" dirty="0">
                <a:solidFill>
                  <a:srgbClr val="FF0066"/>
                </a:solidFill>
              </a:rPr>
              <a:t>Профилактика ТЭО – </a:t>
            </a:r>
            <a:r>
              <a:rPr lang="ru-RU" sz="2400" b="1" i="1" dirty="0" err="1">
                <a:solidFill>
                  <a:srgbClr val="FF0066"/>
                </a:solidFill>
              </a:rPr>
              <a:t>ксарелто</a:t>
            </a:r>
            <a:r>
              <a:rPr lang="ru-RU" sz="2400" b="1" i="1" dirty="0">
                <a:solidFill>
                  <a:srgbClr val="FF0066"/>
                </a:solidFill>
              </a:rPr>
              <a:t> 10 мг в течение 5 недель</a:t>
            </a:r>
            <a:br>
              <a:rPr lang="ru-RU" sz="2400" b="1" i="1" dirty="0">
                <a:solidFill>
                  <a:srgbClr val="FF0066"/>
                </a:solidFill>
              </a:rPr>
            </a:br>
            <a:endParaRPr lang="ru-RU" sz="2400" b="1" i="1" dirty="0">
              <a:solidFill>
                <a:srgbClr val="FF0066"/>
              </a:solidFill>
            </a:endParaRPr>
          </a:p>
        </p:txBody>
      </p:sp>
      <p:pic>
        <p:nvPicPr>
          <p:cNvPr id="5" name="Рисунок 4" descr="C:\Users\DNS\Desktop\Мои документы Большой\статьи\Псевдоартроз ключицы Ребров\в процессе.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105" y="2129386"/>
            <a:ext cx="3562552" cy="2270818"/>
          </a:xfrm>
          <a:prstGeom prst="rect">
            <a:avLst/>
          </a:prstGeom>
          <a:noFill/>
          <a:ln>
            <a:noFill/>
          </a:ln>
        </p:spPr>
      </p:pic>
      <p:grpSp>
        <p:nvGrpSpPr>
          <p:cNvPr id="6" name="Группа 5"/>
          <p:cNvGrpSpPr/>
          <p:nvPr/>
        </p:nvGrpSpPr>
        <p:grpSpPr>
          <a:xfrm>
            <a:off x="9060873" y="2011476"/>
            <a:ext cx="2598505" cy="2388727"/>
            <a:chOff x="0" y="0"/>
            <a:chExt cx="2308860" cy="2075180"/>
          </a:xfrm>
        </p:grpSpPr>
        <p:pic>
          <p:nvPicPr>
            <p:cNvPr id="7" name="Рисунок 6" descr="C:\Users\DNS\Desktop\Мои документы Большой\статьи\Псевдоартроз ключицы Ребров\ребров общ вид.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08860" cy="2075180"/>
            </a:xfrm>
            <a:prstGeom prst="rect">
              <a:avLst/>
            </a:prstGeom>
            <a:noFill/>
            <a:ln>
              <a:noFill/>
            </a:ln>
          </p:spPr>
        </p:pic>
        <p:sp>
          <p:nvSpPr>
            <p:cNvPr id="8" name="Прямоугольник 7"/>
            <p:cNvSpPr/>
            <p:nvPr/>
          </p:nvSpPr>
          <p:spPr>
            <a:xfrm>
              <a:off x="0" y="621030"/>
              <a:ext cx="26289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pic>
        <p:nvPicPr>
          <p:cNvPr id="9" name="Рисунок 8" descr="C:\Users\DNS\Desktop\Мои документы Большой\статьи\Псевдоартроз ключицы Ребров\конец.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3657" y="4560483"/>
            <a:ext cx="2818448" cy="1949450"/>
          </a:xfrm>
          <a:prstGeom prst="rect">
            <a:avLst/>
          </a:prstGeom>
          <a:noFill/>
          <a:ln>
            <a:noFill/>
          </a:ln>
        </p:spPr>
      </p:pic>
      <p:pic>
        <p:nvPicPr>
          <p:cNvPr id="12" name="Объект 11" descr="C:\Users\DNS\Desktop\Мои документы Большой\статьи\Псевдоартроз ключицы Ребров\до.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28624" y="2205412"/>
            <a:ext cx="4320714" cy="2848726"/>
          </a:xfrm>
          <a:prstGeom prst="rect">
            <a:avLst/>
          </a:prstGeom>
          <a:noFill/>
          <a:ln>
            <a:noFill/>
          </a:ln>
        </p:spPr>
      </p:pic>
      <p:sp>
        <p:nvSpPr>
          <p:cNvPr id="13" name="Заголовок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smtClean="0"/>
              <a:t>Кейс лечения перелома/псевдоартроза ключицы у больного Р., 72 лет</a:t>
            </a:r>
            <a:endParaRPr lang="ru-RU" sz="3200" dirty="0"/>
          </a:p>
        </p:txBody>
      </p:sp>
      <p:sp>
        <p:nvSpPr>
          <p:cNvPr id="14" name="Заголовок 1"/>
          <p:cNvSpPr txBox="1">
            <a:spLocks/>
          </p:cNvSpPr>
          <p:nvPr/>
        </p:nvSpPr>
        <p:spPr>
          <a:xfrm>
            <a:off x="873917" y="5095875"/>
            <a:ext cx="2586039" cy="831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smtClean="0"/>
              <a:t>Исход третьего вмешательства</a:t>
            </a:r>
            <a:endParaRPr lang="ru-RU" sz="2400" dirty="0"/>
          </a:p>
        </p:txBody>
      </p:sp>
    </p:spTree>
    <p:extLst>
      <p:ext uri="{BB962C8B-B14F-4D97-AF65-F5344CB8AC3E}">
        <p14:creationId xmlns:p14="http://schemas.microsoft.com/office/powerpoint/2010/main" val="6048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075" y="50801"/>
            <a:ext cx="10515600" cy="1325563"/>
          </a:xfrm>
        </p:spPr>
        <p:txBody>
          <a:bodyPr/>
          <a:lstStyle/>
          <a:p>
            <a:r>
              <a:rPr lang="ru-RU" dirty="0"/>
              <a:t>Выводы</a:t>
            </a:r>
          </a:p>
        </p:txBody>
      </p:sp>
      <p:sp>
        <p:nvSpPr>
          <p:cNvPr id="3" name="Content Placeholder 2"/>
          <p:cNvSpPr>
            <a:spLocks noGrp="1"/>
          </p:cNvSpPr>
          <p:nvPr>
            <p:ph sz="quarter" idx="10"/>
          </p:nvPr>
        </p:nvSpPr>
        <p:spPr>
          <a:xfrm>
            <a:off x="142875" y="1376364"/>
            <a:ext cx="11714697" cy="5238749"/>
          </a:xfrm>
        </p:spPr>
        <p:txBody>
          <a:bodyPr>
            <a:normAutofit/>
          </a:bodyPr>
          <a:lstStyle/>
          <a:p>
            <a:pPr lvl="0">
              <a:buClr>
                <a:srgbClr val="6689CC"/>
              </a:buClr>
            </a:pPr>
            <a:r>
              <a:rPr lang="ru-RU" sz="2600" dirty="0">
                <a:solidFill>
                  <a:srgbClr val="0070C0"/>
                </a:solidFill>
              </a:rPr>
              <a:t>Приемы и методы профилактики ВТЭО при оперативном лечении </a:t>
            </a:r>
            <a:r>
              <a:rPr lang="ru-RU" sz="2600" dirty="0" smtClean="0">
                <a:solidFill>
                  <a:srgbClr val="0070C0"/>
                </a:solidFill>
              </a:rPr>
              <a:t>больных </a:t>
            </a:r>
            <a:r>
              <a:rPr lang="ru-RU" sz="2600" dirty="0" err="1" smtClean="0">
                <a:solidFill>
                  <a:srgbClr val="0070C0"/>
                </a:solidFill>
              </a:rPr>
              <a:t>ортопедо</a:t>
            </a:r>
            <a:r>
              <a:rPr lang="ru-RU" sz="2600" dirty="0" smtClean="0">
                <a:solidFill>
                  <a:srgbClr val="0070C0"/>
                </a:solidFill>
              </a:rPr>
              <a:t>-травматологического профиля требуют дальнейшей систематизации </a:t>
            </a:r>
            <a:r>
              <a:rPr lang="ru-RU" sz="2600" dirty="0">
                <a:solidFill>
                  <a:srgbClr val="0070C0"/>
                </a:solidFill>
              </a:rPr>
              <a:t>и рациональных схем фармакологической поддержки</a:t>
            </a:r>
          </a:p>
          <a:p>
            <a:pPr lvl="0">
              <a:buClr>
                <a:srgbClr val="6689CC"/>
              </a:buClr>
            </a:pPr>
            <a:r>
              <a:rPr lang="ru-RU" sz="2600" dirty="0">
                <a:solidFill>
                  <a:srgbClr val="0070C0"/>
                </a:solidFill>
              </a:rPr>
              <a:t>Применение с этой целью препарата группы НОАК </a:t>
            </a:r>
            <a:r>
              <a:rPr lang="ru-RU" sz="2600" dirty="0" err="1">
                <a:solidFill>
                  <a:srgbClr val="0070C0"/>
                </a:solidFill>
              </a:rPr>
              <a:t>ривароксабана</a:t>
            </a:r>
            <a:r>
              <a:rPr lang="ru-RU" sz="2600" dirty="0">
                <a:solidFill>
                  <a:srgbClr val="0070C0"/>
                </a:solidFill>
              </a:rPr>
              <a:t> </a:t>
            </a:r>
            <a:r>
              <a:rPr lang="ru-RU" sz="2600" dirty="0" smtClean="0">
                <a:solidFill>
                  <a:srgbClr val="0070C0"/>
                </a:solidFill>
              </a:rPr>
              <a:t>(</a:t>
            </a:r>
            <a:r>
              <a:rPr lang="ru-RU" sz="2600" dirty="0" err="1" smtClean="0">
                <a:solidFill>
                  <a:srgbClr val="0070C0"/>
                </a:solidFill>
              </a:rPr>
              <a:t>Ксарелто</a:t>
            </a:r>
            <a:r>
              <a:rPr lang="ru-RU" sz="2600" dirty="0">
                <a:solidFill>
                  <a:srgbClr val="0070C0"/>
                </a:solidFill>
              </a:rPr>
              <a:t>) </a:t>
            </a:r>
            <a:r>
              <a:rPr lang="ru-RU" sz="2600" dirty="0" smtClean="0">
                <a:solidFill>
                  <a:srgbClr val="0070C0"/>
                </a:solidFill>
              </a:rPr>
              <a:t>превосходит по </a:t>
            </a:r>
            <a:r>
              <a:rPr lang="ru-RU" sz="2600" dirty="0">
                <a:solidFill>
                  <a:srgbClr val="0070C0"/>
                </a:solidFill>
              </a:rPr>
              <a:t>эффективности </a:t>
            </a:r>
            <a:r>
              <a:rPr lang="ru-RU" sz="2600" dirty="0" smtClean="0">
                <a:solidFill>
                  <a:srgbClr val="0070C0"/>
                </a:solidFill>
              </a:rPr>
              <a:t>как НМГ </a:t>
            </a:r>
            <a:r>
              <a:rPr lang="ru-RU" sz="2600" dirty="0">
                <a:solidFill>
                  <a:srgbClr val="0070C0"/>
                </a:solidFill>
              </a:rPr>
              <a:t>(</a:t>
            </a:r>
            <a:r>
              <a:rPr lang="ru-RU" sz="2600" dirty="0" err="1">
                <a:solidFill>
                  <a:srgbClr val="0070C0"/>
                </a:solidFill>
              </a:rPr>
              <a:t>эноксапарин</a:t>
            </a:r>
            <a:r>
              <a:rPr lang="ru-RU" sz="2600" dirty="0" smtClean="0">
                <a:solidFill>
                  <a:srgbClr val="0070C0"/>
                </a:solidFill>
              </a:rPr>
              <a:t>), так и альтернативные ПОАК и обнаруживает </a:t>
            </a:r>
            <a:r>
              <a:rPr lang="ru-RU" sz="2600" dirty="0">
                <a:solidFill>
                  <a:srgbClr val="0070C0"/>
                </a:solidFill>
              </a:rPr>
              <a:t>преимущества в аспекте клинической безопасности, исключая необходимость аллогемотрансфузий в связи с критичной послеоперационной кровопотерей</a:t>
            </a:r>
          </a:p>
          <a:p>
            <a:r>
              <a:rPr lang="ru-RU" sz="2600" dirty="0">
                <a:solidFill>
                  <a:srgbClr val="0070C0"/>
                </a:solidFill>
              </a:rPr>
              <a:t>Выбор НОАК, в частности ривароксабана, в </a:t>
            </a:r>
            <a:r>
              <a:rPr lang="ru-RU" sz="2600" dirty="0" smtClean="0">
                <a:solidFill>
                  <a:srgbClr val="0070C0"/>
                </a:solidFill>
              </a:rPr>
              <a:t>практике ортопеда-травматолога при </a:t>
            </a:r>
            <a:r>
              <a:rPr lang="ru-RU" sz="2600" dirty="0">
                <a:solidFill>
                  <a:srgbClr val="0070C0"/>
                </a:solidFill>
              </a:rPr>
              <a:t>очевидном удобстве применения обеспечивает законченную схему тромбопрофилактики одним препаратом, не обременяя при этом больного и медицинский персонал процедурой перехода на иные фармакологические формы</a:t>
            </a:r>
          </a:p>
          <a:p>
            <a:pPr marL="0" lvl="0" indent="0">
              <a:buClr>
                <a:srgbClr val="6689CC"/>
              </a:buClr>
              <a:buNone/>
            </a:pPr>
            <a:endParaRPr lang="ru-RU" sz="2600" dirty="0">
              <a:solidFill>
                <a:srgbClr val="0070C0"/>
              </a:solidFill>
            </a:endParaRPr>
          </a:p>
          <a:p>
            <a:endParaRPr lang="ru-RU" dirty="0"/>
          </a:p>
        </p:txBody>
      </p:sp>
    </p:spTree>
    <p:extLst>
      <p:ext uri="{BB962C8B-B14F-4D97-AF65-F5344CB8AC3E}">
        <p14:creationId xmlns:p14="http://schemas.microsoft.com/office/powerpoint/2010/main" val="3144426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806CB1C-27BD-4E3D-A8EB-2B187A28BC87}"/>
              </a:ext>
            </a:extLst>
          </p:cNvPr>
          <p:cNvSpPr>
            <a:spLocks noGrp="1"/>
          </p:cNvSpPr>
          <p:nvPr>
            <p:ph idx="1"/>
          </p:nvPr>
        </p:nvSpPr>
        <p:spPr>
          <a:xfrm>
            <a:off x="505300" y="209541"/>
            <a:ext cx="9436721" cy="4351338"/>
          </a:xfrm>
        </p:spPr>
        <p:txBody>
          <a:bodyPr>
            <a:normAutofit/>
          </a:bodyPr>
          <a:lstStyle/>
          <a:p>
            <a:pPr marL="0" indent="0">
              <a:buNone/>
            </a:pPr>
            <a:r>
              <a:rPr lang="ru-RU" sz="3600" dirty="0" smtClean="0">
                <a:solidFill>
                  <a:srgbClr val="0070C0"/>
                </a:solidFill>
              </a:rPr>
              <a:t>Спасибо за внимание!</a:t>
            </a:r>
            <a:endParaRPr lang="ru-RU" sz="3600" dirty="0">
              <a:solidFill>
                <a:srgbClr val="0070C0"/>
              </a:solidFill>
            </a:endParaRPr>
          </a:p>
          <a:p>
            <a:pPr marL="0" indent="0">
              <a:buNone/>
            </a:pPr>
            <a:endParaRPr lang="ru-RU" sz="3600" dirty="0"/>
          </a:p>
        </p:txBody>
      </p:sp>
      <p:pic>
        <p:nvPicPr>
          <p:cNvPr id="7" name="Picture 8" descr="http://www.stroytransgaz.ru/img/vlg14/019.jpg"/>
          <p:cNvPicPr>
            <a:picLocks noChangeAspect="1" noChangeArrowheads="1"/>
          </p:cNvPicPr>
          <p:nvPr/>
        </p:nvPicPr>
        <p:blipFill>
          <a:blip r:embed="rId3">
            <a:extLst>
              <a:ext uri="{28A0092B-C50C-407E-A947-70E740481C1C}">
                <a14:useLocalDpi xmlns:a14="http://schemas.microsoft.com/office/drawing/2010/main" val="0"/>
              </a:ext>
            </a:extLst>
          </a:blip>
          <a:srcRect l="-1768" t="-1257" r="2412" b="12578"/>
          <a:stretch>
            <a:fillRect/>
          </a:stretch>
        </p:blipFill>
        <p:spPr bwMode="auto">
          <a:xfrm>
            <a:off x="1234773" y="931025"/>
            <a:ext cx="10277291" cy="515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3"/>
          <p:cNvSpPr txBox="1">
            <a:spLocks/>
          </p:cNvSpPr>
          <p:nvPr/>
        </p:nvSpPr>
        <p:spPr>
          <a:xfrm>
            <a:off x="830920" y="6221125"/>
            <a:ext cx="10135819" cy="431800"/>
          </a:xfrm>
          <a:prstGeom prst="rect">
            <a:avLst/>
          </a:prstGeom>
        </p:spPr>
        <p:txBody>
          <a:bodyPr vert="horz" lIns="91440" tIns="45720" rIns="91440" bIns="45720" rtlCol="0" anchor="ctr">
            <a:normAutofit lnSpcReduction="10000"/>
          </a:bodyP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2400" dirty="0" smtClean="0"/>
              <a:t>Профессор, д.м.н. </a:t>
            </a:r>
            <a:r>
              <a:rPr lang="ru-RU" sz="2400" dirty="0" err="1" smtClean="0"/>
              <a:t>О.А.Каплунов</a:t>
            </a:r>
            <a:endParaRPr lang="ru-RU" sz="2400" dirty="0"/>
          </a:p>
        </p:txBody>
      </p:sp>
    </p:spTree>
    <p:extLst>
      <p:ext uri="{BB962C8B-B14F-4D97-AF65-F5344CB8AC3E}">
        <p14:creationId xmlns:p14="http://schemas.microsoft.com/office/powerpoint/2010/main" val="131926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7" y="-311934"/>
            <a:ext cx="11018163" cy="1292662"/>
          </a:xfrm>
        </p:spPr>
        <p:txBody>
          <a:bodyPr>
            <a:normAutofit fontScale="90000"/>
          </a:bodyPr>
          <a:lstStyle/>
          <a:p>
            <a:r>
              <a:rPr lang="ru-RU" dirty="0" smtClean="0">
                <a:solidFill>
                  <a:srgbClr val="6689CC"/>
                </a:solidFill>
                <a:ea typeface="Calibri" panose="020F0502020204030204" pitchFamily="34" charset="0"/>
                <a:cs typeface="Times New Roman" panose="02020603050405020304" pitchFamily="18" charset="0"/>
              </a:rPr>
              <a:t/>
            </a:r>
            <a:br>
              <a:rPr lang="ru-RU" dirty="0" smtClean="0">
                <a:solidFill>
                  <a:srgbClr val="6689CC"/>
                </a:solidFill>
                <a:ea typeface="Calibri" panose="020F0502020204030204" pitchFamily="34" charset="0"/>
                <a:cs typeface="Times New Roman" panose="02020603050405020304" pitchFamily="18" charset="0"/>
              </a:rPr>
            </a:br>
            <a:r>
              <a:rPr lang="ru-RU" dirty="0">
                <a:solidFill>
                  <a:srgbClr val="6689CC"/>
                </a:solidFill>
                <a:latin typeface="Calibri" panose="020F0502020204030204" pitchFamily="34" charset="0"/>
                <a:ea typeface="Calibri" panose="020F0502020204030204" pitchFamily="34" charset="0"/>
                <a:cs typeface="Times New Roman" panose="02020603050405020304" pitchFamily="18" charset="0"/>
              </a:rPr>
              <a:t/>
            </a:r>
            <a:br>
              <a:rPr lang="ru-RU" dirty="0">
                <a:solidFill>
                  <a:srgbClr val="6689CC"/>
                </a:solidFill>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4098"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528920" y="1376363"/>
            <a:ext cx="9613589"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1424" y="116634"/>
            <a:ext cx="10369152" cy="954107"/>
          </a:xfrm>
          <a:prstGeom prst="rect">
            <a:avLst/>
          </a:prstGeom>
        </p:spPr>
        <p:txBody>
          <a:bodyPr wrap="square">
            <a:spAutoFit/>
          </a:bodyPr>
          <a:lstStyle/>
          <a:p>
            <a:r>
              <a:rPr lang="ru-RU" sz="2800" kern="0" dirty="0">
                <a:solidFill>
                  <a:srgbClr val="6689CC"/>
                </a:solidFill>
                <a:ea typeface="Calibri" panose="020F0502020204030204" pitchFamily="34" charset="0"/>
                <a:cs typeface="Times New Roman" panose="02020603050405020304" pitchFamily="18" charset="0"/>
              </a:rPr>
              <a:t>Распространенность гематогенных тромбофилий и связанный с ними риск ВТЭО</a:t>
            </a:r>
            <a:endParaRPr lang="ru-RU" dirty="0"/>
          </a:p>
        </p:txBody>
      </p:sp>
    </p:spTree>
    <p:extLst>
      <p:ext uri="{BB962C8B-B14F-4D97-AF65-F5344CB8AC3E}">
        <p14:creationId xmlns:p14="http://schemas.microsoft.com/office/powerpoint/2010/main" val="368064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291" y="251396"/>
            <a:ext cx="10368715" cy="896454"/>
          </a:xfrm>
        </p:spPr>
        <p:txBody>
          <a:bodyPr>
            <a:normAutofit fontScale="90000"/>
          </a:bodyPr>
          <a:lstStyle/>
          <a:p>
            <a:pPr>
              <a:defRPr/>
            </a:pPr>
            <a:r>
              <a:rPr lang="ru-RU" sz="4000" dirty="0"/>
              <a:t>Профилактика ТГВ</a:t>
            </a:r>
            <a:br>
              <a:rPr lang="ru-RU" sz="4000" dirty="0"/>
            </a:br>
            <a:r>
              <a:rPr lang="ru-RU" dirty="0"/>
              <a:t>Философия специфической профилактики</a:t>
            </a:r>
          </a:p>
        </p:txBody>
      </p:sp>
      <p:pic>
        <p:nvPicPr>
          <p:cNvPr id="17411" name="Picture 2"/>
          <p:cNvPicPr>
            <a:picLocks noGrp="1" noChangeAspect="1" noChangeArrowheads="1"/>
          </p:cNvPicPr>
          <p:nvPr>
            <p:ph idx="1"/>
          </p:nvPr>
        </p:nvPicPr>
        <p:blipFill>
          <a:blip r:embed="rId3" cstate="print"/>
          <a:srcRect/>
          <a:stretch>
            <a:fillRect/>
          </a:stretch>
        </p:blipFill>
        <p:spPr>
          <a:xfrm>
            <a:off x="2595568" y="1500188"/>
            <a:ext cx="7370647" cy="4017044"/>
          </a:xfrm>
          <a:noFill/>
        </p:spPr>
      </p:pic>
      <p:graphicFrame>
        <p:nvGraphicFramePr>
          <p:cNvPr id="5" name="Схема 4"/>
          <p:cNvGraphicFramePr/>
          <p:nvPr>
            <p:extLst/>
          </p:nvPr>
        </p:nvGraphicFramePr>
        <p:xfrm>
          <a:off x="2783632" y="5354669"/>
          <a:ext cx="6669955" cy="1190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Скругленный прямоугольник 3"/>
          <p:cNvSpPr/>
          <p:nvPr/>
        </p:nvSpPr>
        <p:spPr bwMode="auto">
          <a:xfrm>
            <a:off x="8138433" y="2310938"/>
            <a:ext cx="2529571" cy="614006"/>
          </a:xfrm>
          <a:prstGeom prst="roundRect">
            <a:avLst/>
          </a:prstGeom>
          <a:solidFill>
            <a:schemeClr val="bg1"/>
          </a:solidFill>
          <a:ln w="19050" algn="ctr">
            <a:noFill/>
            <a:miter lim="800000"/>
            <a:headEnd/>
            <a:tailEnd/>
          </a:ln>
          <a:effectLst/>
          <a:extLst/>
        </p:spPr>
        <p:txBody>
          <a:bodyPr wrap="square" lIns="0" tIns="0" rIns="0" bIns="0" rtlCol="0" anchor="ctr">
            <a:noAutofit/>
          </a:bodyPr>
          <a:lstStyle/>
          <a:p>
            <a:pPr algn="ctr"/>
            <a:r>
              <a:rPr lang="ru-RU" sz="1600" i="1" dirty="0" smtClean="0">
                <a:solidFill>
                  <a:srgbClr val="FF0000"/>
                </a:solidFill>
              </a:rPr>
              <a:t>ТРАВМА, ОПЕРАЦИЯ: </a:t>
            </a:r>
          </a:p>
          <a:p>
            <a:pPr algn="ctr"/>
            <a:r>
              <a:rPr lang="ru-RU" sz="1600" i="1" dirty="0" smtClean="0">
                <a:solidFill>
                  <a:srgbClr val="FF0000"/>
                </a:solidFill>
              </a:rPr>
              <a:t>триада </a:t>
            </a:r>
            <a:r>
              <a:rPr lang="ru-RU" sz="1600" i="1" dirty="0">
                <a:solidFill>
                  <a:srgbClr val="FF0000"/>
                </a:solidFill>
              </a:rPr>
              <a:t>Вирхова (стаз, повреждение эндотелия, </a:t>
            </a:r>
            <a:r>
              <a:rPr lang="ru-RU" sz="1600" i="1" dirty="0" err="1" smtClean="0">
                <a:solidFill>
                  <a:srgbClr val="FF0000"/>
                </a:solidFill>
              </a:rPr>
              <a:t>гиперкоагуляция</a:t>
            </a:r>
            <a:r>
              <a:rPr lang="ru-RU" sz="1600" i="1" dirty="0" smtClean="0">
                <a:solidFill>
                  <a:srgbClr val="FF0000"/>
                </a:solidFill>
              </a:rPr>
              <a:t>)</a:t>
            </a:r>
            <a:endParaRPr lang="ru-RU" sz="1600" i="1" dirty="0">
              <a:solidFill>
                <a:srgbClr val="FF0000"/>
              </a:solidFill>
            </a:endParaRPr>
          </a:p>
        </p:txBody>
      </p:sp>
    </p:spTree>
    <p:extLst>
      <p:ext uri="{BB962C8B-B14F-4D97-AF65-F5344CB8AC3E}">
        <p14:creationId xmlns:p14="http://schemas.microsoft.com/office/powerpoint/2010/main" val="95516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9416" y="603765"/>
            <a:ext cx="11352584" cy="430887"/>
          </a:xfrm>
        </p:spPr>
        <p:txBody>
          <a:bodyPr>
            <a:noAutofit/>
          </a:bodyPr>
          <a:lstStyle/>
          <a:p>
            <a:r>
              <a:rPr lang="ru-RU" altLang="en-US" sz="3200" dirty="0" smtClean="0"/>
              <a:t>Каскад коагуляции и </a:t>
            </a:r>
            <a:r>
              <a:rPr lang="ru-RU" altLang="en-US" sz="3600" dirty="0" err="1" smtClean="0"/>
              <a:t>фармантикоагулянты</a:t>
            </a:r>
            <a:endParaRPr lang="en-US" altLang="en-US" sz="3600" dirty="0" smtClean="0"/>
          </a:p>
        </p:txBody>
      </p:sp>
      <p:sp>
        <p:nvSpPr>
          <p:cNvPr id="64515" name="Rectangle 3"/>
          <p:cNvSpPr>
            <a:spLocks noGrp="1" noChangeArrowheads="1"/>
          </p:cNvSpPr>
          <p:nvPr>
            <p:ph sz="quarter" idx="22"/>
          </p:nvPr>
        </p:nvSpPr>
        <p:spPr>
          <a:xfrm>
            <a:off x="414874" y="1412776"/>
            <a:ext cx="3171970" cy="4680520"/>
          </a:xfrm>
        </p:spPr>
        <p:txBody>
          <a:bodyPr>
            <a:normAutofit fontScale="85000" lnSpcReduction="20000"/>
          </a:bodyPr>
          <a:lstStyle/>
          <a:p>
            <a:pPr marL="342900" indent="-342900">
              <a:buFont typeface="Arial" pitchFamily="34" charset="0"/>
              <a:buChar char="•"/>
            </a:pPr>
            <a:endParaRPr lang="en-GB" altLang="en-US" sz="1800" dirty="0"/>
          </a:p>
          <a:p>
            <a:pPr marL="0" indent="0">
              <a:buNone/>
            </a:pPr>
            <a:r>
              <a:rPr lang="ru-RU" altLang="en-US" sz="2400" dirty="0" err="1"/>
              <a:t>Ривароксабан</a:t>
            </a:r>
            <a:r>
              <a:rPr lang="en-US" altLang="en-US" sz="2400" dirty="0"/>
              <a:t>: </a:t>
            </a:r>
            <a:r>
              <a:rPr lang="ru-RU" altLang="en-US" sz="2400" dirty="0"/>
              <a:t>первый пероральный прямой ингибитор Ха фактора</a:t>
            </a:r>
            <a:endParaRPr lang="en-US" altLang="en-US" sz="2400" dirty="0"/>
          </a:p>
          <a:p>
            <a:pPr marL="342900" indent="-342900">
              <a:buFont typeface="Arial" pitchFamily="34" charset="0"/>
              <a:buChar char="•"/>
            </a:pPr>
            <a:r>
              <a:rPr lang="ru-RU" altLang="en-US" sz="1800" dirty="0" smtClean="0"/>
              <a:t>Высокоселективный </a:t>
            </a:r>
            <a:r>
              <a:rPr lang="ru-RU" altLang="en-US" sz="1800" dirty="0"/>
              <a:t>прямой конкурентный ингибитор Ха фактора</a:t>
            </a:r>
          </a:p>
          <a:p>
            <a:pPr marL="342900" indent="-342900">
              <a:buFont typeface="Arial" pitchFamily="34" charset="0"/>
              <a:buChar char="•"/>
            </a:pPr>
            <a:endParaRPr lang="en-GB" altLang="en-US" sz="1000" dirty="0"/>
          </a:p>
          <a:p>
            <a:pPr marL="342900" indent="-342900">
              <a:buFont typeface="Arial" pitchFamily="34" charset="0"/>
              <a:buChar char="•"/>
            </a:pPr>
            <a:r>
              <a:rPr lang="ru-RU" altLang="en-US" sz="1800" dirty="0"/>
              <a:t>Ингибирует как свободный, так и фибрин-связанный фактор Ха</a:t>
            </a:r>
          </a:p>
          <a:p>
            <a:pPr marL="342900" indent="-342900">
              <a:buFont typeface="Arial" pitchFamily="34" charset="0"/>
              <a:buChar char="•"/>
            </a:pPr>
            <a:endParaRPr lang="ru-RU" altLang="en-US" sz="1000" dirty="0"/>
          </a:p>
          <a:p>
            <a:pPr marL="342900" indent="-342900">
              <a:buFont typeface="Arial" pitchFamily="34" charset="0"/>
              <a:buChar char="•"/>
            </a:pPr>
            <a:r>
              <a:rPr lang="ru-RU" altLang="en-US" sz="1800" dirty="0"/>
              <a:t>Препятствует образованию тромбина</a:t>
            </a:r>
          </a:p>
          <a:p>
            <a:pPr marL="342900" indent="-342900">
              <a:buFont typeface="Arial" pitchFamily="34" charset="0"/>
              <a:buChar char="•"/>
            </a:pPr>
            <a:endParaRPr lang="ru-RU" altLang="en-US" sz="1000" dirty="0"/>
          </a:p>
          <a:p>
            <a:pPr marL="342900" indent="-342900">
              <a:buFont typeface="Arial" pitchFamily="34" charset="0"/>
              <a:buChar char="•"/>
            </a:pPr>
            <a:r>
              <a:rPr lang="ru-RU" altLang="en-US" sz="1800" dirty="0"/>
              <a:t>Не имеет прямого эффекта на тромбин-индуцированную активацию тромбоцитов</a:t>
            </a:r>
          </a:p>
          <a:p>
            <a:pPr marL="342900" indent="-342900">
              <a:buFont typeface="Arial" pitchFamily="34" charset="0"/>
              <a:buChar char="•"/>
            </a:pPr>
            <a:endParaRPr lang="ru-RU" altLang="en-US" sz="1000" dirty="0"/>
          </a:p>
          <a:p>
            <a:pPr marL="342900" indent="-342900">
              <a:buFont typeface="Arial" pitchFamily="34" charset="0"/>
              <a:buChar char="•"/>
            </a:pPr>
            <a:r>
              <a:rPr lang="ru-RU" altLang="en-US" sz="1800" dirty="0" err="1"/>
              <a:t>Биодоступность</a:t>
            </a:r>
            <a:r>
              <a:rPr lang="en-GB" altLang="en-US" sz="1800" dirty="0"/>
              <a:t> 80-100%</a:t>
            </a:r>
          </a:p>
        </p:txBody>
      </p:sp>
      <p:sp>
        <p:nvSpPr>
          <p:cNvPr id="10" name="TextBox 9"/>
          <p:cNvSpPr txBox="1"/>
          <p:nvPr/>
        </p:nvSpPr>
        <p:spPr>
          <a:xfrm>
            <a:off x="2423593" y="6307721"/>
            <a:ext cx="8274051" cy="307777"/>
          </a:xfrm>
          <a:prstGeom prst="rect">
            <a:avLst/>
          </a:prstGeom>
          <a:noFill/>
        </p:spPr>
        <p:txBody>
          <a:bodyPr wrap="square" lIns="0" tIns="0" rIns="0" bIns="0" rtlCol="0" anchor="b" anchorCtr="0">
            <a:spAutoFit/>
          </a:bodyPr>
          <a:lstStyle/>
          <a:p>
            <a:r>
              <a:rPr lang="en-GB" altLang="en-US" sz="1000" dirty="0" err="1">
                <a:solidFill>
                  <a:srgbClr val="000000"/>
                </a:solidFill>
              </a:rPr>
              <a:t>Roehrig</a:t>
            </a:r>
            <a:r>
              <a:rPr lang="en-GB" altLang="en-US" sz="1000" dirty="0">
                <a:solidFill>
                  <a:srgbClr val="000000"/>
                </a:solidFill>
              </a:rPr>
              <a:t> S </a:t>
            </a:r>
            <a:r>
              <a:rPr lang="en-GB" altLang="en-US" sz="1000" i="1" dirty="0">
                <a:solidFill>
                  <a:srgbClr val="000000"/>
                </a:solidFill>
              </a:rPr>
              <a:t>et al</a:t>
            </a:r>
            <a:r>
              <a:rPr lang="en-GB" altLang="en-US" sz="1000" dirty="0">
                <a:solidFill>
                  <a:srgbClr val="000000"/>
                </a:solidFill>
              </a:rPr>
              <a:t>. </a:t>
            </a:r>
            <a:r>
              <a:rPr lang="en-GB" altLang="en-US" sz="1000" i="1" dirty="0">
                <a:solidFill>
                  <a:srgbClr val="000000"/>
                </a:solidFill>
              </a:rPr>
              <a:t>J Med </a:t>
            </a:r>
            <a:r>
              <a:rPr lang="en-GB" altLang="en-US" sz="1000" i="1" dirty="0" err="1">
                <a:solidFill>
                  <a:srgbClr val="000000"/>
                </a:solidFill>
              </a:rPr>
              <a:t>Chem</a:t>
            </a:r>
            <a:r>
              <a:rPr lang="en-GB" altLang="en-US" sz="1000" i="1" dirty="0">
                <a:solidFill>
                  <a:srgbClr val="000000"/>
                </a:solidFill>
              </a:rPr>
              <a:t> </a:t>
            </a:r>
            <a:r>
              <a:rPr lang="en-GB" altLang="en-US" sz="1000" dirty="0">
                <a:solidFill>
                  <a:srgbClr val="000000"/>
                </a:solidFill>
              </a:rPr>
              <a:t>2005;48:5900–5908; </a:t>
            </a:r>
            <a:r>
              <a:rPr lang="en-GB" altLang="en-US" sz="1000" dirty="0" err="1">
                <a:solidFill>
                  <a:srgbClr val="000000"/>
                </a:solidFill>
              </a:rPr>
              <a:t>Perzborn</a:t>
            </a:r>
            <a:r>
              <a:rPr lang="en-GB" altLang="en-US" sz="1000" dirty="0">
                <a:solidFill>
                  <a:srgbClr val="000000"/>
                </a:solidFill>
              </a:rPr>
              <a:t> E </a:t>
            </a:r>
            <a:r>
              <a:rPr lang="en-GB" altLang="en-US" sz="1000" i="1" dirty="0">
                <a:solidFill>
                  <a:srgbClr val="000000"/>
                </a:solidFill>
              </a:rPr>
              <a:t>et al</a:t>
            </a:r>
            <a:r>
              <a:rPr lang="en-GB" altLang="en-US" sz="1000" dirty="0">
                <a:solidFill>
                  <a:srgbClr val="000000"/>
                </a:solidFill>
              </a:rPr>
              <a:t>. </a:t>
            </a:r>
            <a:r>
              <a:rPr lang="en-GB" altLang="en-US" sz="1000" i="1" dirty="0">
                <a:solidFill>
                  <a:srgbClr val="000000"/>
                </a:solidFill>
              </a:rPr>
              <a:t>J </a:t>
            </a:r>
            <a:r>
              <a:rPr lang="en-GB" altLang="en-US" sz="1000" i="1" dirty="0" err="1">
                <a:solidFill>
                  <a:srgbClr val="000000"/>
                </a:solidFill>
              </a:rPr>
              <a:t>Thromb</a:t>
            </a:r>
            <a:r>
              <a:rPr lang="en-GB" altLang="en-US" sz="1000" i="1" dirty="0">
                <a:solidFill>
                  <a:srgbClr val="000000"/>
                </a:solidFill>
              </a:rPr>
              <a:t> </a:t>
            </a:r>
            <a:r>
              <a:rPr lang="en-GB" altLang="en-US" sz="1000" i="1" dirty="0" err="1">
                <a:solidFill>
                  <a:srgbClr val="000000"/>
                </a:solidFill>
              </a:rPr>
              <a:t>Haemost</a:t>
            </a:r>
            <a:r>
              <a:rPr lang="en-GB" altLang="en-US" sz="1000" i="1" dirty="0">
                <a:solidFill>
                  <a:srgbClr val="000000"/>
                </a:solidFill>
              </a:rPr>
              <a:t> </a:t>
            </a:r>
            <a:r>
              <a:rPr lang="en-GB" altLang="en-US" sz="1000" dirty="0">
                <a:solidFill>
                  <a:srgbClr val="000000"/>
                </a:solidFill>
              </a:rPr>
              <a:t>2005;3:514–521; </a:t>
            </a:r>
            <a:br>
              <a:rPr lang="en-GB" altLang="en-US" sz="1000" dirty="0">
                <a:solidFill>
                  <a:srgbClr val="000000"/>
                </a:solidFill>
              </a:rPr>
            </a:br>
            <a:r>
              <a:rPr lang="en-GB" altLang="en-US" sz="1000" dirty="0" err="1">
                <a:solidFill>
                  <a:srgbClr val="000000"/>
                </a:solidFill>
              </a:rPr>
              <a:t>Perzborn</a:t>
            </a:r>
            <a:r>
              <a:rPr lang="en-GB" altLang="en-US" sz="1000" dirty="0">
                <a:solidFill>
                  <a:srgbClr val="000000"/>
                </a:solidFill>
              </a:rPr>
              <a:t> E </a:t>
            </a:r>
            <a:r>
              <a:rPr lang="en-GB" altLang="en-US" sz="1000" i="1" dirty="0">
                <a:solidFill>
                  <a:srgbClr val="000000"/>
                </a:solidFill>
              </a:rPr>
              <a:t>et al</a:t>
            </a:r>
            <a:r>
              <a:rPr lang="en-GB" altLang="en-US" sz="1000" dirty="0">
                <a:solidFill>
                  <a:srgbClr val="000000"/>
                </a:solidFill>
              </a:rPr>
              <a:t>. </a:t>
            </a:r>
            <a:r>
              <a:rPr lang="en-GB" altLang="en-US" sz="1000" i="1" dirty="0">
                <a:solidFill>
                  <a:srgbClr val="000000"/>
                </a:solidFill>
              </a:rPr>
              <a:t>Nat Rev Drug </a:t>
            </a:r>
            <a:r>
              <a:rPr lang="en-GB" altLang="en-US" sz="1000" i="1" dirty="0" err="1">
                <a:solidFill>
                  <a:srgbClr val="000000"/>
                </a:solidFill>
              </a:rPr>
              <a:t>Discov</a:t>
            </a:r>
            <a:r>
              <a:rPr lang="en-GB" altLang="en-US" sz="1000" i="1" dirty="0">
                <a:solidFill>
                  <a:srgbClr val="000000"/>
                </a:solidFill>
              </a:rPr>
              <a:t> </a:t>
            </a:r>
            <a:r>
              <a:rPr lang="en-GB" altLang="en-US" sz="1000" dirty="0">
                <a:solidFill>
                  <a:srgbClr val="000000"/>
                </a:solidFill>
              </a:rPr>
              <a:t>2011;10:61–75 </a:t>
            </a:r>
          </a:p>
        </p:txBody>
      </p:sp>
      <p:sp>
        <p:nvSpPr>
          <p:cNvPr id="6" name="Прямоугольник 5"/>
          <p:cNvSpPr/>
          <p:nvPr/>
        </p:nvSpPr>
        <p:spPr>
          <a:xfrm>
            <a:off x="9988005" y="6719532"/>
            <a:ext cx="679994" cy="138499"/>
          </a:xfrm>
          <a:prstGeom prst="rect">
            <a:avLst/>
          </a:prstGeom>
        </p:spPr>
        <p:txBody>
          <a:bodyPr wrap="none">
            <a:spAutoFit/>
          </a:bodyPr>
          <a:lstStyle/>
          <a:p>
            <a:r>
              <a:rPr lang="ru-RU" sz="300" dirty="0">
                <a:solidFill>
                  <a:srgbClr val="000000"/>
                </a:solidFill>
              </a:rPr>
              <a:t>L.RU.MKT.GM.09.2015.0721</a:t>
            </a:r>
          </a:p>
        </p:txBody>
      </p:sp>
      <p:sp>
        <p:nvSpPr>
          <p:cNvPr id="2" name="Объект 1"/>
          <p:cNvSpPr>
            <a:spLocks noGrp="1"/>
          </p:cNvSpPr>
          <p:nvPr>
            <p:ph sz="quarter" idx="21"/>
          </p:nvPr>
        </p:nvSpPr>
        <p:spPr>
          <a:xfrm>
            <a:off x="2143121" y="1412776"/>
            <a:ext cx="3383163" cy="4284476"/>
          </a:xfrm>
        </p:spPr>
        <p:txBody>
          <a:bodyPr/>
          <a:lstStyle/>
          <a:p>
            <a:r>
              <a:rPr lang="ru-RU" sz="100" dirty="0"/>
              <a:t>6</a:t>
            </a:r>
          </a:p>
        </p:txBody>
      </p:sp>
      <p:pic>
        <p:nvPicPr>
          <p:cNvPr id="5" name="Рисунок 4"/>
          <p:cNvPicPr>
            <a:picLocks noChangeAspect="1"/>
          </p:cNvPicPr>
          <p:nvPr/>
        </p:nvPicPr>
        <p:blipFill>
          <a:blip r:embed="rId3"/>
          <a:stretch>
            <a:fillRect/>
          </a:stretch>
        </p:blipFill>
        <p:spPr>
          <a:xfrm>
            <a:off x="4757493" y="1138995"/>
            <a:ext cx="5940151" cy="5064692"/>
          </a:xfrm>
          <a:prstGeom prst="rect">
            <a:avLst/>
          </a:prstGeom>
        </p:spPr>
      </p:pic>
      <p:sp>
        <p:nvSpPr>
          <p:cNvPr id="8" name="Прямоугольник 7"/>
          <p:cNvSpPr/>
          <p:nvPr/>
        </p:nvSpPr>
        <p:spPr bwMode="auto">
          <a:xfrm>
            <a:off x="9048328" y="5373216"/>
            <a:ext cx="1440160" cy="648072"/>
          </a:xfrm>
          <a:prstGeom prst="rect">
            <a:avLst/>
          </a:prstGeom>
          <a:solidFill>
            <a:schemeClr val="bg1"/>
          </a:solidFill>
          <a:ln w="19050" algn="ctr">
            <a:noFill/>
            <a:miter lim="800000"/>
            <a:headEnd/>
            <a:tailEnd/>
          </a:ln>
          <a:effectLst/>
          <a:extLst/>
        </p:spPr>
        <p:txBody>
          <a:bodyPr wrap="square" lIns="0" tIns="0" rIns="0" bIns="0" rtlCol="0" anchor="ctr">
            <a:noAutofit/>
          </a:bodyPr>
          <a:lstStyle/>
          <a:p>
            <a:pPr algn="ctr"/>
            <a:r>
              <a:rPr lang="ru-RU" b="1" dirty="0" err="1" smtClean="0">
                <a:solidFill>
                  <a:srgbClr val="6689CC"/>
                </a:solidFill>
              </a:rPr>
              <a:t>Ривароксабан</a:t>
            </a:r>
            <a:endParaRPr lang="ru-RU" b="1" dirty="0" smtClean="0">
              <a:solidFill>
                <a:srgbClr val="6689CC"/>
              </a:solidFill>
            </a:endParaRPr>
          </a:p>
          <a:p>
            <a:pPr algn="ctr"/>
            <a:r>
              <a:rPr lang="ru-RU" sz="1600" b="1" dirty="0" err="1" smtClean="0">
                <a:solidFill>
                  <a:srgbClr val="6689CC"/>
                </a:solidFill>
              </a:rPr>
              <a:t>Апиксабан</a:t>
            </a:r>
            <a:endParaRPr lang="ru-RU" sz="1600" b="1" dirty="0">
              <a:solidFill>
                <a:srgbClr val="6689CC"/>
              </a:solidFill>
            </a:endParaRPr>
          </a:p>
        </p:txBody>
      </p:sp>
      <p:sp>
        <p:nvSpPr>
          <p:cNvPr id="3" name="Овал 2"/>
          <p:cNvSpPr/>
          <p:nvPr/>
        </p:nvSpPr>
        <p:spPr>
          <a:xfrm>
            <a:off x="3348504" y="5253024"/>
            <a:ext cx="2401291" cy="781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Дабигатрана</a:t>
            </a:r>
            <a:r>
              <a:rPr lang="ru-RU" dirty="0" smtClean="0"/>
              <a:t> </a:t>
            </a:r>
            <a:r>
              <a:rPr lang="ru-RU" dirty="0" err="1" smtClean="0"/>
              <a:t>этексилат</a:t>
            </a:r>
            <a:endParaRPr lang="ru-RU" dirty="0"/>
          </a:p>
        </p:txBody>
      </p:sp>
      <p:cxnSp>
        <p:nvCxnSpPr>
          <p:cNvPr id="7" name="Скругленная соединительная линия 6"/>
          <p:cNvCxnSpPr/>
          <p:nvPr/>
        </p:nvCxnSpPr>
        <p:spPr>
          <a:xfrm flipV="1">
            <a:off x="5315091" y="5148976"/>
            <a:ext cx="1711240" cy="37645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5133308" y="4006866"/>
            <a:ext cx="2286000" cy="34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Фондапаринукс</a:t>
            </a:r>
            <a:endParaRPr lang="ru-RU" dirty="0"/>
          </a:p>
        </p:txBody>
      </p:sp>
      <p:sp>
        <p:nvSpPr>
          <p:cNvPr id="9" name="Стрелка углом вверх 8"/>
          <p:cNvSpPr/>
          <p:nvPr/>
        </p:nvSpPr>
        <p:spPr>
          <a:xfrm rot="5400000">
            <a:off x="6565862" y="3554547"/>
            <a:ext cx="491260" cy="212339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9112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919" y="3431433"/>
            <a:ext cx="5210811" cy="269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536" y="1124744"/>
            <a:ext cx="5716505" cy="230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с одним вырезанным углом 1"/>
          <p:cNvSpPr/>
          <p:nvPr/>
        </p:nvSpPr>
        <p:spPr>
          <a:xfrm>
            <a:off x="6480043" y="1013777"/>
            <a:ext cx="5472608" cy="5437510"/>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84149" y="116631"/>
            <a:ext cx="10945216" cy="830997"/>
          </a:xfrm>
          <a:prstGeom prst="rect">
            <a:avLst/>
          </a:prstGeom>
          <a:noFill/>
        </p:spPr>
        <p:txBody>
          <a:bodyPr wrap="square" rtlCol="0">
            <a:spAutoFit/>
          </a:bodyPr>
          <a:lstStyle/>
          <a:p>
            <a:r>
              <a:rPr lang="ru-RU" sz="2400" dirty="0" smtClean="0">
                <a:solidFill>
                  <a:srgbClr val="0070C0"/>
                </a:solidFill>
              </a:rPr>
              <a:t>К большим ортопедическим операциям на нижних конечностях относятся  остеосинтез и  остеотомия бедра и голени</a:t>
            </a:r>
            <a:endParaRPr lang="ru-RU" sz="2400" baseline="30000" dirty="0">
              <a:solidFill>
                <a:srgbClr val="0070C0"/>
              </a:solidFill>
            </a:endParaRPr>
          </a:p>
        </p:txBody>
      </p:sp>
      <p:sp>
        <p:nvSpPr>
          <p:cNvPr id="16" name="BC-Freehand-Circle"/>
          <p:cNvSpPr>
            <a:spLocks/>
          </p:cNvSpPr>
          <p:nvPr/>
        </p:nvSpPr>
        <p:spPr bwMode="auto">
          <a:xfrm>
            <a:off x="6378699" y="4228290"/>
            <a:ext cx="3173685" cy="475253"/>
          </a:xfrm>
          <a:custGeom>
            <a:avLst/>
            <a:gdLst>
              <a:gd name="connsiteX0" fmla="*/ 94829 w 1238210"/>
              <a:gd name="connsiteY0" fmla="*/ 553291 h 629920"/>
              <a:gd name="connsiteX1" fmla="*/ 737562 w 1238210"/>
              <a:gd name="connsiteY1" fmla="*/ 597450 h 629920"/>
              <a:gd name="connsiteX2" fmla="*/ 1216498 w 1238210"/>
              <a:gd name="connsiteY2" fmla="*/ 353275 h 629920"/>
              <a:gd name="connsiteX3" fmla="*/ 621021 w 1238210"/>
              <a:gd name="connsiteY3" fmla="*/ 29872 h 629920"/>
              <a:gd name="connsiteX4" fmla="*/ 23628 w 1238210"/>
              <a:gd name="connsiteY4" fmla="*/ 284005 h 629920"/>
              <a:gd name="connsiteX5" fmla="*/ 249366 w 1238210"/>
              <a:gd name="connsiteY5" fmla="*/ 434666 h 629920"/>
              <a:gd name="connsiteX6" fmla="*/ 0 w 1238210"/>
              <a:gd name="connsiteY6" fmla="*/ 284005 h 629920"/>
              <a:gd name="connsiteX7" fmla="*/ 622937 w 1238210"/>
              <a:gd name="connsiteY7" fmla="*/ 0 h 629920"/>
              <a:gd name="connsiteX8" fmla="*/ 1238210 w 1238210"/>
              <a:gd name="connsiteY8" fmla="*/ 353275 h 629920"/>
              <a:gd name="connsiteX9" fmla="*/ 726706 w 1238210"/>
              <a:gd name="connsiteY9" fmla="*/ 629920 h 629920"/>
              <a:gd name="connsiteX10" fmla="*/ 94829 w 1238210"/>
              <a:gd name="connsiteY10" fmla="*/ 553291 h 629920"/>
              <a:gd name="connsiteX0" fmla="*/ 94829 w 1238210"/>
              <a:gd name="connsiteY0" fmla="*/ 553291 h 629920"/>
              <a:gd name="connsiteX1" fmla="*/ 737562 w 1238210"/>
              <a:gd name="connsiteY1" fmla="*/ 597450 h 629920"/>
              <a:gd name="connsiteX2" fmla="*/ 1216498 w 1238210"/>
              <a:gd name="connsiteY2" fmla="*/ 353275 h 629920"/>
              <a:gd name="connsiteX3" fmla="*/ 621021 w 1238210"/>
              <a:gd name="connsiteY3" fmla="*/ 29872 h 629920"/>
              <a:gd name="connsiteX4" fmla="*/ 23628 w 1238210"/>
              <a:gd name="connsiteY4" fmla="*/ 284005 h 629920"/>
              <a:gd name="connsiteX5" fmla="*/ 249366 w 1238210"/>
              <a:gd name="connsiteY5" fmla="*/ 434666 h 629920"/>
              <a:gd name="connsiteX6" fmla="*/ 0 w 1238210"/>
              <a:gd name="connsiteY6" fmla="*/ 284005 h 629920"/>
              <a:gd name="connsiteX7" fmla="*/ 622937 w 1238210"/>
              <a:gd name="connsiteY7" fmla="*/ 0 h 629920"/>
              <a:gd name="connsiteX8" fmla="*/ 1238210 w 1238210"/>
              <a:gd name="connsiteY8" fmla="*/ 353275 h 629920"/>
              <a:gd name="connsiteX9" fmla="*/ 726706 w 1238210"/>
              <a:gd name="connsiteY9" fmla="*/ 629920 h 629920"/>
              <a:gd name="connsiteX10" fmla="*/ 94829 w 1238210"/>
              <a:gd name="connsiteY10" fmla="*/ 553291 h 629920"/>
              <a:gd name="connsiteX0" fmla="*/ 94829 w 1238210"/>
              <a:gd name="connsiteY0" fmla="*/ 553291 h 629920"/>
              <a:gd name="connsiteX1" fmla="*/ 737562 w 1238210"/>
              <a:gd name="connsiteY1" fmla="*/ 597450 h 629920"/>
              <a:gd name="connsiteX2" fmla="*/ 1216498 w 1238210"/>
              <a:gd name="connsiteY2" fmla="*/ 353275 h 629920"/>
              <a:gd name="connsiteX3" fmla="*/ 621021 w 1238210"/>
              <a:gd name="connsiteY3" fmla="*/ 29872 h 629920"/>
              <a:gd name="connsiteX4" fmla="*/ 23628 w 1238210"/>
              <a:gd name="connsiteY4" fmla="*/ 284005 h 629920"/>
              <a:gd name="connsiteX5" fmla="*/ 249366 w 1238210"/>
              <a:gd name="connsiteY5" fmla="*/ 434666 h 629920"/>
              <a:gd name="connsiteX6" fmla="*/ 0 w 1238210"/>
              <a:gd name="connsiteY6" fmla="*/ 284005 h 629920"/>
              <a:gd name="connsiteX7" fmla="*/ 622937 w 1238210"/>
              <a:gd name="connsiteY7" fmla="*/ 0 h 629920"/>
              <a:gd name="connsiteX8" fmla="*/ 1238210 w 1238210"/>
              <a:gd name="connsiteY8" fmla="*/ 353275 h 629920"/>
              <a:gd name="connsiteX9" fmla="*/ 726706 w 1238210"/>
              <a:gd name="connsiteY9" fmla="*/ 629920 h 629920"/>
              <a:gd name="connsiteX10" fmla="*/ 94829 w 1238210"/>
              <a:gd name="connsiteY10" fmla="*/ 553291 h 629920"/>
              <a:gd name="connsiteX0" fmla="*/ 103144 w 1246525"/>
              <a:gd name="connsiteY0" fmla="*/ 553722 h 630351"/>
              <a:gd name="connsiteX1" fmla="*/ 745877 w 1246525"/>
              <a:gd name="connsiteY1" fmla="*/ 597881 h 630351"/>
              <a:gd name="connsiteX2" fmla="*/ 1224813 w 1246525"/>
              <a:gd name="connsiteY2" fmla="*/ 353706 h 630351"/>
              <a:gd name="connsiteX3" fmla="*/ 629336 w 1246525"/>
              <a:gd name="connsiteY3" fmla="*/ 30303 h 630351"/>
              <a:gd name="connsiteX4" fmla="*/ 31943 w 1246525"/>
              <a:gd name="connsiteY4" fmla="*/ 284436 h 630351"/>
              <a:gd name="connsiteX5" fmla="*/ 257681 w 1246525"/>
              <a:gd name="connsiteY5" fmla="*/ 435097 h 630351"/>
              <a:gd name="connsiteX6" fmla="*/ 8315 w 1246525"/>
              <a:gd name="connsiteY6" fmla="*/ 284436 h 630351"/>
              <a:gd name="connsiteX7" fmla="*/ 631252 w 1246525"/>
              <a:gd name="connsiteY7" fmla="*/ 431 h 630351"/>
              <a:gd name="connsiteX8" fmla="*/ 1246525 w 1246525"/>
              <a:gd name="connsiteY8" fmla="*/ 353706 h 630351"/>
              <a:gd name="connsiteX9" fmla="*/ 735021 w 1246525"/>
              <a:gd name="connsiteY9" fmla="*/ 630351 h 630351"/>
              <a:gd name="connsiteX10" fmla="*/ 103144 w 1246525"/>
              <a:gd name="connsiteY10" fmla="*/ 553722 h 630351"/>
              <a:gd name="connsiteX0" fmla="*/ 103144 w 1246525"/>
              <a:gd name="connsiteY0" fmla="*/ 553722 h 630351"/>
              <a:gd name="connsiteX1" fmla="*/ 745877 w 1246525"/>
              <a:gd name="connsiteY1" fmla="*/ 597881 h 630351"/>
              <a:gd name="connsiteX2" fmla="*/ 1224813 w 1246525"/>
              <a:gd name="connsiteY2" fmla="*/ 353706 h 630351"/>
              <a:gd name="connsiteX3" fmla="*/ 629336 w 1246525"/>
              <a:gd name="connsiteY3" fmla="*/ 30303 h 630351"/>
              <a:gd name="connsiteX4" fmla="*/ 31943 w 1246525"/>
              <a:gd name="connsiteY4" fmla="*/ 284436 h 630351"/>
              <a:gd name="connsiteX5" fmla="*/ 257681 w 1246525"/>
              <a:gd name="connsiteY5" fmla="*/ 435097 h 630351"/>
              <a:gd name="connsiteX6" fmla="*/ 8315 w 1246525"/>
              <a:gd name="connsiteY6" fmla="*/ 284436 h 630351"/>
              <a:gd name="connsiteX7" fmla="*/ 631252 w 1246525"/>
              <a:gd name="connsiteY7" fmla="*/ 431 h 630351"/>
              <a:gd name="connsiteX8" fmla="*/ 1246525 w 1246525"/>
              <a:gd name="connsiteY8" fmla="*/ 353706 h 630351"/>
              <a:gd name="connsiteX9" fmla="*/ 735021 w 1246525"/>
              <a:gd name="connsiteY9" fmla="*/ 630351 h 630351"/>
              <a:gd name="connsiteX10" fmla="*/ 103144 w 1246525"/>
              <a:gd name="connsiteY10" fmla="*/ 553722 h 630351"/>
              <a:gd name="connsiteX0" fmla="*/ 103144 w 1247163"/>
              <a:gd name="connsiteY0" fmla="*/ 553722 h 637450"/>
              <a:gd name="connsiteX1" fmla="*/ 745877 w 1247163"/>
              <a:gd name="connsiteY1" fmla="*/ 597881 h 637450"/>
              <a:gd name="connsiteX2" fmla="*/ 1224813 w 1247163"/>
              <a:gd name="connsiteY2" fmla="*/ 353706 h 637450"/>
              <a:gd name="connsiteX3" fmla="*/ 629336 w 1247163"/>
              <a:gd name="connsiteY3" fmla="*/ 30303 h 637450"/>
              <a:gd name="connsiteX4" fmla="*/ 31943 w 1247163"/>
              <a:gd name="connsiteY4" fmla="*/ 284436 h 637450"/>
              <a:gd name="connsiteX5" fmla="*/ 257681 w 1247163"/>
              <a:gd name="connsiteY5" fmla="*/ 435097 h 637450"/>
              <a:gd name="connsiteX6" fmla="*/ 8315 w 1247163"/>
              <a:gd name="connsiteY6" fmla="*/ 284436 h 637450"/>
              <a:gd name="connsiteX7" fmla="*/ 631252 w 1247163"/>
              <a:gd name="connsiteY7" fmla="*/ 431 h 637450"/>
              <a:gd name="connsiteX8" fmla="*/ 1246525 w 1247163"/>
              <a:gd name="connsiteY8" fmla="*/ 353706 h 637450"/>
              <a:gd name="connsiteX9" fmla="*/ 735021 w 1247163"/>
              <a:gd name="connsiteY9" fmla="*/ 630351 h 637450"/>
              <a:gd name="connsiteX10" fmla="*/ 103144 w 1247163"/>
              <a:gd name="connsiteY10" fmla="*/ 553722 h 637450"/>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3144 w 1247163"/>
              <a:gd name="connsiteY0" fmla="*/ 553722 h 636897"/>
              <a:gd name="connsiteX1" fmla="*/ 745877 w 1247163"/>
              <a:gd name="connsiteY1" fmla="*/ 597881 h 636897"/>
              <a:gd name="connsiteX2" fmla="*/ 1224813 w 1247163"/>
              <a:gd name="connsiteY2" fmla="*/ 353706 h 636897"/>
              <a:gd name="connsiteX3" fmla="*/ 629336 w 1247163"/>
              <a:gd name="connsiteY3" fmla="*/ 30303 h 636897"/>
              <a:gd name="connsiteX4" fmla="*/ 31943 w 1247163"/>
              <a:gd name="connsiteY4" fmla="*/ 284436 h 636897"/>
              <a:gd name="connsiteX5" fmla="*/ 257681 w 1247163"/>
              <a:gd name="connsiteY5" fmla="*/ 435097 h 636897"/>
              <a:gd name="connsiteX6" fmla="*/ 8315 w 1247163"/>
              <a:gd name="connsiteY6" fmla="*/ 284436 h 636897"/>
              <a:gd name="connsiteX7" fmla="*/ 631252 w 1247163"/>
              <a:gd name="connsiteY7" fmla="*/ 431 h 636897"/>
              <a:gd name="connsiteX8" fmla="*/ 1246525 w 1247163"/>
              <a:gd name="connsiteY8" fmla="*/ 353706 h 636897"/>
              <a:gd name="connsiteX9" fmla="*/ 735021 w 1247163"/>
              <a:gd name="connsiteY9" fmla="*/ 630351 h 636897"/>
              <a:gd name="connsiteX10" fmla="*/ 103144 w 1247163"/>
              <a:gd name="connsiteY10" fmla="*/ 553722 h 636897"/>
              <a:gd name="connsiteX0" fmla="*/ 109131 w 1253150"/>
              <a:gd name="connsiteY0" fmla="*/ 553722 h 636897"/>
              <a:gd name="connsiteX1" fmla="*/ 751864 w 1253150"/>
              <a:gd name="connsiteY1" fmla="*/ 597881 h 636897"/>
              <a:gd name="connsiteX2" fmla="*/ 1230800 w 1253150"/>
              <a:gd name="connsiteY2" fmla="*/ 353706 h 636897"/>
              <a:gd name="connsiteX3" fmla="*/ 635323 w 1253150"/>
              <a:gd name="connsiteY3" fmla="*/ 30303 h 636897"/>
              <a:gd name="connsiteX4" fmla="*/ 37930 w 1253150"/>
              <a:gd name="connsiteY4" fmla="*/ 284436 h 636897"/>
              <a:gd name="connsiteX5" fmla="*/ 263668 w 1253150"/>
              <a:gd name="connsiteY5" fmla="*/ 435097 h 636897"/>
              <a:gd name="connsiteX6" fmla="*/ 14302 w 1253150"/>
              <a:gd name="connsiteY6" fmla="*/ 284436 h 636897"/>
              <a:gd name="connsiteX7" fmla="*/ 637239 w 1253150"/>
              <a:gd name="connsiteY7" fmla="*/ 431 h 636897"/>
              <a:gd name="connsiteX8" fmla="*/ 1252512 w 1253150"/>
              <a:gd name="connsiteY8" fmla="*/ 353706 h 636897"/>
              <a:gd name="connsiteX9" fmla="*/ 741008 w 1253150"/>
              <a:gd name="connsiteY9" fmla="*/ 630351 h 636897"/>
              <a:gd name="connsiteX10" fmla="*/ 109131 w 1253150"/>
              <a:gd name="connsiteY10" fmla="*/ 553722 h 636897"/>
              <a:gd name="connsiteX0" fmla="*/ 94829 w 1238848"/>
              <a:gd name="connsiteY0" fmla="*/ 553722 h 636897"/>
              <a:gd name="connsiteX1" fmla="*/ 737562 w 1238848"/>
              <a:gd name="connsiteY1" fmla="*/ 597881 h 636897"/>
              <a:gd name="connsiteX2" fmla="*/ 1216498 w 1238848"/>
              <a:gd name="connsiteY2" fmla="*/ 353706 h 636897"/>
              <a:gd name="connsiteX3" fmla="*/ 621021 w 1238848"/>
              <a:gd name="connsiteY3" fmla="*/ 30303 h 636897"/>
              <a:gd name="connsiteX4" fmla="*/ 23628 w 1238848"/>
              <a:gd name="connsiteY4" fmla="*/ 284436 h 636897"/>
              <a:gd name="connsiteX5" fmla="*/ 249366 w 1238848"/>
              <a:gd name="connsiteY5" fmla="*/ 435097 h 636897"/>
              <a:gd name="connsiteX6" fmla="*/ 0 w 1238848"/>
              <a:gd name="connsiteY6" fmla="*/ 284436 h 636897"/>
              <a:gd name="connsiteX7" fmla="*/ 622937 w 1238848"/>
              <a:gd name="connsiteY7" fmla="*/ 431 h 636897"/>
              <a:gd name="connsiteX8" fmla="*/ 1238210 w 1238848"/>
              <a:gd name="connsiteY8" fmla="*/ 353706 h 636897"/>
              <a:gd name="connsiteX9" fmla="*/ 726706 w 1238848"/>
              <a:gd name="connsiteY9" fmla="*/ 630351 h 636897"/>
              <a:gd name="connsiteX10" fmla="*/ 94829 w 1238848"/>
              <a:gd name="connsiteY10" fmla="*/ 553722 h 636897"/>
              <a:gd name="connsiteX0" fmla="*/ 94829 w 1238848"/>
              <a:gd name="connsiteY0" fmla="*/ 553740 h 636915"/>
              <a:gd name="connsiteX1" fmla="*/ 737562 w 1238848"/>
              <a:gd name="connsiteY1" fmla="*/ 597899 h 636915"/>
              <a:gd name="connsiteX2" fmla="*/ 1216498 w 1238848"/>
              <a:gd name="connsiteY2" fmla="*/ 353724 h 636915"/>
              <a:gd name="connsiteX3" fmla="*/ 621021 w 1238848"/>
              <a:gd name="connsiteY3" fmla="*/ 30321 h 636915"/>
              <a:gd name="connsiteX4" fmla="*/ 23628 w 1238848"/>
              <a:gd name="connsiteY4" fmla="*/ 284454 h 636915"/>
              <a:gd name="connsiteX5" fmla="*/ 249366 w 1238848"/>
              <a:gd name="connsiteY5" fmla="*/ 435115 h 636915"/>
              <a:gd name="connsiteX6" fmla="*/ 0 w 1238848"/>
              <a:gd name="connsiteY6" fmla="*/ 284454 h 636915"/>
              <a:gd name="connsiteX7" fmla="*/ 622937 w 1238848"/>
              <a:gd name="connsiteY7" fmla="*/ 449 h 636915"/>
              <a:gd name="connsiteX8" fmla="*/ 1238210 w 1238848"/>
              <a:gd name="connsiteY8" fmla="*/ 353724 h 636915"/>
              <a:gd name="connsiteX9" fmla="*/ 726706 w 1238848"/>
              <a:gd name="connsiteY9" fmla="*/ 630369 h 636915"/>
              <a:gd name="connsiteX10" fmla="*/ 94829 w 1238848"/>
              <a:gd name="connsiteY10" fmla="*/ 553740 h 636915"/>
              <a:gd name="connsiteX0" fmla="*/ 94829 w 1238848"/>
              <a:gd name="connsiteY0" fmla="*/ 555855 h 639030"/>
              <a:gd name="connsiteX1" fmla="*/ 737562 w 1238848"/>
              <a:gd name="connsiteY1" fmla="*/ 600014 h 639030"/>
              <a:gd name="connsiteX2" fmla="*/ 1216498 w 1238848"/>
              <a:gd name="connsiteY2" fmla="*/ 355839 h 639030"/>
              <a:gd name="connsiteX3" fmla="*/ 621021 w 1238848"/>
              <a:gd name="connsiteY3" fmla="*/ 32436 h 639030"/>
              <a:gd name="connsiteX4" fmla="*/ 23628 w 1238848"/>
              <a:gd name="connsiteY4" fmla="*/ 286569 h 639030"/>
              <a:gd name="connsiteX5" fmla="*/ 249366 w 1238848"/>
              <a:gd name="connsiteY5" fmla="*/ 437230 h 639030"/>
              <a:gd name="connsiteX6" fmla="*/ 0 w 1238848"/>
              <a:gd name="connsiteY6" fmla="*/ 286569 h 639030"/>
              <a:gd name="connsiteX7" fmla="*/ 622937 w 1238848"/>
              <a:gd name="connsiteY7" fmla="*/ 2564 h 639030"/>
              <a:gd name="connsiteX8" fmla="*/ 1238210 w 1238848"/>
              <a:gd name="connsiteY8" fmla="*/ 355839 h 639030"/>
              <a:gd name="connsiteX9" fmla="*/ 726706 w 1238848"/>
              <a:gd name="connsiteY9" fmla="*/ 632484 h 639030"/>
              <a:gd name="connsiteX10" fmla="*/ 94829 w 1238848"/>
              <a:gd name="connsiteY10" fmla="*/ 555855 h 639030"/>
              <a:gd name="connsiteX0" fmla="*/ 94829 w 1238848"/>
              <a:gd name="connsiteY0" fmla="*/ 555855 h 639030"/>
              <a:gd name="connsiteX1" fmla="*/ 737562 w 1238848"/>
              <a:gd name="connsiteY1" fmla="*/ 600014 h 639030"/>
              <a:gd name="connsiteX2" fmla="*/ 1216498 w 1238848"/>
              <a:gd name="connsiteY2" fmla="*/ 355839 h 639030"/>
              <a:gd name="connsiteX3" fmla="*/ 621021 w 1238848"/>
              <a:gd name="connsiteY3" fmla="*/ 32436 h 639030"/>
              <a:gd name="connsiteX4" fmla="*/ 23628 w 1238848"/>
              <a:gd name="connsiteY4" fmla="*/ 286569 h 639030"/>
              <a:gd name="connsiteX5" fmla="*/ 249366 w 1238848"/>
              <a:gd name="connsiteY5" fmla="*/ 437230 h 639030"/>
              <a:gd name="connsiteX6" fmla="*/ 0 w 1238848"/>
              <a:gd name="connsiteY6" fmla="*/ 286569 h 639030"/>
              <a:gd name="connsiteX7" fmla="*/ 622937 w 1238848"/>
              <a:gd name="connsiteY7" fmla="*/ 2564 h 639030"/>
              <a:gd name="connsiteX8" fmla="*/ 1238210 w 1238848"/>
              <a:gd name="connsiteY8" fmla="*/ 355839 h 639030"/>
              <a:gd name="connsiteX9" fmla="*/ 726706 w 1238848"/>
              <a:gd name="connsiteY9" fmla="*/ 632484 h 639030"/>
              <a:gd name="connsiteX10" fmla="*/ 94829 w 1238848"/>
              <a:gd name="connsiteY10" fmla="*/ 555855 h 639030"/>
              <a:gd name="connsiteX0" fmla="*/ 94829 w 1238848"/>
              <a:gd name="connsiteY0" fmla="*/ 555855 h 639030"/>
              <a:gd name="connsiteX1" fmla="*/ 737562 w 1238848"/>
              <a:gd name="connsiteY1" fmla="*/ 600014 h 639030"/>
              <a:gd name="connsiteX2" fmla="*/ 1216498 w 1238848"/>
              <a:gd name="connsiteY2" fmla="*/ 355839 h 639030"/>
              <a:gd name="connsiteX3" fmla="*/ 621021 w 1238848"/>
              <a:gd name="connsiteY3" fmla="*/ 32436 h 639030"/>
              <a:gd name="connsiteX4" fmla="*/ 23628 w 1238848"/>
              <a:gd name="connsiteY4" fmla="*/ 286569 h 639030"/>
              <a:gd name="connsiteX5" fmla="*/ 249366 w 1238848"/>
              <a:gd name="connsiteY5" fmla="*/ 437230 h 639030"/>
              <a:gd name="connsiteX6" fmla="*/ 0 w 1238848"/>
              <a:gd name="connsiteY6" fmla="*/ 286569 h 639030"/>
              <a:gd name="connsiteX7" fmla="*/ 622937 w 1238848"/>
              <a:gd name="connsiteY7" fmla="*/ 2564 h 639030"/>
              <a:gd name="connsiteX8" fmla="*/ 1238210 w 1238848"/>
              <a:gd name="connsiteY8" fmla="*/ 355839 h 639030"/>
              <a:gd name="connsiteX9" fmla="*/ 726706 w 1238848"/>
              <a:gd name="connsiteY9" fmla="*/ 632484 h 639030"/>
              <a:gd name="connsiteX10" fmla="*/ 94829 w 1238848"/>
              <a:gd name="connsiteY10" fmla="*/ 555855 h 639030"/>
              <a:gd name="connsiteX0" fmla="*/ 94829 w 1238218"/>
              <a:gd name="connsiteY0" fmla="*/ 555855 h 639030"/>
              <a:gd name="connsiteX1" fmla="*/ 737562 w 1238218"/>
              <a:gd name="connsiteY1" fmla="*/ 600014 h 639030"/>
              <a:gd name="connsiteX2" fmla="*/ 1216498 w 1238218"/>
              <a:gd name="connsiteY2" fmla="*/ 355839 h 639030"/>
              <a:gd name="connsiteX3" fmla="*/ 621021 w 1238218"/>
              <a:gd name="connsiteY3" fmla="*/ 32436 h 639030"/>
              <a:gd name="connsiteX4" fmla="*/ 23628 w 1238218"/>
              <a:gd name="connsiteY4" fmla="*/ 286569 h 639030"/>
              <a:gd name="connsiteX5" fmla="*/ 249366 w 1238218"/>
              <a:gd name="connsiteY5" fmla="*/ 437230 h 639030"/>
              <a:gd name="connsiteX6" fmla="*/ 0 w 1238218"/>
              <a:gd name="connsiteY6" fmla="*/ 286569 h 639030"/>
              <a:gd name="connsiteX7" fmla="*/ 622937 w 1238218"/>
              <a:gd name="connsiteY7" fmla="*/ 2564 h 639030"/>
              <a:gd name="connsiteX8" fmla="*/ 1238210 w 1238218"/>
              <a:gd name="connsiteY8" fmla="*/ 355839 h 639030"/>
              <a:gd name="connsiteX9" fmla="*/ 726706 w 1238218"/>
              <a:gd name="connsiteY9" fmla="*/ 632484 h 639030"/>
              <a:gd name="connsiteX10" fmla="*/ 94829 w 1238218"/>
              <a:gd name="connsiteY10" fmla="*/ 555855 h 639030"/>
              <a:gd name="connsiteX0" fmla="*/ 94829 w 1238218"/>
              <a:gd name="connsiteY0" fmla="*/ 555855 h 639030"/>
              <a:gd name="connsiteX1" fmla="*/ 737562 w 1238218"/>
              <a:gd name="connsiteY1" fmla="*/ 600014 h 639030"/>
              <a:gd name="connsiteX2" fmla="*/ 1216498 w 1238218"/>
              <a:gd name="connsiteY2" fmla="*/ 355839 h 639030"/>
              <a:gd name="connsiteX3" fmla="*/ 621021 w 1238218"/>
              <a:gd name="connsiteY3" fmla="*/ 32436 h 639030"/>
              <a:gd name="connsiteX4" fmla="*/ 23628 w 1238218"/>
              <a:gd name="connsiteY4" fmla="*/ 286569 h 639030"/>
              <a:gd name="connsiteX5" fmla="*/ 249366 w 1238218"/>
              <a:gd name="connsiteY5" fmla="*/ 437230 h 639030"/>
              <a:gd name="connsiteX6" fmla="*/ 0 w 1238218"/>
              <a:gd name="connsiteY6" fmla="*/ 286569 h 639030"/>
              <a:gd name="connsiteX7" fmla="*/ 622937 w 1238218"/>
              <a:gd name="connsiteY7" fmla="*/ 2564 h 639030"/>
              <a:gd name="connsiteX8" fmla="*/ 1238210 w 1238218"/>
              <a:gd name="connsiteY8" fmla="*/ 355839 h 639030"/>
              <a:gd name="connsiteX9" fmla="*/ 726706 w 1238218"/>
              <a:gd name="connsiteY9" fmla="*/ 632484 h 639030"/>
              <a:gd name="connsiteX10" fmla="*/ 94829 w 1238218"/>
              <a:gd name="connsiteY10" fmla="*/ 555855 h 639030"/>
              <a:gd name="connsiteX0" fmla="*/ 94829 w 1238218"/>
              <a:gd name="connsiteY0" fmla="*/ 555855 h 639030"/>
              <a:gd name="connsiteX1" fmla="*/ 737562 w 1238218"/>
              <a:gd name="connsiteY1" fmla="*/ 600014 h 639030"/>
              <a:gd name="connsiteX2" fmla="*/ 1216498 w 1238218"/>
              <a:gd name="connsiteY2" fmla="*/ 355839 h 639030"/>
              <a:gd name="connsiteX3" fmla="*/ 621021 w 1238218"/>
              <a:gd name="connsiteY3" fmla="*/ 32436 h 639030"/>
              <a:gd name="connsiteX4" fmla="*/ 23628 w 1238218"/>
              <a:gd name="connsiteY4" fmla="*/ 286569 h 639030"/>
              <a:gd name="connsiteX5" fmla="*/ 249366 w 1238218"/>
              <a:gd name="connsiteY5" fmla="*/ 437230 h 639030"/>
              <a:gd name="connsiteX6" fmla="*/ 0 w 1238218"/>
              <a:gd name="connsiteY6" fmla="*/ 286569 h 639030"/>
              <a:gd name="connsiteX7" fmla="*/ 622937 w 1238218"/>
              <a:gd name="connsiteY7" fmla="*/ 2564 h 639030"/>
              <a:gd name="connsiteX8" fmla="*/ 1238210 w 1238218"/>
              <a:gd name="connsiteY8" fmla="*/ 355839 h 639030"/>
              <a:gd name="connsiteX9" fmla="*/ 726706 w 1238218"/>
              <a:gd name="connsiteY9" fmla="*/ 632484 h 639030"/>
              <a:gd name="connsiteX10" fmla="*/ 94829 w 1238218"/>
              <a:gd name="connsiteY10" fmla="*/ 555855 h 639030"/>
              <a:gd name="connsiteX0" fmla="*/ 94829 w 1238218"/>
              <a:gd name="connsiteY0" fmla="*/ 555855 h 649947"/>
              <a:gd name="connsiteX1" fmla="*/ 737562 w 1238218"/>
              <a:gd name="connsiteY1" fmla="*/ 600014 h 649947"/>
              <a:gd name="connsiteX2" fmla="*/ 1216498 w 1238218"/>
              <a:gd name="connsiteY2" fmla="*/ 355839 h 649947"/>
              <a:gd name="connsiteX3" fmla="*/ 621021 w 1238218"/>
              <a:gd name="connsiteY3" fmla="*/ 32436 h 649947"/>
              <a:gd name="connsiteX4" fmla="*/ 23628 w 1238218"/>
              <a:gd name="connsiteY4" fmla="*/ 286569 h 649947"/>
              <a:gd name="connsiteX5" fmla="*/ 249366 w 1238218"/>
              <a:gd name="connsiteY5" fmla="*/ 437230 h 649947"/>
              <a:gd name="connsiteX6" fmla="*/ 0 w 1238218"/>
              <a:gd name="connsiteY6" fmla="*/ 286569 h 649947"/>
              <a:gd name="connsiteX7" fmla="*/ 622937 w 1238218"/>
              <a:gd name="connsiteY7" fmla="*/ 2564 h 649947"/>
              <a:gd name="connsiteX8" fmla="*/ 1238210 w 1238218"/>
              <a:gd name="connsiteY8" fmla="*/ 355839 h 649947"/>
              <a:gd name="connsiteX9" fmla="*/ 726706 w 1238218"/>
              <a:gd name="connsiteY9" fmla="*/ 632484 h 649947"/>
              <a:gd name="connsiteX10" fmla="*/ 94829 w 1238218"/>
              <a:gd name="connsiteY10" fmla="*/ 555855 h 6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18" h="649947">
                <a:moveTo>
                  <a:pt x="94829" y="555855"/>
                </a:moveTo>
                <a:cubicBezTo>
                  <a:pt x="293110" y="632485"/>
                  <a:pt x="551097" y="636814"/>
                  <a:pt x="737562" y="600014"/>
                </a:cubicBezTo>
                <a:cubicBezTo>
                  <a:pt x="997785" y="550660"/>
                  <a:pt x="1212668" y="489184"/>
                  <a:pt x="1216498" y="355839"/>
                </a:cubicBezTo>
                <a:cubicBezTo>
                  <a:pt x="1220331" y="222496"/>
                  <a:pt x="994273" y="61444"/>
                  <a:pt x="621021" y="32436"/>
                </a:cubicBezTo>
                <a:cubicBezTo>
                  <a:pt x="205944" y="400"/>
                  <a:pt x="23629" y="217300"/>
                  <a:pt x="23628" y="286569"/>
                </a:cubicBezTo>
                <a:cubicBezTo>
                  <a:pt x="23629" y="355840"/>
                  <a:pt x="125802" y="419914"/>
                  <a:pt x="249366" y="437230"/>
                </a:cubicBezTo>
                <a:cubicBezTo>
                  <a:pt x="89402" y="464506"/>
                  <a:pt x="1" y="367962"/>
                  <a:pt x="0" y="286569"/>
                </a:cubicBezTo>
                <a:cubicBezTo>
                  <a:pt x="1" y="205178"/>
                  <a:pt x="151026" y="-26875"/>
                  <a:pt x="622937" y="2564"/>
                </a:cubicBezTo>
                <a:cubicBezTo>
                  <a:pt x="914131" y="20748"/>
                  <a:pt x="1240127" y="160586"/>
                  <a:pt x="1238210" y="355839"/>
                </a:cubicBezTo>
                <a:cubicBezTo>
                  <a:pt x="1236296" y="551093"/>
                  <a:pt x="917324" y="599149"/>
                  <a:pt x="726706" y="632484"/>
                </a:cubicBezTo>
                <a:cubicBezTo>
                  <a:pt x="536090" y="665821"/>
                  <a:pt x="176569" y="657162"/>
                  <a:pt x="94829" y="555855"/>
                </a:cubicBezTo>
                <a:close/>
              </a:path>
            </a:pathLst>
          </a:custGeom>
          <a:solidFill>
            <a:schemeClr val="accent1"/>
          </a:solidFill>
          <a:ln w="3175" cap="flat" cmpd="sng" algn="ctr">
            <a:solidFill>
              <a:schemeClr val="tx2"/>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endParaRPr lang="ru-RU" sz="2000"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572" y="1051967"/>
            <a:ext cx="4385080" cy="5440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68341" y="6163516"/>
            <a:ext cx="384043" cy="261610"/>
          </a:xfrm>
          <a:prstGeom prst="rect">
            <a:avLst/>
          </a:prstGeom>
          <a:noFill/>
        </p:spPr>
        <p:txBody>
          <a:bodyPr wrap="square" rtlCol="0">
            <a:spAutoFit/>
          </a:bodyPr>
          <a:lstStyle/>
          <a:p>
            <a:r>
              <a:rPr lang="ru-RU" sz="1100" dirty="0" smtClean="0"/>
              <a:t>6</a:t>
            </a:r>
            <a:endParaRPr lang="ru-RU" sz="1100" dirty="0"/>
          </a:p>
        </p:txBody>
      </p:sp>
    </p:spTree>
    <p:extLst>
      <p:ext uri="{BB962C8B-B14F-4D97-AF65-F5344CB8AC3E}">
        <p14:creationId xmlns:p14="http://schemas.microsoft.com/office/powerpoint/2010/main" val="2042580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1028700" y="270988"/>
            <a:ext cx="8523685" cy="1205733"/>
          </a:xfrm>
        </p:spPr>
        <p:txBody>
          <a:bodyPr>
            <a:normAutofit/>
          </a:bodyPr>
          <a:lstStyle/>
          <a:p>
            <a:r>
              <a:rPr lang="ru-RU" sz="3200" dirty="0" smtClean="0"/>
              <a:t>Старт </a:t>
            </a:r>
            <a:r>
              <a:rPr lang="ru-RU" sz="3200" dirty="0" err="1" smtClean="0"/>
              <a:t>тромбопрофилактики</a:t>
            </a:r>
            <a:endParaRPr lang="ru-RU" sz="3200" dirty="0"/>
          </a:p>
        </p:txBody>
      </p:sp>
      <p:sp>
        <p:nvSpPr>
          <p:cNvPr id="7" name="Прямоугольник 6"/>
          <p:cNvSpPr/>
          <p:nvPr/>
        </p:nvSpPr>
        <p:spPr>
          <a:xfrm>
            <a:off x="2084103" y="6453336"/>
            <a:ext cx="6948772" cy="338554"/>
          </a:xfrm>
          <a:prstGeom prst="rect">
            <a:avLst/>
          </a:prstGeom>
          <a:noFill/>
        </p:spPr>
        <p:txBody>
          <a:bodyPr wrap="square">
            <a:spAutoFit/>
          </a:bodyPr>
          <a:lstStyle/>
          <a:p>
            <a:pPr fontAlgn="base">
              <a:spcBef>
                <a:spcPct val="0"/>
              </a:spcBef>
              <a:spcAft>
                <a:spcPct val="0"/>
              </a:spcAft>
              <a:defRPr/>
            </a:pPr>
            <a:r>
              <a:rPr lang="ru-RU" sz="800" dirty="0">
                <a:solidFill>
                  <a:srgbClr val="807F83"/>
                </a:solidFill>
              </a:rPr>
              <a:t>ПРОФИЛАКТИКА ВЕНОЗНЫХ ТРОМБОЭМБОЛИЧЕСКИХ ОСЛОЖНЕНИЙ В ТРАВМАТОЛОГИИ И ОРТОПЕДИИ РОССИЙСКИЕ КЛИНИЧЕСКИЕ РЕКОМЕНДАЦИИ ПРИЛОЖЕНИЕ 1 (63) – 2012</a:t>
            </a:r>
          </a:p>
        </p:txBody>
      </p:sp>
      <p:sp>
        <p:nvSpPr>
          <p:cNvPr id="3" name="Прямоугольник 2"/>
          <p:cNvSpPr/>
          <p:nvPr/>
        </p:nvSpPr>
        <p:spPr>
          <a:xfrm>
            <a:off x="5801378" y="1274465"/>
            <a:ext cx="5002007" cy="4739759"/>
          </a:xfrm>
          <a:prstGeom prst="rect">
            <a:avLst/>
          </a:prstGeom>
        </p:spPr>
        <p:txBody>
          <a:bodyPr wrap="square">
            <a:spAutoFit/>
          </a:bodyPr>
          <a:lstStyle/>
          <a:p>
            <a:pPr algn="just" fontAlgn="base">
              <a:spcBef>
                <a:spcPct val="0"/>
              </a:spcBef>
              <a:spcAft>
                <a:spcPct val="0"/>
              </a:spcAft>
              <a:buClr>
                <a:srgbClr val="EC008C"/>
              </a:buClr>
            </a:pPr>
            <a:endParaRPr lang="ru-RU" sz="1400" dirty="0">
              <a:solidFill>
                <a:srgbClr val="EC008C"/>
              </a:solidFill>
              <a:cs typeface="Arial" charset="0"/>
            </a:endParaRPr>
          </a:p>
          <a:p>
            <a:pPr fontAlgn="base">
              <a:spcBef>
                <a:spcPct val="0"/>
              </a:spcBef>
              <a:spcAft>
                <a:spcPct val="0"/>
              </a:spcAft>
              <a:buClr>
                <a:srgbClr val="EC008C"/>
              </a:buClr>
            </a:pPr>
            <a:r>
              <a:rPr lang="ru-RU" sz="2400" b="1" dirty="0" err="1">
                <a:solidFill>
                  <a:srgbClr val="EC008C"/>
                </a:solidFill>
              </a:rPr>
              <a:t>Ксарелто</a:t>
            </a:r>
            <a:r>
              <a:rPr lang="ru-RU" sz="2400" b="1" dirty="0">
                <a:solidFill>
                  <a:srgbClr val="EC008C"/>
                </a:solidFill>
              </a:rPr>
              <a:t> назначается</a:t>
            </a:r>
          </a:p>
          <a:p>
            <a:pPr fontAlgn="base">
              <a:spcBef>
                <a:spcPct val="0"/>
              </a:spcBef>
              <a:spcAft>
                <a:spcPct val="0"/>
              </a:spcAft>
              <a:buClr>
                <a:srgbClr val="EC008C"/>
              </a:buClr>
            </a:pPr>
            <a:r>
              <a:rPr lang="ru-RU" sz="2400" dirty="0">
                <a:solidFill>
                  <a:srgbClr val="EC008C"/>
                </a:solidFill>
              </a:rPr>
              <a:t>перорально по 10 мг 1 раз в сутки, первая доза через 6–10 часов после завершения операции по достижении </a:t>
            </a:r>
            <a:r>
              <a:rPr lang="ru-RU" sz="2400" dirty="0" smtClean="0">
                <a:solidFill>
                  <a:srgbClr val="EC008C"/>
                </a:solidFill>
              </a:rPr>
              <a:t>гемостаза</a:t>
            </a:r>
          </a:p>
          <a:p>
            <a:pPr fontAlgn="base">
              <a:spcBef>
                <a:spcPct val="0"/>
              </a:spcBef>
              <a:spcAft>
                <a:spcPct val="0"/>
              </a:spcAft>
              <a:buClr>
                <a:srgbClr val="EC008C"/>
              </a:buClr>
            </a:pPr>
            <a:endParaRPr lang="ru-RU" sz="2400" dirty="0" smtClean="0">
              <a:solidFill>
                <a:srgbClr val="EC008C"/>
              </a:solidFill>
            </a:endParaRPr>
          </a:p>
          <a:p>
            <a:pPr fontAlgn="base">
              <a:spcBef>
                <a:spcPct val="0"/>
              </a:spcBef>
              <a:spcAft>
                <a:spcPct val="0"/>
              </a:spcAft>
              <a:buClr>
                <a:srgbClr val="EC008C"/>
              </a:buClr>
            </a:pPr>
            <a:endParaRPr lang="ru-RU" sz="2400" dirty="0" smtClean="0">
              <a:solidFill>
                <a:srgbClr val="EC008C"/>
              </a:solidFill>
            </a:endParaRPr>
          </a:p>
          <a:p>
            <a:pPr fontAlgn="base">
              <a:spcBef>
                <a:spcPct val="0"/>
              </a:spcBef>
              <a:spcAft>
                <a:spcPct val="0"/>
              </a:spcAft>
              <a:buClr>
                <a:srgbClr val="EC008C"/>
              </a:buClr>
            </a:pPr>
            <a:r>
              <a:rPr lang="ru-RU" sz="2400" b="1" i="1" dirty="0" smtClean="0">
                <a:solidFill>
                  <a:srgbClr val="EC008C"/>
                </a:solidFill>
              </a:rPr>
              <a:t>В дооперационном периоде и профилактике ТГВ без планируемой операции </a:t>
            </a:r>
            <a:r>
              <a:rPr lang="ru-RU" sz="2400" b="1" i="1" dirty="0" err="1" smtClean="0">
                <a:solidFill>
                  <a:srgbClr val="EC008C"/>
                </a:solidFill>
              </a:rPr>
              <a:t>тромбопрофилактика</a:t>
            </a:r>
            <a:r>
              <a:rPr lang="ru-RU" sz="2400" b="1" i="1" dirty="0" smtClean="0">
                <a:solidFill>
                  <a:srgbClr val="EC008C"/>
                </a:solidFill>
              </a:rPr>
              <a:t> только НФГ и НМГ!!! </a:t>
            </a:r>
            <a:endParaRPr lang="ru-RU" sz="2400" b="1" i="1" dirty="0">
              <a:solidFill>
                <a:srgbClr val="EC008C"/>
              </a:solidFill>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103" y="1764754"/>
            <a:ext cx="3048686" cy="440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8616280" y="6605585"/>
            <a:ext cx="1667444" cy="246221"/>
          </a:xfrm>
          <a:prstGeom prst="rect">
            <a:avLst/>
          </a:prstGeom>
        </p:spPr>
        <p:txBody>
          <a:bodyPr wrap="none">
            <a:spAutoFit/>
          </a:bodyPr>
          <a:lstStyle/>
          <a:p>
            <a:r>
              <a:rPr lang="en-US" sz="1000" dirty="0">
                <a:solidFill>
                  <a:srgbClr val="000000"/>
                </a:solidFill>
              </a:rPr>
              <a:t>L.RU.MKT.GM.02.2016.0823</a:t>
            </a:r>
            <a:endParaRPr lang="ru-RU" sz="1000" dirty="0">
              <a:solidFill>
                <a:srgbClr val="000000"/>
              </a:solidFill>
            </a:endParaRPr>
          </a:p>
        </p:txBody>
      </p:sp>
      <p:sp>
        <p:nvSpPr>
          <p:cNvPr id="2" name="Овал 1"/>
          <p:cNvSpPr/>
          <p:nvPr/>
        </p:nvSpPr>
        <p:spPr>
          <a:xfrm>
            <a:off x="5290542" y="3443288"/>
            <a:ext cx="5148262" cy="29501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4755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4" y="210811"/>
            <a:ext cx="10507732" cy="1072728"/>
          </a:xfrm>
        </p:spPr>
        <p:txBody>
          <a:bodyPr>
            <a:noAutofit/>
          </a:bodyPr>
          <a:lstStyle/>
          <a:p>
            <a:r>
              <a:rPr lang="ru-RU" sz="3200" dirty="0" smtClean="0">
                <a:solidFill>
                  <a:srgbClr val="0070C0"/>
                </a:solidFill>
              </a:rPr>
              <a:t>Длительность </a:t>
            </a:r>
            <a:r>
              <a:rPr lang="ru-RU" sz="3200" dirty="0" err="1" smtClean="0">
                <a:solidFill>
                  <a:srgbClr val="0070C0"/>
                </a:solidFill>
              </a:rPr>
              <a:t>тромбопрофилактики</a:t>
            </a:r>
            <a:r>
              <a:rPr lang="ru-RU" sz="3200" dirty="0" smtClean="0">
                <a:solidFill>
                  <a:srgbClr val="0070C0"/>
                </a:solidFill>
              </a:rPr>
              <a:t>: национальные рекомендации</a:t>
            </a:r>
            <a:r>
              <a:rPr lang="ru-RU" sz="3200" dirty="0">
                <a:solidFill>
                  <a:schemeClr val="bg2">
                    <a:lumMod val="60000"/>
                    <a:lumOff val="40000"/>
                  </a:schemeClr>
                </a:solidFill>
              </a:rPr>
              <a:t/>
            </a:r>
            <a:br>
              <a:rPr lang="ru-RU" sz="3200" dirty="0">
                <a:solidFill>
                  <a:schemeClr val="bg2">
                    <a:lumMod val="60000"/>
                    <a:lumOff val="40000"/>
                  </a:schemeClr>
                </a:solidFill>
              </a:rPr>
            </a:br>
            <a:endParaRPr lang="ru-RU" sz="3200" dirty="0">
              <a:solidFill>
                <a:schemeClr val="bg2">
                  <a:lumMod val="60000"/>
                  <a:lumOff val="40000"/>
                </a:schemeClr>
              </a:solidFill>
            </a:endParaRPr>
          </a:p>
        </p:txBody>
      </p:sp>
      <p:pic>
        <p:nvPicPr>
          <p:cNvPr id="7"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1944" y="1067592"/>
            <a:ext cx="2540421" cy="3666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084103" y="6453336"/>
            <a:ext cx="6948772" cy="338554"/>
          </a:xfrm>
          <a:prstGeom prst="rect">
            <a:avLst/>
          </a:prstGeom>
          <a:noFill/>
        </p:spPr>
        <p:txBody>
          <a:bodyPr wrap="square">
            <a:spAutoFit/>
          </a:bodyPr>
          <a:lstStyle/>
          <a:p>
            <a:pPr fontAlgn="base">
              <a:spcBef>
                <a:spcPct val="0"/>
              </a:spcBef>
              <a:spcAft>
                <a:spcPct val="0"/>
              </a:spcAft>
              <a:defRPr/>
            </a:pPr>
            <a:r>
              <a:rPr lang="ru-RU" sz="800" dirty="0">
                <a:solidFill>
                  <a:srgbClr val="807F83"/>
                </a:solidFill>
              </a:rPr>
              <a:t>ПРОФИЛАКТИКА ВЕНОЗНЫХ ТРОМБОЭМБОЛИЧЕСКИХ ОСЛОЖНЕНИЙ В ТРАВМАТОЛОГИИ И ОРТОПЕДИИ РОССИЙСКИЕ КЛИНИЧЕСКИЕ РЕКОМЕНДАЦИИ ПРИЛОЖЕНИЕ 1 (63) – 2012</a:t>
            </a:r>
          </a:p>
        </p:txBody>
      </p:sp>
      <p:pic>
        <p:nvPicPr>
          <p:cNvPr id="6" name="Объект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4931" y="2952563"/>
            <a:ext cx="2649541" cy="3839335"/>
          </a:xfrm>
          <a:prstGeom prst="rect">
            <a:avLst/>
          </a:prstGeom>
        </p:spPr>
      </p:pic>
      <p:sp>
        <p:nvSpPr>
          <p:cNvPr id="9" name="Прямоугольник 8"/>
          <p:cNvSpPr/>
          <p:nvPr/>
        </p:nvSpPr>
        <p:spPr>
          <a:xfrm>
            <a:off x="3475172" y="5167425"/>
            <a:ext cx="5760640" cy="1107996"/>
          </a:xfrm>
          <a:prstGeom prst="rect">
            <a:avLst/>
          </a:prstGeom>
          <a:gradFill>
            <a:gsLst>
              <a:gs pos="0">
                <a:schemeClr val="accent6">
                  <a:tint val="50000"/>
                  <a:satMod val="300000"/>
                </a:schemeClr>
              </a:gs>
              <a:gs pos="0">
                <a:srgbClr val="00B0F0"/>
              </a:gs>
              <a:gs pos="100000">
                <a:schemeClr val="accent6">
                  <a:tint val="15000"/>
                  <a:satMod val="350000"/>
                </a:schemeClr>
              </a:gs>
            </a:gsLst>
          </a:gradFill>
          <a:ln/>
        </p:spPr>
        <p:style>
          <a:lnRef idx="1">
            <a:schemeClr val="accent6"/>
          </a:lnRef>
          <a:fillRef idx="2">
            <a:schemeClr val="accent6"/>
          </a:fillRef>
          <a:effectRef idx="1">
            <a:schemeClr val="accent6"/>
          </a:effectRef>
          <a:fontRef idx="minor">
            <a:schemeClr val="dk1"/>
          </a:fontRef>
        </p:style>
        <p:txBody>
          <a:bodyPr vert="horz" wrap="square" lIns="0" tIns="0" rIns="0" bIns="0" rtlCol="0" anchor="b">
            <a:spAutoFit/>
          </a:bodyPr>
          <a:lstStyle/>
          <a:p>
            <a:r>
              <a:rPr lang="ru-RU" sz="1400" dirty="0">
                <a:solidFill>
                  <a:schemeClr val="tx1"/>
                </a:solidFill>
              </a:rPr>
              <a:t> 1. После операций </a:t>
            </a:r>
            <a:r>
              <a:rPr lang="ru-RU" sz="1600" b="1" dirty="0">
                <a:solidFill>
                  <a:srgbClr val="FF0000"/>
                </a:solidFill>
              </a:rPr>
              <a:t>по поводу </a:t>
            </a:r>
            <a:r>
              <a:rPr lang="ru-RU" sz="1600" b="1" i="1" dirty="0">
                <a:solidFill>
                  <a:srgbClr val="FF0000"/>
                </a:solidFill>
              </a:rPr>
              <a:t>переломов бедра </a:t>
            </a:r>
            <a:r>
              <a:rPr lang="ru-RU" sz="1400" dirty="0">
                <a:solidFill>
                  <a:schemeClr val="tx1"/>
                </a:solidFill>
              </a:rPr>
              <a:t>(особенно его проксимального отдела), </a:t>
            </a:r>
            <a:r>
              <a:rPr lang="ru-RU" sz="1400" i="1" dirty="0" err="1">
                <a:solidFill>
                  <a:schemeClr val="tx1"/>
                </a:solidFill>
              </a:rPr>
              <a:t>эндопротезирования</a:t>
            </a:r>
            <a:r>
              <a:rPr lang="ru-RU" sz="1400" i="1" dirty="0">
                <a:solidFill>
                  <a:schemeClr val="tx1"/>
                </a:solidFill>
              </a:rPr>
              <a:t> тазобедренного и коленного суставов </a:t>
            </a:r>
            <a:r>
              <a:rPr lang="ru-RU" sz="1400" dirty="0">
                <a:solidFill>
                  <a:schemeClr val="tx1"/>
                </a:solidFill>
              </a:rPr>
              <a:t>введение антикоагулянтов следует продолжать </a:t>
            </a:r>
            <a:r>
              <a:rPr lang="ru-RU" sz="1400" b="1" dirty="0">
                <a:solidFill>
                  <a:schemeClr val="tx1"/>
                </a:solidFill>
              </a:rPr>
              <a:t>не менее 5–6 недель</a:t>
            </a:r>
            <a:r>
              <a:rPr lang="ru-RU" sz="1400" dirty="0">
                <a:solidFill>
                  <a:schemeClr val="tx1"/>
                </a:solidFill>
              </a:rPr>
              <a:t> </a:t>
            </a:r>
          </a:p>
          <a:p>
            <a:r>
              <a:rPr lang="ru-RU" sz="1400" dirty="0">
                <a:solidFill>
                  <a:schemeClr val="tx1"/>
                </a:solidFill>
              </a:rPr>
              <a:t> </a:t>
            </a:r>
          </a:p>
        </p:txBody>
      </p:sp>
      <p:sp>
        <p:nvSpPr>
          <p:cNvPr id="4" name="Прямоугольник 3"/>
          <p:cNvSpPr/>
          <p:nvPr/>
        </p:nvSpPr>
        <p:spPr>
          <a:xfrm>
            <a:off x="4439816" y="2952563"/>
            <a:ext cx="2891713" cy="1839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Профилактика ТЭО при операциях на верхней конечности не предписана</a:t>
            </a:r>
            <a:endParaRPr lang="ru-RU" dirty="0"/>
          </a:p>
        </p:txBody>
      </p:sp>
      <p:sp>
        <p:nvSpPr>
          <p:cNvPr id="3" name="Прямоугольник 2"/>
          <p:cNvSpPr/>
          <p:nvPr/>
        </p:nvSpPr>
        <p:spPr>
          <a:xfrm>
            <a:off x="3039614" y="1339125"/>
            <a:ext cx="6018646" cy="1323439"/>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0" tIns="0" rIns="0" bIns="0" rtlCol="0" anchor="b">
            <a:spAutoFit/>
          </a:bodyPr>
          <a:lstStyle/>
          <a:p>
            <a:r>
              <a:rPr lang="ru-RU" sz="1400" dirty="0">
                <a:solidFill>
                  <a:schemeClr val="tx1"/>
                </a:solidFill>
              </a:rPr>
              <a:t> 1. После операций </a:t>
            </a:r>
            <a:r>
              <a:rPr lang="ru-RU" sz="1600" b="1" dirty="0">
                <a:solidFill>
                  <a:srgbClr val="FF0000"/>
                </a:solidFill>
              </a:rPr>
              <a:t>по поводу </a:t>
            </a:r>
            <a:r>
              <a:rPr lang="ru-RU" sz="1600" b="1" i="1" dirty="0">
                <a:solidFill>
                  <a:srgbClr val="FF0000"/>
                </a:solidFill>
              </a:rPr>
              <a:t>переломов бедра </a:t>
            </a:r>
            <a:r>
              <a:rPr lang="ru-RU" sz="1400" dirty="0">
                <a:solidFill>
                  <a:schemeClr val="tx1"/>
                </a:solidFill>
              </a:rPr>
              <a:t>(особенно его проксимального отдела), </a:t>
            </a:r>
            <a:r>
              <a:rPr lang="ru-RU" sz="1400" i="1" dirty="0" err="1">
                <a:solidFill>
                  <a:schemeClr val="tx1"/>
                </a:solidFill>
              </a:rPr>
              <a:t>эндопротезирования</a:t>
            </a:r>
            <a:r>
              <a:rPr lang="ru-RU" sz="1400" i="1" dirty="0">
                <a:solidFill>
                  <a:schemeClr val="tx1"/>
                </a:solidFill>
              </a:rPr>
              <a:t> тазобедренного сустава </a:t>
            </a:r>
            <a:r>
              <a:rPr lang="ru-RU" sz="1400" dirty="0">
                <a:solidFill>
                  <a:schemeClr val="tx1"/>
                </a:solidFill>
              </a:rPr>
              <a:t>введение антикоагулянтов следует продолжать </a:t>
            </a:r>
            <a:r>
              <a:rPr lang="ru-RU" sz="1400" b="1" dirty="0">
                <a:solidFill>
                  <a:schemeClr val="tx1"/>
                </a:solidFill>
              </a:rPr>
              <a:t>не менее 5–6 недель</a:t>
            </a:r>
            <a:r>
              <a:rPr lang="ru-RU" sz="1400" dirty="0">
                <a:solidFill>
                  <a:schemeClr val="tx1"/>
                </a:solidFill>
              </a:rPr>
              <a:t> </a:t>
            </a:r>
          </a:p>
          <a:p>
            <a:r>
              <a:rPr lang="ru-RU" sz="1400" dirty="0">
                <a:solidFill>
                  <a:schemeClr val="tx1"/>
                </a:solidFill>
              </a:rPr>
              <a:t> 2. </a:t>
            </a:r>
            <a:r>
              <a:rPr lang="ru-RU" sz="1400" b="1" dirty="0">
                <a:solidFill>
                  <a:schemeClr val="tx1"/>
                </a:solidFill>
              </a:rPr>
              <a:t>Аналогичная продолжительность </a:t>
            </a:r>
            <a:r>
              <a:rPr lang="ru-RU" sz="1400" dirty="0">
                <a:solidFill>
                  <a:schemeClr val="tx1"/>
                </a:solidFill>
              </a:rPr>
              <a:t>профилактики может быть оправдана и после </a:t>
            </a:r>
            <a:r>
              <a:rPr lang="ru-RU" sz="1400" b="1" dirty="0">
                <a:solidFill>
                  <a:schemeClr val="tx1"/>
                </a:solidFill>
              </a:rPr>
              <a:t>протезирования коленного сустава</a:t>
            </a:r>
            <a:r>
              <a:rPr lang="ru-RU" sz="1400" dirty="0">
                <a:solidFill>
                  <a:schemeClr val="tx1"/>
                </a:solidFill>
              </a:rPr>
              <a:t>, особенно если период ограничения двигательной активности затягивается</a:t>
            </a:r>
          </a:p>
        </p:txBody>
      </p:sp>
    </p:spTree>
    <p:extLst>
      <p:ext uri="{BB962C8B-B14F-4D97-AF65-F5344CB8AC3E}">
        <p14:creationId xmlns:p14="http://schemas.microsoft.com/office/powerpoint/2010/main" val="848706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3895</Words>
  <Application>Microsoft Office PowerPoint</Application>
  <PresentationFormat>Широкоэкранный</PresentationFormat>
  <Paragraphs>482</Paragraphs>
  <Slides>35</Slides>
  <Notes>14</Notes>
  <HiddenSlides>1</HiddenSlides>
  <MMClips>4</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35</vt:i4>
      </vt:variant>
    </vt:vector>
  </HeadingPairs>
  <TitlesOfParts>
    <vt:vector size="47" baseType="lpstr">
      <vt:lpstr>ＭＳ Ｐゴシック</vt:lpstr>
      <vt:lpstr>Arial</vt:lpstr>
      <vt:lpstr>Calibri</vt:lpstr>
      <vt:lpstr>Calibri Light</vt:lpstr>
      <vt:lpstr>Courier New</vt:lpstr>
      <vt:lpstr>Symbol</vt:lpstr>
      <vt:lpstr>Times New Roman</vt:lpstr>
      <vt:lpstr>Wingdings</vt:lpstr>
      <vt:lpstr>Wingdings 2</vt:lpstr>
      <vt:lpstr>Wingdings 3</vt:lpstr>
      <vt:lpstr>ヒラギノ角ゴ Pro W3</vt:lpstr>
      <vt:lpstr>Тема Office</vt:lpstr>
      <vt:lpstr>Профилактика ВТЭО после ортопедо-травматологических операций на верхних и нижних конечностях: опыт применения ривароксабана в клинической практике</vt:lpstr>
      <vt:lpstr>ВТЭ является одной из основных причин смерти в Европе</vt:lpstr>
      <vt:lpstr>Вероятность ВТЭО при различных предрасполагающих факторах</vt:lpstr>
      <vt:lpstr>  </vt:lpstr>
      <vt:lpstr>Профилактика ТГВ Философия специфической профилактики</vt:lpstr>
      <vt:lpstr>Каскад коагуляции и фармантикоагулянты</vt:lpstr>
      <vt:lpstr>Презентация PowerPoint</vt:lpstr>
      <vt:lpstr>Старт тромбопрофилактики</vt:lpstr>
      <vt:lpstr>Длительность тромбопрофилактики: национальные рекомендации </vt:lpstr>
      <vt:lpstr>Ксарелто обеспечивает быстрый антикоагулянтный эффект</vt:lpstr>
      <vt:lpstr>Ксарелто ® - единственный НОАК, показавший превосходящую эффективность по сравнению с эноксапарином*#</vt:lpstr>
      <vt:lpstr>XAMOS: популяция пациентов, вошедших в субанализ</vt:lpstr>
      <vt:lpstr>Благоприятное соотношение польза/риск при применении ривароксабана подтверждена данными реальной клинической практики XAMOS1,2</vt:lpstr>
      <vt:lpstr>Применение ПОАК для профилактики ВТЭО у пациентов после эндопротезирования тазобедренного и коленного суставов</vt:lpstr>
      <vt:lpstr>Профиль эффективности и безопасности ривароксабана, апиксабана и дабигатрана сравнивался у пациентов после тотального эндопротезирования коленного или тазобедренного сустава</vt:lpstr>
      <vt:lpstr>Ривароксабан статистически значимо превосходит дабигатран (P &lt;0,01) и апиксабан (P &lt;0,01) по эффективности для общей профилактики ВТЭО у пациентов после ТЭКС или ТЭТС</vt:lpstr>
      <vt:lpstr>Применение ривароксабана, НМГ и последовательной схемы терапии для профилактики ВТЭО после остеосинтеза перелома бедра</vt:lpstr>
      <vt:lpstr>В проспективном исследовании у пациентов с переломом бедра анализировались три режима антикоагуляции: только ривароксабан, только эноксапарин и последовательная терапия эноксапарином и ривароксабаном</vt:lpstr>
      <vt:lpstr>Терапия ривароксабаном статистически значимо снижает частоту ВТЭО по сравнению с терапией НМГ</vt:lpstr>
      <vt:lpstr>Ксарелто® применяется у пациентов с легким и умеренным нарушением функции почек и не требует «титрования» дозы</vt:lpstr>
      <vt:lpstr>Применение Ксарелто приводит к снижению продолжительности госпитализации в связи с уменьшением частоты ВТЭ, кровотечений и хирургических осложнений</vt:lpstr>
      <vt:lpstr>Ведется работа по созданию новой  редакции национальных рекомендаций</vt:lpstr>
      <vt:lpstr>Презентация PowerPoint</vt:lpstr>
      <vt:lpstr>Анамнез                                     Тактика</vt:lpstr>
      <vt:lpstr>Техника операции Транспозиция части трапециевидной мышцы с костным фрагментом на большой бугорок плечевой кости</vt:lpstr>
      <vt:lpstr>Презентация PowerPoint</vt:lpstr>
      <vt:lpstr>Результаты через 6 месяцев</vt:lpstr>
      <vt:lpstr>Результаты через 6 месяцев</vt:lpstr>
      <vt:lpstr>Результаты</vt:lpstr>
      <vt:lpstr>Тромбопрофилактика ???</vt:lpstr>
      <vt:lpstr>Кейс лечения перелома/псевдоартроза ключицы у больного Р., 72 лет</vt:lpstr>
      <vt:lpstr>Кейс лечения перелома/псевдоартроза ключицы у больного Р., 72 лет</vt:lpstr>
      <vt:lpstr>Этап ЧКО с погружным остеосинтезом в итоге  Профилактика ТЭО – ксарелто 10 мг в течение 5 недель </vt:lpstr>
      <vt:lpstr>Выводы</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Профилактика ВТЭ после ортопедо-травматологических операций на верхних и нижних конечностях: опыт применения ривароксабана в клинической практике</dc:title>
  <dc:creator>Олег Каплунов</dc:creator>
  <cp:lastModifiedBy>User145</cp:lastModifiedBy>
  <cp:revision>41</cp:revision>
  <dcterms:created xsi:type="dcterms:W3CDTF">2020-12-14T19:08:50Z</dcterms:created>
  <dcterms:modified xsi:type="dcterms:W3CDTF">2021-03-25T04:41:43Z</dcterms:modified>
</cp:coreProperties>
</file>