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5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6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7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8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9" r:id="rId3"/>
    <p:sldMasterId id="2147483702" r:id="rId4"/>
    <p:sldMasterId id="2147483722" r:id="rId5"/>
    <p:sldMasterId id="2147483756" r:id="rId6"/>
    <p:sldMasterId id="2147483772" r:id="rId7"/>
    <p:sldMasterId id="2147483796" r:id="rId8"/>
    <p:sldMasterId id="2147483815" r:id="rId9"/>
  </p:sldMasterIdLst>
  <p:notesMasterIdLst>
    <p:notesMasterId r:id="rId39"/>
  </p:notesMasterIdLst>
  <p:handoutMasterIdLst>
    <p:handoutMasterId r:id="rId40"/>
  </p:handoutMasterIdLst>
  <p:sldIdLst>
    <p:sldId id="256" r:id="rId10"/>
    <p:sldId id="4005" r:id="rId11"/>
    <p:sldId id="552" r:id="rId12"/>
    <p:sldId id="599" r:id="rId13"/>
    <p:sldId id="595" r:id="rId14"/>
    <p:sldId id="278" r:id="rId15"/>
    <p:sldId id="628" r:id="rId16"/>
    <p:sldId id="629" r:id="rId17"/>
    <p:sldId id="619" r:id="rId18"/>
    <p:sldId id="586" r:id="rId19"/>
    <p:sldId id="271" r:id="rId20"/>
    <p:sldId id="296" r:id="rId21"/>
    <p:sldId id="600" r:id="rId22"/>
    <p:sldId id="563" r:id="rId23"/>
    <p:sldId id="564" r:id="rId24"/>
    <p:sldId id="609" r:id="rId25"/>
    <p:sldId id="565" r:id="rId26"/>
    <p:sldId id="602" r:id="rId27"/>
    <p:sldId id="630" r:id="rId28"/>
    <p:sldId id="567" r:id="rId29"/>
    <p:sldId id="4019" r:id="rId30"/>
    <p:sldId id="601" r:id="rId31"/>
    <p:sldId id="631" r:id="rId32"/>
    <p:sldId id="620" r:id="rId33"/>
    <p:sldId id="625" r:id="rId34"/>
    <p:sldId id="4003" r:id="rId35"/>
    <p:sldId id="654" r:id="rId36"/>
    <p:sldId id="657" r:id="rId37"/>
    <p:sldId id="568" r:id="rId3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4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BFBA8-60EE-4715-A067-EC95C046313C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DF382-0444-4C51-A9E4-598E06273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233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349D6-E872-432F-9688-C7A8EEDEC0F3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06AE01-0CE5-47DA-B158-03279F118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49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arelto.com/en/information-on-xarelto/summary-of-product-characteristics/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ema.europa.eu/docs/en_GB/document_library/EPAR_-_Product_Information/human/000829/WC500041059.pdf" TargetMode="External"/><Relationship Id="rId4" Type="http://schemas.openxmlformats.org/officeDocument/2006/relationships/hyperlink" Target="http://www.ema.europa.eu/docs/en_GB/document_library/EPAR_-_Product_Information/human/002148/WC500107728.pdf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>
            <a:extLst>
              <a:ext uri="{FF2B5EF4-FFF2-40B4-BE49-F238E27FC236}">
                <a16:creationId xmlns:a16="http://schemas.microsoft.com/office/drawing/2014/main" id="{55AADC38-659E-4490-A4CF-64F2886018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62" y="4656558"/>
            <a:ext cx="5486920" cy="49150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555" tIns="47777" rIns="95555" bIns="4777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de-DE" altLang="ru-RU" b="1">
                <a:latin typeface="Arial" panose="020B0604020202020204" pitchFamily="34" charset="0"/>
              </a:rPr>
              <a:t>The pharmacological characteristics of the newer </a:t>
            </a:r>
            <a:r>
              <a:rPr lang="en-GB" altLang="ru-RU" b="1">
                <a:latin typeface="Arial" panose="020B0604020202020204" pitchFamily="34" charset="0"/>
              </a:rPr>
              <a:t>oral anticoagulants</a:t>
            </a:r>
            <a:endParaRPr lang="de-DE" altLang="ru-RU" b="1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de-DE" altLang="ru-RU">
                <a:latin typeface="Arial" panose="020B0604020202020204" pitchFamily="34" charset="0"/>
              </a:rPr>
              <a:t>The four newer OACs in the Phase III stage of development for stroke prevention in patients with AF are:</a:t>
            </a:r>
          </a:p>
          <a:p>
            <a:pPr marL="452438" lvl="1" indent="-180975" eaLnBrk="1" hangingPunct="1">
              <a:lnSpc>
                <a:spcPct val="90000"/>
              </a:lnSpc>
            </a:pPr>
            <a:r>
              <a:rPr lang="de-DE" altLang="ru-RU">
                <a:latin typeface="Arial" panose="020B0604020202020204" pitchFamily="34" charset="0"/>
              </a:rPr>
              <a:t>The direct thrombin inhibitor dabigatran</a:t>
            </a:r>
          </a:p>
          <a:p>
            <a:pPr marL="452438" lvl="1" indent="-180975" eaLnBrk="1" hangingPunct="1">
              <a:lnSpc>
                <a:spcPct val="90000"/>
              </a:lnSpc>
            </a:pPr>
            <a:r>
              <a:rPr lang="de-DE" altLang="ru-RU">
                <a:latin typeface="Arial" panose="020B0604020202020204" pitchFamily="34" charset="0"/>
              </a:rPr>
              <a:t>The Factor Xa inhibitors: rivaroxaban, apixaban and edoxaban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de-DE" altLang="ru-RU">
                <a:latin typeface="Arial" panose="020B0604020202020204" pitchFamily="34" charset="0"/>
              </a:rPr>
              <a:t>The Factor Xa inhibitors have higher oral bioavailability than the direct thrombin inhibitor dabigatran, which is administered as the prodrug dabigatran etexilate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de-DE" altLang="ru-RU">
                <a:latin typeface="Arial" panose="020B0604020202020204" pitchFamily="34" charset="0"/>
              </a:rPr>
              <a:t>All the newer OACs can be administered at fixed doses either once or twice daily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de-DE" altLang="ru-RU">
                <a:latin typeface="Arial" panose="020B0604020202020204" pitchFamily="34" charset="0"/>
              </a:rPr>
              <a:t>The half-life of the newer agents ranges from 5 to 14 hours and T</a:t>
            </a:r>
            <a:r>
              <a:rPr lang="de-DE" altLang="ru-RU" baseline="-25000">
                <a:latin typeface="Arial" panose="020B0604020202020204" pitchFamily="34" charset="0"/>
              </a:rPr>
              <a:t>max</a:t>
            </a:r>
            <a:r>
              <a:rPr lang="de-DE" altLang="ru-RU">
                <a:latin typeface="Arial" panose="020B0604020202020204" pitchFamily="34" charset="0"/>
              </a:rPr>
              <a:t> from 1 to 6 hours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de-DE" altLang="ru-RU">
                <a:latin typeface="Arial" panose="020B0604020202020204" pitchFamily="34" charset="0"/>
              </a:rPr>
              <a:t>None of these newer OACs require routine coagulation monitoring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de-DE" altLang="ru-RU">
                <a:latin typeface="Arial" panose="020B0604020202020204" pitchFamily="34" charset="0"/>
              </a:rPr>
              <a:t>Dabigatran, rivaroxaban, apixaban and edoxaban are all </a:t>
            </a:r>
            <a:r>
              <a:rPr lang="en-GB" altLang="ru-RU">
                <a:latin typeface="Arial" panose="020B0604020202020204" pitchFamily="34" charset="0"/>
              </a:rPr>
              <a:t>partially cleared via the renal route. However, not all new anticoagulants rely on this route to the same extent with apixaban being 25% renally excreted, for example, and dabigatran is 80% renally excreted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GB" altLang="ru-RU">
                <a:latin typeface="Arial" panose="020B0604020202020204" pitchFamily="34" charset="0"/>
              </a:rPr>
              <a:t>All the newer OACs have interactions with P-glycoprotein inhibitors and the Factor Xa inhibitors, as they undergo some metabolism in the liver, also have interactions with CYP3A4 inhibitors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GB" altLang="ru-RU">
                <a:latin typeface="Arial" panose="020B0604020202020204" pitchFamily="34" charset="0"/>
              </a:rPr>
              <a:t>Dabigatran also has interactions with the antibiotic rifampicin and the antiarrythmic drugs amiodarone and quinidine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GB" altLang="ru-RU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ru-RU" b="1">
                <a:latin typeface="Arial" panose="020B0604020202020204" pitchFamily="34" charset="0"/>
              </a:rPr>
              <a:t>Abbreviations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ru-RU">
                <a:latin typeface="Arial" panose="020B0604020202020204" pitchFamily="34" charset="0"/>
              </a:rPr>
              <a:t>CYP, cytochrome P-450 isoenzymes; P-gp, P-glycoprotein.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de-DE" altLang="ru-RU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de-DE" altLang="ru-RU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de-DE" altLang="ru-RU" b="1">
                <a:latin typeface="Arial" panose="020B0604020202020204" pitchFamily="34" charset="0"/>
              </a:rPr>
              <a:t>References</a:t>
            </a:r>
          </a:p>
          <a:p>
            <a:pPr eaLnBrk="1" hangingPunct="1">
              <a:lnSpc>
                <a:spcPct val="90000"/>
              </a:lnSpc>
              <a:buFont typeface="Calibri" panose="020F0502020204030204" pitchFamily="34" charset="0"/>
              <a:buAutoNum type="arabicPeriod"/>
            </a:pPr>
            <a:r>
              <a:rPr lang="de-DE" altLang="ru-RU">
                <a:latin typeface="Arial" panose="020B0604020202020204" pitchFamily="34" charset="0"/>
              </a:rPr>
              <a:t>Eriksson BI </a:t>
            </a:r>
            <a:r>
              <a:rPr lang="de-DE" altLang="ru-RU" i="1">
                <a:latin typeface="Arial" panose="020B0604020202020204" pitchFamily="34" charset="0"/>
              </a:rPr>
              <a:t>et al</a:t>
            </a:r>
            <a:r>
              <a:rPr lang="de-DE" altLang="ru-RU">
                <a:latin typeface="Arial" panose="020B0604020202020204" pitchFamily="34" charset="0"/>
              </a:rPr>
              <a:t>. </a:t>
            </a:r>
            <a:r>
              <a:rPr lang="de-DE" altLang="ru-RU" i="1">
                <a:latin typeface="Arial" panose="020B0604020202020204" pitchFamily="34" charset="0"/>
              </a:rPr>
              <a:t>Annu Rev Med </a:t>
            </a:r>
            <a:r>
              <a:rPr lang="de-DE" altLang="ru-RU">
                <a:latin typeface="Arial" panose="020B0604020202020204" pitchFamily="34" charset="0"/>
              </a:rPr>
              <a:t>2011;62:41–57.</a:t>
            </a:r>
          </a:p>
          <a:p>
            <a:pPr eaLnBrk="1" hangingPunct="1">
              <a:lnSpc>
                <a:spcPct val="90000"/>
              </a:lnSpc>
              <a:buFont typeface="Calibri" panose="020F0502020204030204" pitchFamily="34" charset="0"/>
              <a:buAutoNum type="arabicPeriod"/>
            </a:pPr>
            <a:r>
              <a:rPr lang="de-DE" altLang="ru-RU">
                <a:latin typeface="Arial" panose="020B0604020202020204" pitchFamily="34" charset="0"/>
              </a:rPr>
              <a:t>Mavrakanas T </a:t>
            </a:r>
            <a:r>
              <a:rPr lang="de-DE" altLang="ru-RU" i="1">
                <a:latin typeface="Arial" panose="020B0604020202020204" pitchFamily="34" charset="0"/>
              </a:rPr>
              <a:t>et al</a:t>
            </a:r>
            <a:r>
              <a:rPr lang="de-DE" altLang="ru-RU">
                <a:latin typeface="Arial" panose="020B0604020202020204" pitchFamily="34" charset="0"/>
              </a:rPr>
              <a:t>. </a:t>
            </a:r>
            <a:r>
              <a:rPr lang="en-US" altLang="ru-RU" i="1">
                <a:latin typeface="Arial" panose="020B0604020202020204" pitchFamily="34" charset="0"/>
              </a:rPr>
              <a:t>Pharmacol Ther </a:t>
            </a:r>
            <a:r>
              <a:rPr lang="en-US" altLang="ru-RU">
                <a:latin typeface="Arial" panose="020B0604020202020204" pitchFamily="34" charset="0"/>
              </a:rPr>
              <a:t>2011;130:46–58.</a:t>
            </a:r>
          </a:p>
          <a:p>
            <a:pPr eaLnBrk="1" hangingPunct="1">
              <a:lnSpc>
                <a:spcPct val="90000"/>
              </a:lnSpc>
              <a:buFont typeface="Calibri" panose="020F0502020204030204" pitchFamily="34" charset="0"/>
              <a:buAutoNum type="arabicPeriod"/>
            </a:pPr>
            <a:r>
              <a:rPr lang="en-GB" altLang="ja-JP">
                <a:latin typeface="Arial" panose="020B0604020202020204" pitchFamily="34" charset="0"/>
              </a:rPr>
              <a:t>Kreutz R </a:t>
            </a:r>
            <a:r>
              <a:rPr lang="en-GB" altLang="ja-JP" i="1">
                <a:latin typeface="Arial" panose="020B0604020202020204" pitchFamily="34" charset="0"/>
              </a:rPr>
              <a:t>et al. Fundam Clin Pharmacol </a:t>
            </a:r>
            <a:r>
              <a:rPr lang="en-GB" altLang="ja-JP">
                <a:latin typeface="Arial" panose="020B0604020202020204" pitchFamily="34" charset="0"/>
              </a:rPr>
              <a:t>2011 (epub ahead of print)</a:t>
            </a:r>
          </a:p>
          <a:p>
            <a:pPr eaLnBrk="1" hangingPunct="1">
              <a:lnSpc>
                <a:spcPct val="90000"/>
              </a:lnSpc>
            </a:pPr>
            <a:endParaRPr lang="en-US" altLang="ru-RU">
              <a:latin typeface="Arial" panose="020B0604020202020204" pitchFamily="34" charset="0"/>
            </a:endParaRPr>
          </a:p>
        </p:txBody>
      </p:sp>
      <p:sp>
        <p:nvSpPr>
          <p:cNvPr id="83971" name="Slide Image Placeholder 4">
            <a:extLst>
              <a:ext uri="{FF2B5EF4-FFF2-40B4-BE49-F238E27FC236}">
                <a16:creationId xmlns:a16="http://schemas.microsoft.com/office/drawing/2014/main" id="{1047E915-62DE-44A7-9823-36072FEE88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6175" y="752475"/>
            <a:ext cx="4570413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Slide Number Placeholder 3">
            <a:extLst>
              <a:ext uri="{FF2B5EF4-FFF2-40B4-BE49-F238E27FC236}">
                <a16:creationId xmlns:a16="http://schemas.microsoft.com/office/drawing/2014/main" id="{C9C8BCE0-8165-4A0E-A810-E81312966293}"/>
              </a:ext>
            </a:extLst>
          </p:cNvPr>
          <p:cNvSpPr txBox="1">
            <a:spLocks noGrp="1"/>
          </p:cNvSpPr>
          <p:nvPr/>
        </p:nvSpPr>
        <p:spPr bwMode="auto">
          <a:xfrm>
            <a:off x="1910273" y="9373436"/>
            <a:ext cx="2969263" cy="46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55" tIns="47777" rIns="95555" bIns="47777" anchor="b"/>
          <a:lstStyle>
            <a:lvl1pPr defTabSz="955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556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8B2582-F102-4BBC-974C-88598D11BE09}" type="slidenum">
              <a:rPr kumimoji="0" lang="en-GB" altLang="ru-RU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556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altLang="ru-RU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3973" name="Header Placeholder 4">
            <a:extLst>
              <a:ext uri="{FF2B5EF4-FFF2-40B4-BE49-F238E27FC236}">
                <a16:creationId xmlns:a16="http://schemas.microsoft.com/office/drawing/2014/main" id="{CB7AD813-77DB-4EFA-B45F-A66567382E95}"/>
              </a:ext>
            </a:extLst>
          </p:cNvPr>
          <p:cNvSpPr txBox="1">
            <a:spLocks noGrp="1"/>
          </p:cNvSpPr>
          <p:nvPr/>
        </p:nvSpPr>
        <p:spPr bwMode="auto">
          <a:xfrm>
            <a:off x="2871704" y="206805"/>
            <a:ext cx="2972409" cy="45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55" tIns="47777" rIns="95555" bIns="47777"/>
          <a:lstStyle>
            <a:lvl1pPr defTabSz="955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556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Properties of conventional and new OACs: MoA, PK, PD</a:t>
            </a:r>
            <a:endParaRPr kumimoji="0" lang="en-GB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Образ слайда 1">
            <a:extLst>
              <a:ext uri="{FF2B5EF4-FFF2-40B4-BE49-F238E27FC236}">
                <a16:creationId xmlns:a16="http://schemas.microsoft.com/office/drawing/2014/main" id="{A59FF6E0-E76C-45F9-BCF0-614D76E585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Заметки 2">
            <a:extLst>
              <a:ext uri="{FF2B5EF4-FFF2-40B4-BE49-F238E27FC236}">
                <a16:creationId xmlns:a16="http://schemas.microsoft.com/office/drawing/2014/main" id="{D42A965A-7A13-4856-A9E9-ED2E2E7CD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 структуре зверобоя содержится  Hyperforin. Hyperforin активирует ядерные pregnane‐X‐receptor (PXR) в результате чего активируется транскрипция и экспрессия CYP 3A4 и P-gp. Таким образом зверобой является индуктором CYP 3A4 и P-gp если в его составе содержится Hyperforin &gt; 1 мг в сутки.  Зверобой в основном используется как антидеприсант.</a:t>
            </a:r>
          </a:p>
          <a:p>
            <a:endParaRPr lang="ru-RU" altLang="ru-RU"/>
          </a:p>
        </p:txBody>
      </p:sp>
      <p:sp>
        <p:nvSpPr>
          <p:cNvPr id="102404" name="Номер слайда 3">
            <a:extLst>
              <a:ext uri="{FF2B5EF4-FFF2-40B4-BE49-F238E27FC236}">
                <a16:creationId xmlns:a16="http://schemas.microsoft.com/office/drawing/2014/main" id="{2BA151B0-CCF6-4A95-8D50-9B86DF48A7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759D91-D094-477F-990D-150152D5D541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Образ слайда 1">
            <a:extLst>
              <a:ext uri="{FF2B5EF4-FFF2-40B4-BE49-F238E27FC236}">
                <a16:creationId xmlns:a16="http://schemas.microsoft.com/office/drawing/2014/main" id="{2E5E306B-C365-4AA9-97CC-623E49FD00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Заметки 2">
            <a:extLst>
              <a:ext uri="{FF2B5EF4-FFF2-40B4-BE49-F238E27FC236}">
                <a16:creationId xmlns:a16="http://schemas.microsoft.com/office/drawing/2014/main" id="{131CFDF0-2EBC-4D5A-9B54-A57F83CE0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03428" name="Номер слайда 3">
            <a:extLst>
              <a:ext uri="{FF2B5EF4-FFF2-40B4-BE49-F238E27FC236}">
                <a16:creationId xmlns:a16="http://schemas.microsoft.com/office/drawing/2014/main" id="{0EB43DF0-CC59-46E6-B63D-2A7AD1B223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1EF85A-7DF1-404B-BF95-3870D3522ECD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931"/>
            <a:r>
              <a:rPr lang="ru-RU" dirty="0">
                <a:solidFill>
                  <a:srgbClr val="FFFFFF"/>
                </a:solidFill>
              </a:rPr>
              <a:t>Значения </a:t>
            </a:r>
            <a:r>
              <a:rPr lang="ru-RU" dirty="0" err="1">
                <a:solidFill>
                  <a:srgbClr val="FFFFFF"/>
                </a:solidFill>
              </a:rPr>
              <a:t>КлКр</a:t>
            </a:r>
            <a:r>
              <a:rPr lang="de-DE" dirty="0">
                <a:solidFill>
                  <a:srgbClr val="FFFFFF"/>
                </a:solidFill>
              </a:rPr>
              <a:t>:</a:t>
            </a:r>
          </a:p>
          <a:p>
            <a:pPr defTabSz="912931"/>
            <a:r>
              <a:rPr lang="de-DE" dirty="0">
                <a:solidFill>
                  <a:srgbClr val="FFFFFF"/>
                </a:solidFill>
              </a:rPr>
              <a:t>*</a:t>
            </a:r>
            <a:r>
              <a:rPr lang="ru-RU" dirty="0">
                <a:solidFill>
                  <a:srgbClr val="FFFFFF"/>
                </a:solidFill>
              </a:rPr>
              <a:t>умеренная</a:t>
            </a:r>
            <a:r>
              <a:rPr lang="ru-RU" baseline="0" dirty="0">
                <a:solidFill>
                  <a:srgbClr val="FFFFFF"/>
                </a:solidFill>
              </a:rPr>
              <a:t> степень нарушения функции почек</a:t>
            </a:r>
            <a:r>
              <a:rPr lang="de-DE" dirty="0">
                <a:solidFill>
                  <a:srgbClr val="FFFFFF"/>
                </a:solidFill>
              </a:rPr>
              <a:t>: </a:t>
            </a:r>
            <a:r>
              <a:rPr lang="ru-RU" dirty="0" err="1">
                <a:solidFill>
                  <a:srgbClr val="FFFFFF"/>
                </a:solidFill>
              </a:rPr>
              <a:t>апиксабан</a:t>
            </a:r>
            <a:r>
              <a:rPr lang="ru-RU" dirty="0">
                <a:solidFill>
                  <a:srgbClr val="FFFFFF"/>
                </a:solidFill>
              </a:rPr>
              <a:t> </a:t>
            </a:r>
            <a:r>
              <a:rPr lang="de-DE" dirty="0">
                <a:solidFill>
                  <a:srgbClr val="FFFFFF"/>
                </a:solidFill>
              </a:rPr>
              <a:t>51–80 </a:t>
            </a:r>
            <a:r>
              <a:rPr lang="ru-RU" dirty="0">
                <a:solidFill>
                  <a:srgbClr val="FFFFFF"/>
                </a:solidFill>
              </a:rPr>
              <a:t>мл\мин</a:t>
            </a:r>
            <a:r>
              <a:rPr lang="de-DE" dirty="0">
                <a:solidFill>
                  <a:srgbClr val="FFFFFF"/>
                </a:solidFill>
              </a:rPr>
              <a:t>; </a:t>
            </a:r>
            <a:r>
              <a:rPr lang="ru-RU" dirty="0" err="1">
                <a:solidFill>
                  <a:srgbClr val="FFFFFF"/>
                </a:solidFill>
              </a:rPr>
              <a:t>дабигатран</a:t>
            </a:r>
            <a:r>
              <a:rPr lang="ru-RU" dirty="0">
                <a:solidFill>
                  <a:srgbClr val="FFFFFF"/>
                </a:solidFill>
              </a:rPr>
              <a:t> нет данных</a:t>
            </a:r>
            <a:r>
              <a:rPr lang="de-DE" dirty="0">
                <a:solidFill>
                  <a:srgbClr val="FFFFFF"/>
                </a:solidFill>
              </a:rPr>
              <a:t> (50–80 </a:t>
            </a:r>
            <a:r>
              <a:rPr lang="ru-RU" dirty="0">
                <a:solidFill>
                  <a:srgbClr val="FFFFFF"/>
                </a:solidFill>
              </a:rPr>
              <a:t>мл\мин</a:t>
            </a:r>
            <a:r>
              <a:rPr lang="de-DE" dirty="0">
                <a:solidFill>
                  <a:srgbClr val="FFFFFF"/>
                </a:solidFill>
              </a:rPr>
              <a:t>)</a:t>
            </a:r>
            <a:r>
              <a:rPr lang="de-DE" baseline="30000" dirty="0">
                <a:solidFill>
                  <a:srgbClr val="FFFFFF"/>
                </a:solidFill>
              </a:rPr>
              <a:t>§</a:t>
            </a:r>
            <a:r>
              <a:rPr lang="de-DE" dirty="0">
                <a:solidFill>
                  <a:srgbClr val="FFFFFF"/>
                </a:solidFill>
              </a:rPr>
              <a:t>; </a:t>
            </a:r>
            <a:r>
              <a:rPr lang="ru-RU" dirty="0">
                <a:solidFill>
                  <a:srgbClr val="FFFFFF"/>
                </a:solidFill>
              </a:rPr>
              <a:t>ривароксабан</a:t>
            </a:r>
            <a:r>
              <a:rPr lang="ru-RU" baseline="0" dirty="0">
                <a:solidFill>
                  <a:srgbClr val="FFFFFF"/>
                </a:solidFill>
              </a:rPr>
              <a:t> </a:t>
            </a:r>
            <a:r>
              <a:rPr lang="de-DE" dirty="0">
                <a:solidFill>
                  <a:srgbClr val="FFFFFF"/>
                </a:solidFill>
              </a:rPr>
              <a:t>50–80 </a:t>
            </a:r>
            <a:r>
              <a:rPr lang="ru-RU" dirty="0">
                <a:solidFill>
                  <a:srgbClr val="FFFFFF"/>
                </a:solidFill>
              </a:rPr>
              <a:t>мл\мин</a:t>
            </a:r>
          </a:p>
          <a:p>
            <a:pPr marL="0" marR="0" indent="0" algn="l" defTabSz="9129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30000" dirty="0">
                <a:solidFill>
                  <a:srgbClr val="FFFFFF"/>
                </a:solidFill>
              </a:rPr>
              <a:t>#</a:t>
            </a:r>
            <a:r>
              <a:rPr lang="ru-RU" dirty="0">
                <a:solidFill>
                  <a:srgbClr val="FFFFFF"/>
                </a:solidFill>
              </a:rPr>
              <a:t>средняя </a:t>
            </a:r>
            <a:r>
              <a:rPr lang="ru-RU" baseline="0" dirty="0">
                <a:solidFill>
                  <a:srgbClr val="FFFFFF"/>
                </a:solidFill>
              </a:rPr>
              <a:t>степень нарушения функции почек</a:t>
            </a:r>
            <a:r>
              <a:rPr lang="de-DE" dirty="0">
                <a:solidFill>
                  <a:srgbClr val="FFFFFF"/>
                </a:solidFill>
              </a:rPr>
              <a:t>: </a:t>
            </a:r>
            <a:r>
              <a:rPr lang="ru-RU" dirty="0" err="1">
                <a:solidFill>
                  <a:srgbClr val="FFFFFF"/>
                </a:solidFill>
              </a:rPr>
              <a:t>апиксабан</a:t>
            </a:r>
            <a:r>
              <a:rPr lang="ru-RU" dirty="0">
                <a:solidFill>
                  <a:srgbClr val="FFFFFF"/>
                </a:solidFill>
              </a:rPr>
              <a:t> </a:t>
            </a:r>
            <a:r>
              <a:rPr lang="de-DE" dirty="0">
                <a:solidFill>
                  <a:srgbClr val="FFFFFF"/>
                </a:solidFill>
              </a:rPr>
              <a:t>30–50 </a:t>
            </a:r>
            <a:r>
              <a:rPr lang="ru-RU" dirty="0">
                <a:solidFill>
                  <a:srgbClr val="FFFFFF"/>
                </a:solidFill>
              </a:rPr>
              <a:t>мл\мин</a:t>
            </a:r>
            <a:r>
              <a:rPr lang="de-DE" dirty="0">
                <a:solidFill>
                  <a:srgbClr val="FFFFFF"/>
                </a:solidFill>
              </a:rPr>
              <a:t>; </a:t>
            </a:r>
            <a:r>
              <a:rPr lang="ru-RU" dirty="0" err="1">
                <a:solidFill>
                  <a:srgbClr val="FFFFFF"/>
                </a:solidFill>
              </a:rPr>
              <a:t>дабигатран</a:t>
            </a:r>
            <a:r>
              <a:rPr lang="ru-RU" dirty="0">
                <a:solidFill>
                  <a:srgbClr val="FFFFFF"/>
                </a:solidFill>
              </a:rPr>
              <a:t> </a:t>
            </a:r>
            <a:r>
              <a:rPr lang="de-DE" dirty="0">
                <a:solidFill>
                  <a:srgbClr val="FFFFFF"/>
                </a:solidFill>
              </a:rPr>
              <a:t>30–50 </a:t>
            </a:r>
            <a:r>
              <a:rPr lang="ru-RU" dirty="0">
                <a:solidFill>
                  <a:srgbClr val="FFFFFF"/>
                </a:solidFill>
              </a:rPr>
              <a:t>мл\мин</a:t>
            </a:r>
            <a:r>
              <a:rPr lang="de-DE" dirty="0">
                <a:solidFill>
                  <a:srgbClr val="FFFFFF"/>
                </a:solidFill>
              </a:rPr>
              <a:t>; </a:t>
            </a:r>
            <a:r>
              <a:rPr lang="ru-RU" dirty="0">
                <a:solidFill>
                  <a:srgbClr val="FFFFFF"/>
                </a:solidFill>
              </a:rPr>
              <a:t>ривароксабан</a:t>
            </a:r>
            <a:r>
              <a:rPr lang="ru-RU" baseline="0" dirty="0">
                <a:solidFill>
                  <a:srgbClr val="FFFFFF"/>
                </a:solidFill>
              </a:rPr>
              <a:t> </a:t>
            </a:r>
            <a:r>
              <a:rPr lang="de-DE" dirty="0">
                <a:solidFill>
                  <a:srgbClr val="FFFFFF"/>
                </a:solidFill>
              </a:rPr>
              <a:t>30–50 </a:t>
            </a:r>
            <a:r>
              <a:rPr lang="ru-RU" dirty="0">
                <a:solidFill>
                  <a:srgbClr val="FFFFFF"/>
                </a:solidFill>
              </a:rPr>
              <a:t>мл\мин</a:t>
            </a:r>
            <a:endParaRPr lang="de-DE" dirty="0">
              <a:solidFill>
                <a:srgbClr val="FFFFFF"/>
              </a:solidFill>
            </a:endParaRPr>
          </a:p>
          <a:p>
            <a:pPr marL="0" marR="0" indent="0" algn="l" defTabSz="9129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30000" dirty="0">
                <a:solidFill>
                  <a:srgbClr val="FFFFFF"/>
                </a:solidFill>
              </a:rPr>
              <a:t>‡</a:t>
            </a:r>
            <a:r>
              <a:rPr lang="ru-RU" dirty="0">
                <a:solidFill>
                  <a:srgbClr val="FFFFFF"/>
                </a:solidFill>
              </a:rPr>
              <a:t>тяжелая </a:t>
            </a:r>
            <a:r>
              <a:rPr lang="ru-RU" baseline="0" dirty="0">
                <a:solidFill>
                  <a:srgbClr val="FFFFFF"/>
                </a:solidFill>
              </a:rPr>
              <a:t>степень нарушения функции почек</a:t>
            </a:r>
            <a:r>
              <a:rPr lang="de-DE" dirty="0">
                <a:solidFill>
                  <a:srgbClr val="FFFFFF"/>
                </a:solidFill>
              </a:rPr>
              <a:t>: </a:t>
            </a:r>
            <a:r>
              <a:rPr lang="ru-RU" dirty="0" err="1">
                <a:solidFill>
                  <a:srgbClr val="FFFFFF"/>
                </a:solidFill>
              </a:rPr>
              <a:t>апиксабан</a:t>
            </a:r>
            <a:r>
              <a:rPr lang="ru-RU" dirty="0">
                <a:solidFill>
                  <a:srgbClr val="FFFFFF"/>
                </a:solidFill>
              </a:rPr>
              <a:t> </a:t>
            </a:r>
            <a:r>
              <a:rPr lang="de-DE" dirty="0">
                <a:solidFill>
                  <a:srgbClr val="FFFFFF"/>
                </a:solidFill>
              </a:rPr>
              <a:t>15–29 </a:t>
            </a:r>
            <a:r>
              <a:rPr lang="ru-RU" dirty="0">
                <a:solidFill>
                  <a:srgbClr val="FFFFFF"/>
                </a:solidFill>
              </a:rPr>
              <a:t>мл\мин</a:t>
            </a:r>
            <a:r>
              <a:rPr lang="de-DE" dirty="0">
                <a:solidFill>
                  <a:srgbClr val="FFFFFF"/>
                </a:solidFill>
              </a:rPr>
              <a:t>; </a:t>
            </a:r>
            <a:r>
              <a:rPr lang="ru-RU" dirty="0" err="1">
                <a:solidFill>
                  <a:srgbClr val="FFFFFF"/>
                </a:solidFill>
              </a:rPr>
              <a:t>дабигатран</a:t>
            </a:r>
            <a:r>
              <a:rPr lang="ru-RU" dirty="0">
                <a:solidFill>
                  <a:srgbClr val="FFFFFF"/>
                </a:solidFill>
              </a:rPr>
              <a:t> </a:t>
            </a:r>
            <a:r>
              <a:rPr lang="de-DE" dirty="0">
                <a:solidFill>
                  <a:srgbClr val="FFFFFF"/>
                </a:solidFill>
              </a:rPr>
              <a:t>10–30 </a:t>
            </a:r>
            <a:r>
              <a:rPr lang="ru-RU" dirty="0">
                <a:solidFill>
                  <a:srgbClr val="FFFFFF"/>
                </a:solidFill>
              </a:rPr>
              <a:t>мл\мин</a:t>
            </a:r>
            <a:r>
              <a:rPr lang="de-DE" dirty="0">
                <a:solidFill>
                  <a:srgbClr val="FFFFFF"/>
                </a:solidFill>
              </a:rPr>
              <a:t>; </a:t>
            </a:r>
            <a:r>
              <a:rPr lang="ru-RU" dirty="0">
                <a:solidFill>
                  <a:srgbClr val="FFFFFF"/>
                </a:solidFill>
              </a:rPr>
              <a:t>ривароксабан</a:t>
            </a:r>
            <a:r>
              <a:rPr lang="ru-RU" baseline="0" dirty="0">
                <a:solidFill>
                  <a:srgbClr val="FFFFFF"/>
                </a:solidFill>
              </a:rPr>
              <a:t> </a:t>
            </a:r>
            <a:r>
              <a:rPr lang="de-DE" dirty="0">
                <a:solidFill>
                  <a:srgbClr val="FFFFFF"/>
                </a:solidFill>
              </a:rPr>
              <a:t>15–20 </a:t>
            </a:r>
            <a:r>
              <a:rPr lang="ru-RU" dirty="0">
                <a:solidFill>
                  <a:srgbClr val="FFFFFF"/>
                </a:solidFill>
              </a:rPr>
              <a:t>мл\мин</a:t>
            </a:r>
          </a:p>
          <a:p>
            <a:pPr defTabSz="912931"/>
            <a:r>
              <a:rPr lang="de-DE" baseline="30000" dirty="0">
                <a:solidFill>
                  <a:srgbClr val="FFFFFF"/>
                </a:solidFill>
              </a:rPr>
              <a:t>§</a:t>
            </a:r>
            <a:r>
              <a:rPr lang="ru-RU" dirty="0">
                <a:solidFill>
                  <a:srgbClr val="FFFFFF"/>
                </a:solidFill>
              </a:rPr>
              <a:t>значения по</a:t>
            </a:r>
            <a:r>
              <a:rPr lang="ru-RU" baseline="0" dirty="0">
                <a:solidFill>
                  <a:srgbClr val="FFFFFF"/>
                </a:solidFill>
              </a:rPr>
              <a:t> данным из источника </a:t>
            </a:r>
            <a:r>
              <a:rPr lang="de-DE" dirty="0" err="1">
                <a:solidFill>
                  <a:srgbClr val="FFFFFF"/>
                </a:solidFill>
              </a:rPr>
              <a:t>Stangier</a:t>
            </a:r>
            <a:r>
              <a:rPr lang="de-DE" dirty="0">
                <a:solidFill>
                  <a:srgbClr val="FFFFFF"/>
                </a:solidFill>
              </a:rPr>
              <a:t> </a:t>
            </a:r>
            <a:r>
              <a:rPr lang="de-DE" i="1" dirty="0">
                <a:solidFill>
                  <a:srgbClr val="FFFFFF"/>
                </a:solidFill>
              </a:rPr>
              <a:t>et al. </a:t>
            </a:r>
            <a:r>
              <a:rPr lang="de-DE" dirty="0">
                <a:solidFill>
                  <a:srgbClr val="FFFFFF"/>
                </a:solidFill>
              </a:rPr>
              <a:t>2010</a:t>
            </a:r>
            <a:endParaRPr lang="de-DE" b="1" dirty="0">
              <a:latin typeface="+mn-lt"/>
            </a:endParaRPr>
          </a:p>
          <a:p>
            <a:pPr rtl="0" eaLnBrk="1" latinLnBrk="0" hangingPunct="1"/>
            <a:endParaRPr lang="de-DE" b="1" dirty="0">
              <a:latin typeface="+mn-lt"/>
            </a:endParaRPr>
          </a:p>
          <a:p>
            <a:pPr rtl="0" eaLnBrk="1" latinLnBrk="0" hangingPunct="1"/>
            <a:r>
              <a:rPr lang="de-DE" b="1" dirty="0">
                <a:latin typeface="+mn-lt"/>
              </a:rPr>
              <a:t>References</a:t>
            </a:r>
            <a:endParaRPr lang="en-GB" dirty="0">
              <a:latin typeface="+mn-lt"/>
            </a:endParaRPr>
          </a:p>
          <a:p>
            <a:pPr marL="228257" indent="-228257" eaLnBrk="1" fontAlgn="auto" hangingPunct="1">
              <a:buFont typeface="+mj-lt"/>
              <a:buAutoNum type="arabicPeriod"/>
            </a:pPr>
            <a:r>
              <a:rPr lang="en-GB" dirty="0">
                <a:latin typeface="+mn-lt"/>
              </a:rPr>
              <a:t>Bayer </a:t>
            </a:r>
            <a:r>
              <a:rPr lang="en-GB" dirty="0" err="1">
                <a:latin typeface="+mn-lt"/>
              </a:rPr>
              <a:t>Pharma</a:t>
            </a:r>
            <a:r>
              <a:rPr lang="en-GB" dirty="0">
                <a:latin typeface="+mn-lt"/>
              </a:rPr>
              <a:t> AG. </a:t>
            </a:r>
            <a:r>
              <a:rPr lang="en-GB" dirty="0" err="1">
                <a:latin typeface="+mn-lt"/>
              </a:rPr>
              <a:t>Xarelto</a:t>
            </a:r>
            <a:r>
              <a:rPr lang="en-GB" baseline="30000" dirty="0">
                <a:latin typeface="+mn-lt"/>
              </a:rPr>
              <a:t>®</a:t>
            </a:r>
            <a:r>
              <a:rPr lang="en-GB" dirty="0">
                <a:latin typeface="+mn-lt"/>
              </a:rPr>
              <a:t> (</a:t>
            </a:r>
            <a:r>
              <a:rPr lang="en-GB" dirty="0" err="1">
                <a:latin typeface="+mn-lt"/>
              </a:rPr>
              <a:t>rivaroxaban</a:t>
            </a:r>
            <a:r>
              <a:rPr lang="en-GB" dirty="0">
                <a:latin typeface="+mn-lt"/>
              </a:rPr>
              <a:t>) Summary of Product Characteristics. 2013. Available at: </a:t>
            </a:r>
            <a:r>
              <a:rPr lang="en-GB" u="sng" dirty="0">
                <a:latin typeface="+mn-lt"/>
                <a:hlinkClick r:id="rId3"/>
              </a:rPr>
              <a:t>http://www.xarelto.com/en/information-on-xarelto/summary-of-product-characteristics/</a:t>
            </a:r>
            <a:r>
              <a:rPr lang="en-GB" dirty="0">
                <a:latin typeface="+mn-lt"/>
              </a:rPr>
              <a:t> [accessed 24 January 2014].</a:t>
            </a:r>
          </a:p>
          <a:p>
            <a:pPr marL="228257" indent="-228257" eaLnBrk="1" fontAlgn="auto" hangingPunct="1">
              <a:buFont typeface="+mj-lt"/>
              <a:buAutoNum type="arabicPeriod"/>
            </a:pPr>
            <a:r>
              <a:rPr lang="en-GB" dirty="0">
                <a:latin typeface="+mn-lt"/>
              </a:rPr>
              <a:t>Bristol-Myers Squibb, Pfizer EEIG. </a:t>
            </a:r>
            <a:r>
              <a:rPr lang="en-GB" dirty="0" err="1">
                <a:latin typeface="+mn-lt"/>
              </a:rPr>
              <a:t>Eliquis</a:t>
            </a:r>
            <a:r>
              <a:rPr lang="en-GB" baseline="30000" dirty="0">
                <a:latin typeface="+mn-lt"/>
              </a:rPr>
              <a:t>®</a:t>
            </a:r>
            <a:r>
              <a:rPr lang="en-GB" dirty="0">
                <a:latin typeface="+mn-lt"/>
              </a:rPr>
              <a:t> (</a:t>
            </a:r>
            <a:r>
              <a:rPr lang="en-GB" dirty="0" err="1">
                <a:latin typeface="+mn-lt"/>
              </a:rPr>
              <a:t>apixaban</a:t>
            </a:r>
            <a:r>
              <a:rPr lang="en-GB" dirty="0">
                <a:latin typeface="+mn-lt"/>
              </a:rPr>
              <a:t>) Summary of Product Characteristics. 2013. Available at: </a:t>
            </a:r>
            <a:r>
              <a:rPr lang="en-GB" u="sng" dirty="0">
                <a:latin typeface="+mn-lt"/>
                <a:hlinkClick r:id="rId4"/>
              </a:rPr>
              <a:t>http://www.ema.europa.eu/docs/en_GB/document_library/EPAR_-_Product_Information/human/002148/WC500107728.pdf</a:t>
            </a:r>
            <a:r>
              <a:rPr lang="en-GB" dirty="0">
                <a:latin typeface="+mn-lt"/>
              </a:rPr>
              <a:t> [accessed 22 April 2014].</a:t>
            </a:r>
          </a:p>
          <a:p>
            <a:pPr marL="228257" indent="-228257" eaLnBrk="1" fontAlgn="auto" hangingPunct="1">
              <a:buFont typeface="+mj-lt"/>
              <a:buAutoNum type="arabicPeriod"/>
            </a:pPr>
            <a:r>
              <a:rPr lang="en-GB" dirty="0" err="1">
                <a:latin typeface="+mn-lt"/>
              </a:rPr>
              <a:t>Boehringer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Ingelheim</a:t>
            </a:r>
            <a:r>
              <a:rPr lang="en-GB" dirty="0">
                <a:latin typeface="+mn-lt"/>
              </a:rPr>
              <a:t> International GmbH. </a:t>
            </a:r>
            <a:r>
              <a:rPr lang="en-GB" dirty="0" err="1">
                <a:latin typeface="+mn-lt"/>
              </a:rPr>
              <a:t>Pradaxa</a:t>
            </a:r>
            <a:r>
              <a:rPr lang="en-GB" baseline="30000" dirty="0">
                <a:latin typeface="+mn-lt"/>
              </a:rPr>
              <a:t>®</a:t>
            </a:r>
            <a:r>
              <a:rPr lang="en-GB" dirty="0">
                <a:latin typeface="+mn-lt"/>
              </a:rPr>
              <a:t> (</a:t>
            </a:r>
            <a:r>
              <a:rPr lang="en-GB" dirty="0" err="1">
                <a:latin typeface="+mn-lt"/>
              </a:rPr>
              <a:t>dabigatran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etexilate</a:t>
            </a:r>
            <a:r>
              <a:rPr lang="en-GB" dirty="0">
                <a:latin typeface="+mn-lt"/>
              </a:rPr>
              <a:t>) Summary of Product Characteristics. 2013. Available at: </a:t>
            </a:r>
            <a:r>
              <a:rPr lang="en-GB" u="sng" dirty="0">
                <a:latin typeface="+mn-lt"/>
                <a:hlinkClick r:id="rId5"/>
              </a:rPr>
              <a:t>http://www.ema.europa.eu/docs/en_GB/document_library/EPAR_-_Product_Information/human/000829/WC500041059.pdf</a:t>
            </a:r>
            <a:r>
              <a:rPr lang="en-GB" dirty="0">
                <a:latin typeface="+mn-lt"/>
              </a:rPr>
              <a:t> [accessed 23 April 2014].</a:t>
            </a:r>
          </a:p>
          <a:p>
            <a:pPr marL="228257" indent="-228257" eaLnBrk="1" fontAlgn="auto" hangingPunct="1">
              <a:buFont typeface="+mj-lt"/>
              <a:buAutoNum type="arabicPeriod"/>
            </a:pPr>
            <a:r>
              <a:rPr lang="de-DE" dirty="0">
                <a:solidFill>
                  <a:srgbClr val="FFFFFF"/>
                </a:solidFill>
              </a:rPr>
              <a:t>Stangier J </a:t>
            </a:r>
            <a:r>
              <a:rPr lang="de-DE" i="1" dirty="0">
                <a:solidFill>
                  <a:srgbClr val="FFFFFF"/>
                </a:solidFill>
              </a:rPr>
              <a:t>et al. Clin Pharmacokinet </a:t>
            </a:r>
            <a:r>
              <a:rPr lang="de-DE" dirty="0">
                <a:solidFill>
                  <a:srgbClr val="FFFFFF"/>
                </a:solidFill>
              </a:rPr>
              <a:t>2010;49:259–268</a:t>
            </a:r>
            <a:endParaRPr lang="en-GB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16578" y="10237221"/>
            <a:ext cx="2919748" cy="5389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A45BB7-C41D-4A27-A740-9C3C799ACE5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085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Образ слайда 1">
            <a:extLst>
              <a:ext uri="{FF2B5EF4-FFF2-40B4-BE49-F238E27FC236}">
                <a16:creationId xmlns:a16="http://schemas.microsoft.com/office/drawing/2014/main" id="{A1F6E76A-6E2A-4C28-BBBD-526DEA22D1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Заметки 2">
            <a:extLst>
              <a:ext uri="{FF2B5EF4-FFF2-40B4-BE49-F238E27FC236}">
                <a16:creationId xmlns:a16="http://schemas.microsoft.com/office/drawing/2014/main" id="{809FCFFA-BF4D-4510-8243-BBD796C59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04452" name="Номер слайда 3">
            <a:extLst>
              <a:ext uri="{FF2B5EF4-FFF2-40B4-BE49-F238E27FC236}">
                <a16:creationId xmlns:a16="http://schemas.microsoft.com/office/drawing/2014/main" id="{923140E2-409B-46E0-BBC9-485DCA70DB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0ECB5-9828-4A94-8066-930160DBBF12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F0322-3165-4968-8CE7-B0505EF90B7E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9D4B-2296-4292-BF5F-74C294E05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749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F0322-3165-4968-8CE7-B0505EF90B7E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9D4B-2296-4292-BF5F-74C294E05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3228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17817-8AA8-FB48-B537-E6D72BC9D373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EAF5-3E97-B94C-9D88-FD7127ED37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33932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17817-8AA8-FB48-B537-E6D72BC9D373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EAF5-3E97-B94C-9D88-FD7127ED37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26814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17817-8AA8-FB48-B537-E6D72BC9D373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EAF5-3E97-B94C-9D88-FD7127ED37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11995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1"/>
          </p:nvPr>
        </p:nvSpPr>
        <p:spPr>
          <a:xfrm>
            <a:off x="612774" y="1376772"/>
            <a:ext cx="4032000" cy="486051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22"/>
          </p:nvPr>
        </p:nvSpPr>
        <p:spPr>
          <a:xfrm>
            <a:off x="4860480" y="1376772"/>
            <a:ext cx="4032000" cy="486051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5835039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611189" y="1376365"/>
            <a:ext cx="8281987" cy="4860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12237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395398"/>
      </p:ext>
    </p:extLst>
  </p:cSld>
  <p:clrMapOvr>
    <a:masterClrMapping/>
  </p:clrMapOvr>
  <p:transition spd="slow">
    <p:wipe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5" y="3609975"/>
            <a:ext cx="7451725" cy="4308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spcBef>
                <a:spcPct val="20000"/>
              </a:spcBef>
              <a:buFont typeface="Wingdings" pitchFamily="2" charset="2"/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edit Master subtitle text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2775" y="2809561"/>
            <a:ext cx="7451725" cy="492443"/>
          </a:xfrm>
        </p:spPr>
        <p:txBody>
          <a:bodyPr wrap="square">
            <a:spAutoFit/>
          </a:bodyPr>
          <a:lstStyle>
            <a:lvl1pPr>
              <a:defRPr sz="3200"/>
            </a:lvl1pPr>
          </a:lstStyle>
          <a:p>
            <a:r>
              <a:rPr lang="en-GB" noProof="0" dirty="0"/>
              <a:t>Click to edit Master title text</a:t>
            </a:r>
          </a:p>
        </p:txBody>
      </p:sp>
      <p:sp>
        <p:nvSpPr>
          <p:cNvPr id="5" name="Line 38"/>
          <p:cNvSpPr>
            <a:spLocks noChangeShapeType="1"/>
          </p:cNvSpPr>
          <p:nvPr userDrawn="1"/>
        </p:nvSpPr>
        <p:spPr bwMode="auto">
          <a:xfrm flipV="1">
            <a:off x="611188" y="3422650"/>
            <a:ext cx="8532812" cy="317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2" descr="\\nas-mainz\Projekte_vertraulich\Bayer\17-0612_Fischer_CI-Redesign\vom Kunden\Bayer_Cross_2017_on-Screen_RGB_170630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172400" y="344850"/>
            <a:ext cx="720312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77811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6" y="3609975"/>
            <a:ext cx="7451724" cy="36933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spcBef>
                <a:spcPct val="20000"/>
              </a:spcBef>
              <a:buFont typeface="Wingdings" pitchFamily="2" charset="2"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edit Master subtitle text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2774" y="2871116"/>
            <a:ext cx="7451725" cy="430887"/>
          </a:xfrm>
        </p:spPr>
        <p:txBody>
          <a:bodyPr wrap="square">
            <a:spAutoFit/>
          </a:bodyPr>
          <a:lstStyle>
            <a:lvl1pPr>
              <a:defRPr sz="2800"/>
            </a:lvl1pPr>
          </a:lstStyle>
          <a:p>
            <a:r>
              <a:rPr lang="en-GB" noProof="0" dirty="0"/>
              <a:t>Click to edit Master title text</a:t>
            </a:r>
            <a:endParaRPr lang="en-GB" dirty="0"/>
          </a:p>
        </p:txBody>
      </p:sp>
      <p:sp>
        <p:nvSpPr>
          <p:cNvPr id="5" name="Line 38"/>
          <p:cNvSpPr>
            <a:spLocks noChangeShapeType="1"/>
          </p:cNvSpPr>
          <p:nvPr userDrawn="1"/>
        </p:nvSpPr>
        <p:spPr bwMode="auto">
          <a:xfrm flipV="1">
            <a:off x="611188" y="3422650"/>
            <a:ext cx="8532812" cy="317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77986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12000" y="579881"/>
            <a:ext cx="8281175" cy="430887"/>
          </a:xfrm>
        </p:spPr>
        <p:txBody>
          <a:bodyPr/>
          <a:lstStyle/>
          <a:p>
            <a:r>
              <a:rPr lang="en-GB" noProof="0" dirty="0"/>
              <a:t>Click to edit Master title text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611188" y="1376363"/>
            <a:ext cx="8281987" cy="48609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6219633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-headlin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6" y="1376772"/>
            <a:ext cx="8280400" cy="3963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Wingdings" pitchFamily="2" charset="2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edit Master subtitle text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612776" y="1824374"/>
            <a:ext cx="8280400" cy="44129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612000" y="579881"/>
            <a:ext cx="8281175" cy="430887"/>
          </a:xfrm>
        </p:spPr>
        <p:txBody>
          <a:bodyPr/>
          <a:lstStyle/>
          <a:p>
            <a:r>
              <a:rPr lang="en-GB" noProof="0" dirty="0"/>
              <a:t>Click to edit Master title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1135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F0322-3165-4968-8CE7-B0505EF90B7E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9D4B-2296-4292-BF5F-74C294E05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72443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1" hasCustomPrompt="1"/>
          </p:nvPr>
        </p:nvSpPr>
        <p:spPr>
          <a:xfrm>
            <a:off x="612774" y="1376772"/>
            <a:ext cx="4032000" cy="486051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22" hasCustomPrompt="1"/>
          </p:nvPr>
        </p:nvSpPr>
        <p:spPr>
          <a:xfrm>
            <a:off x="4860480" y="1376772"/>
            <a:ext cx="4032000" cy="486051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2750938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Headline +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22" hasCustomPrompt="1"/>
          </p:nvPr>
        </p:nvSpPr>
        <p:spPr>
          <a:xfrm>
            <a:off x="612774" y="1825200"/>
            <a:ext cx="4032000" cy="4412088"/>
          </a:xfrm>
        </p:spPr>
        <p:txBody>
          <a:bodyPr/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23" hasCustomPrompt="1"/>
          </p:nvPr>
        </p:nvSpPr>
        <p:spPr>
          <a:xfrm>
            <a:off x="4860480" y="1825200"/>
            <a:ext cx="4032000" cy="4412088"/>
          </a:xfrm>
        </p:spPr>
        <p:txBody>
          <a:bodyPr/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  <a:endParaRPr lang="en-GB" dirty="0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6" y="1376772"/>
            <a:ext cx="8280400" cy="3963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Wingdings" pitchFamily="2" charset="2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6070729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221778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text</a:t>
            </a:r>
            <a:endParaRPr lang="en-GB" dirty="0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6" y="1376772"/>
            <a:ext cx="8280400" cy="3963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Wingdings" pitchFamily="2" charset="2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306926951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91444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text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 hasCustomPrompt="1"/>
          </p:nvPr>
        </p:nvSpPr>
        <p:spPr>
          <a:xfrm>
            <a:off x="612000" y="1376772"/>
            <a:ext cx="8281175" cy="486051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u-HU" noProof="0" dirty="0"/>
              <a:t>C</a:t>
            </a:r>
            <a:r>
              <a:rPr lang="en-US" noProof="0" dirty="0"/>
              <a:t>lick on the icon</a:t>
            </a:r>
            <a:r>
              <a:rPr lang="hu-HU" noProof="0" dirty="0"/>
              <a:t> t</a:t>
            </a:r>
            <a:r>
              <a:rPr lang="en-US" noProof="0" dirty="0"/>
              <a:t>o insert a table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118149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text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 hasCustomPrompt="1"/>
          </p:nvPr>
        </p:nvSpPr>
        <p:spPr>
          <a:xfrm>
            <a:off x="612000" y="1825200"/>
            <a:ext cx="8281175" cy="436528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u-HU" noProof="0" dirty="0"/>
              <a:t>C</a:t>
            </a:r>
            <a:r>
              <a:rPr lang="en-US" noProof="0" dirty="0"/>
              <a:t>lick on the icon</a:t>
            </a:r>
            <a:r>
              <a:rPr lang="hu-HU" noProof="0" dirty="0"/>
              <a:t> t</a:t>
            </a:r>
            <a:r>
              <a:rPr lang="en-US" noProof="0" dirty="0"/>
              <a:t>o insert a table</a:t>
            </a:r>
            <a:endParaRPr lang="en-GB" noProof="0" dirty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6" y="1376772"/>
            <a:ext cx="8280400" cy="3963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Wingdings" pitchFamily="2" charset="2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18029132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ab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612774" y="3744000"/>
            <a:ext cx="8280401" cy="249328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able Placeholder 2"/>
          <p:cNvSpPr>
            <a:spLocks noGrp="1"/>
          </p:cNvSpPr>
          <p:nvPr>
            <p:ph type="tbl" sz="quarter" idx="18" hasCustomPrompt="1"/>
          </p:nvPr>
        </p:nvSpPr>
        <p:spPr>
          <a:xfrm>
            <a:off x="611188" y="1376772"/>
            <a:ext cx="8281987" cy="2268537"/>
          </a:xfr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u-HU" noProof="0" dirty="0"/>
              <a:t>C</a:t>
            </a:r>
            <a:r>
              <a:rPr lang="en-US" noProof="0" dirty="0"/>
              <a:t>lick on the icon</a:t>
            </a:r>
            <a:r>
              <a:rPr lang="hu-HU" noProof="0" dirty="0"/>
              <a:t> t</a:t>
            </a:r>
            <a:r>
              <a:rPr lang="en-US" noProof="0" dirty="0"/>
              <a:t>o insert a table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1309829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ab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612774" y="3744000"/>
            <a:ext cx="8280401" cy="249328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able Placeholder 2"/>
          <p:cNvSpPr>
            <a:spLocks noGrp="1"/>
          </p:cNvSpPr>
          <p:nvPr>
            <p:ph type="tbl" sz="quarter" idx="18" hasCustomPrompt="1"/>
          </p:nvPr>
        </p:nvSpPr>
        <p:spPr>
          <a:xfrm>
            <a:off x="611188" y="1825200"/>
            <a:ext cx="8281987" cy="1763712"/>
          </a:xfr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u-HU" noProof="0" dirty="0"/>
              <a:t>C</a:t>
            </a:r>
            <a:r>
              <a:rPr lang="en-US" noProof="0" dirty="0"/>
              <a:t>lick on the icon</a:t>
            </a:r>
            <a:r>
              <a:rPr lang="hu-HU" noProof="0" dirty="0"/>
              <a:t> t</a:t>
            </a:r>
            <a:r>
              <a:rPr lang="en-US" noProof="0" dirty="0"/>
              <a:t>o insert a table</a:t>
            </a:r>
            <a:endParaRPr lang="en-GB" noProof="0" dirty="0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6" y="1376772"/>
            <a:ext cx="8280400" cy="3963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Wingdings" pitchFamily="2" charset="2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119748403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text</a:t>
            </a:r>
            <a:endParaRPr lang="en-GB" dirty="0"/>
          </a:p>
        </p:txBody>
      </p:sp>
      <p:sp>
        <p:nvSpPr>
          <p:cNvPr id="3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612774" y="1376772"/>
            <a:ext cx="8280401" cy="2268599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able Placeholder 2"/>
          <p:cNvSpPr>
            <a:spLocks noGrp="1"/>
          </p:cNvSpPr>
          <p:nvPr>
            <p:ph type="tbl" sz="quarter" idx="18" hasCustomPrompt="1"/>
          </p:nvPr>
        </p:nvSpPr>
        <p:spPr>
          <a:xfrm>
            <a:off x="611188" y="3744000"/>
            <a:ext cx="8281987" cy="2493288"/>
          </a:xfr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u-HU" noProof="0" dirty="0"/>
              <a:t>C</a:t>
            </a:r>
            <a:r>
              <a:rPr lang="en-US" noProof="0" dirty="0"/>
              <a:t>lick on the icon</a:t>
            </a:r>
            <a:r>
              <a:rPr lang="hu-HU" noProof="0" dirty="0"/>
              <a:t> t</a:t>
            </a:r>
            <a:r>
              <a:rPr lang="en-US" noProof="0" dirty="0"/>
              <a:t>o insert a table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24954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>
            <a:extLst>
              <a:ext uri="{FF2B5EF4-FFF2-40B4-BE49-F238E27FC236}">
                <a16:creationId xmlns:a16="http://schemas.microsoft.com/office/drawing/2014/main" id="{B8A8C1DF-9E86-4890-A2CA-46DD48C89952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703B9F-AC83-4AC0-B572-21FF2A9F01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9663879"/>
      </p:ext>
    </p:extLst>
  </p:cSld>
  <p:clrMapOvr>
    <a:masterClrMapping/>
  </p:clrMapOvr>
  <p:transition spd="med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text</a:t>
            </a:r>
            <a:endParaRPr lang="en-GB" dirty="0"/>
          </a:p>
        </p:txBody>
      </p:sp>
      <p:sp>
        <p:nvSpPr>
          <p:cNvPr id="3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612774" y="1825200"/>
            <a:ext cx="8280401" cy="1764121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able Placeholder 2"/>
          <p:cNvSpPr>
            <a:spLocks noGrp="1"/>
          </p:cNvSpPr>
          <p:nvPr>
            <p:ph type="tbl" sz="quarter" idx="18" hasCustomPrompt="1"/>
          </p:nvPr>
        </p:nvSpPr>
        <p:spPr>
          <a:xfrm>
            <a:off x="611188" y="3744000"/>
            <a:ext cx="8281987" cy="2493288"/>
          </a:xfr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u-HU" noProof="0" dirty="0"/>
              <a:t>C</a:t>
            </a:r>
            <a:r>
              <a:rPr lang="en-US" noProof="0" dirty="0"/>
              <a:t>lick on the icon</a:t>
            </a:r>
            <a:r>
              <a:rPr lang="hu-HU" noProof="0" dirty="0"/>
              <a:t> t</a:t>
            </a:r>
            <a:r>
              <a:rPr lang="en-US" noProof="0" dirty="0"/>
              <a:t>o insert a table</a:t>
            </a:r>
            <a:endParaRPr lang="en-GB" noProof="0" dirty="0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6" y="1376772"/>
            <a:ext cx="8280400" cy="3963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Wingdings" pitchFamily="2" charset="2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56342208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612774" y="3744000"/>
            <a:ext cx="8280401" cy="249328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7" hasCustomPrompt="1"/>
          </p:nvPr>
        </p:nvSpPr>
        <p:spPr>
          <a:xfrm>
            <a:off x="612774" y="1376772"/>
            <a:ext cx="8280401" cy="2269812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4474007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612774" y="3744000"/>
            <a:ext cx="8280401" cy="249328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7" hasCustomPrompt="1"/>
          </p:nvPr>
        </p:nvSpPr>
        <p:spPr>
          <a:xfrm>
            <a:off x="612774" y="1825200"/>
            <a:ext cx="8280401" cy="176377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6" y="1376772"/>
            <a:ext cx="8280400" cy="3963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Wingdings" pitchFamily="2" charset="2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339084364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89113" y="604838"/>
            <a:ext cx="7186612" cy="38417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369888" y="1522413"/>
            <a:ext cx="8516937" cy="4537075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27863005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84163" y="6118225"/>
            <a:ext cx="8402637" cy="647700"/>
          </a:xfrm>
        </p:spPr>
        <p:txBody>
          <a:bodyPr lIns="0" tIns="0" rIns="0" bIns="0" anchor="b"/>
          <a:lstStyle>
            <a:lvl1pPr marL="0" indent="0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081245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8322692"/>
      </p:ext>
    </p:extLst>
  </p:cSld>
  <p:clrMapOvr>
    <a:masterClrMapping/>
  </p:clrMapOvr>
  <p:transition spd="slow">
    <p:wipe dir="r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5376823"/>
      </p:ext>
    </p:extLst>
  </p:cSld>
  <p:clrMapOvr>
    <a:masterClrMapping/>
  </p:clrMapOvr>
  <p:transition spd="med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93A73-53D8-464C-9499-97784F443C64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25.03.2021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0A887-1A06-4C9C-AE90-3BFDB588CE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81996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17817-8AA8-FB48-B537-E6D72BC9D373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EAF5-3E97-B94C-9D88-FD7127ED37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03037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8C1A22-C4B3-4A53-B5F5-30F11229F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3735A-1E10-4E4B-AA7E-1ED798CD82D0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83933C-7E55-4798-B5D7-5A6E1C4A5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F49040-90DB-487D-8D32-6184F0E41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ED36A-C8DB-4D29-AD14-C372AA16CE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5532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6015417"/>
      </p:ext>
    </p:extLst>
  </p:cSld>
  <p:clrMapOvr>
    <a:masterClrMapping/>
  </p:clrMapOvr>
  <p:transition spd="slow">
    <p:wipe dir="r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3DBFB2-306C-4BD9-8800-F5EFD0160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97D05-0B79-4620-8522-47F65F056300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8AFB42-9EFD-4D27-AEEB-A97D11A66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A076E0-903E-4958-8957-7E80C4156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07126E-9817-493B-944E-B2BCA8CA16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274902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2FB1B0-C236-4157-B1A8-F328D3A8F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87657-7B93-4013-8EFC-BA4165A79423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5A6281-505F-439F-A733-91D943CAD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1EA0BE-04B4-4F4C-B98C-7B8AFEAC4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EF3F04-2FCE-4AF6-B149-BABF232C48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155488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A5AEE088-D52C-48ED-8BEB-D531FCD1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1090C-A9E2-4D6E-946E-74EA4EE0F39E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C9BDBCA2-B551-40F0-858A-5ECAFDC6B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55AD1BDD-F531-417B-BAE3-41CD0EE0F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4104F-9616-4DA3-A6EE-6A6C22C143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107323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3626D45F-D51F-466E-AE6D-D439333FE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BCDC3-96D3-4323-B536-A5A326CF96C7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09B4D54B-A475-4E25-B26E-6239B20E6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BFB5FF82-5284-45CD-9BC1-F063264AA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EE926-7BE3-4897-9D69-986315350D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32540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EF999BC2-6C1B-4652-9D3C-71275D681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F5F67-0340-427E-9D30-F6433538BCE4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19D9DA9C-C4BD-4644-8CF8-C9280317E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AB9F595E-C10C-4E4B-8295-E696D3957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C6164-A7B4-45CC-92B1-D24F6A8F9F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074997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10E1B73B-53D5-4F6A-AAE3-C7797C62B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85167-B974-4CCD-B1D5-3391DF0506F3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D7DC63C2-08EA-4B9A-8E7A-CC216DD0A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C0F983AD-D225-4B2D-AD66-DD0F4DB32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215E7-FE78-4F50-B228-F04F59FFE9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563928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916F8ADB-D703-444C-9D9D-18418D58D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EA59D-39D0-4F29-A8BD-8115A7BA4CE1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EFC75B59-6B88-4428-8A43-DA986F217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05CDE076-7CD9-4783-B0BA-0BBE887D9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5D000-D4E0-4017-9042-B841351F09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118106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22E850D1-E644-4F6A-A8F7-F33099132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6B310-4057-4E40-80B7-DF1AA81D866A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AA208535-60A1-4A44-BCB9-1C3A9FE67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62A166BD-8218-49E4-921F-369EB35CF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BBF6B-BB60-46C6-989B-3A8FA4A597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394750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91F026-75A7-4637-9F20-30F159044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86713-0D48-4188-86A9-4C9DCD8D5447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7F42A2-FC47-49F2-BE86-8FBCF2771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F57906-70F4-4BEC-88CE-64760F339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C15D4-D3FC-4BC4-A3FC-2C87492789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033218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CA3096-51D7-4C06-9704-2E5CB3393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620B7-1AAE-4C80-97B9-F4B1F057B18D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14D725-4989-4A9C-8ADB-27D2D60AF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9F16D4-8B5A-4C32-8C11-C98261C79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4791D-71CD-47C5-A1AC-CB0156D293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8222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B1A1AB-56EB-4D75-A4BD-356C47E4E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535254-187B-45A2-AF09-039143F3C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D53B2C-4A4C-4697-B7CC-2A72F786B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6FA68-2C1E-4EF2-919E-7EBEA40A0D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412976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64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294A213B-0FA5-4041-B75E-1CA5DBBF2EA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B27E9E-9765-44DF-A6B6-7686FD30841F}" type="datetimeFigureOut">
              <a:rPr lang="de-DE"/>
              <a:pPr>
                <a:defRPr/>
              </a:pPr>
              <a:t>25.03.2021</a:t>
            </a:fld>
            <a:endParaRPr lang="de-DE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4D6458D8-059A-4F02-BB91-A768F9AF1CA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707831CC-D39E-4EF3-9F8C-DED0EF784E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807F83"/>
                </a:solidFill>
              </a:defRPr>
            </a:lvl1pPr>
          </a:lstStyle>
          <a:p>
            <a:fld id="{095595F2-61AA-43EC-9069-667BE7079359}" type="slidenum">
              <a:rPr lang="de-DE" altLang="ru-RU"/>
              <a:pPr/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218884043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2231C9-D481-4F52-A213-0F87890593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D0FA1F-3F4A-4B7B-8D79-5695DE6F3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0B1A74-1B07-4F1F-99B5-AD9C9BB4D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229FB44-E265-4AE8-BD45-EB94E23BCD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732181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725" y="219075"/>
            <a:ext cx="7262813" cy="7778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4363" y="1446213"/>
            <a:ext cx="3881437" cy="4502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6213"/>
            <a:ext cx="3883025" cy="4502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D4AB8C0-264C-4BED-925E-26E70077D89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75475" y="65024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fld id="{4A077ECA-017E-4C96-BFF5-10470F5DB72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6542685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9"/>
          </p:nvPr>
        </p:nvSpPr>
        <p:spPr>
          <a:xfrm>
            <a:off x="612775" y="1447800"/>
            <a:ext cx="8278813" cy="4645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FF3D6EAF-D244-4279-BE90-72310C7B944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611188" y="6586538"/>
            <a:ext cx="6229350" cy="147637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93371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-headlin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12775" y="1435924"/>
            <a:ext cx="8278813" cy="738000"/>
          </a:xfrm>
          <a:prstGeom prst="rect">
            <a:avLst/>
          </a:prstGeom>
          <a:extLst/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Wingdings" pitchFamily="2" charset="2"/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9"/>
          </p:nvPr>
        </p:nvSpPr>
        <p:spPr>
          <a:xfrm>
            <a:off x="612775" y="2349505"/>
            <a:ext cx="8278813" cy="3743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2AD1E5D5-77AE-4A8B-BF2F-C16BFFA239D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611188" y="6580188"/>
            <a:ext cx="6229350" cy="153987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10745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1698625" indent="-349250">
              <a:defRPr/>
            </a:lvl5pPr>
          </a:lstStyle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98488" y="5976938"/>
            <a:ext cx="6324600" cy="55403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466990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622160" y="1274400"/>
            <a:ext cx="8222634" cy="47126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134117"/>
      </p:ext>
    </p:extLst>
  </p:cSld>
  <p:clrMapOvr>
    <a:masterClrMapping/>
  </p:clrMapOvr>
  <p:transition spd="slow">
    <p:wipe dir="r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17817-8AA8-FB48-B537-E6D72BC9D373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EAF5-3E97-B94C-9D88-FD7127ED37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55124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17817-8AA8-FB48-B537-E6D72BC9D373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EAF5-3E97-B94C-9D88-FD7127ED37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48579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17817-8AA8-FB48-B537-E6D72BC9D373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EAF5-3E97-B94C-9D88-FD7127ED37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077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729096-61DD-46E2-A27A-37FDBBDE2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396E07-9237-433D-8A4E-AA34483FC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9F99BC-0482-424D-81CF-1548ABD72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8F1CF2-C889-4959-8069-9DA84548F9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110965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17817-8AA8-FB48-B537-E6D72BC9D373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EAF5-3E97-B94C-9D88-FD7127ED37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16128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17817-8AA8-FB48-B537-E6D72BC9D373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EAF5-3E97-B94C-9D88-FD7127ED37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45563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17817-8AA8-FB48-B537-E6D72BC9D373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EAF5-3E97-B94C-9D88-FD7127ED37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27250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17817-8AA8-FB48-B537-E6D72BC9D373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EAF5-3E97-B94C-9D88-FD7127ED37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79776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17817-8AA8-FB48-B537-E6D72BC9D373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EAF5-3E97-B94C-9D88-FD7127ED37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51347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17817-8AA8-FB48-B537-E6D72BC9D373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EAF5-3E97-B94C-9D88-FD7127ED37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78498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17817-8AA8-FB48-B537-E6D72BC9D373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EAF5-3E97-B94C-9D88-FD7127ED37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09008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17817-8AA8-FB48-B537-E6D72BC9D373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EAF5-3E97-B94C-9D88-FD7127ED37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33063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1"/>
          </p:nvPr>
        </p:nvSpPr>
        <p:spPr>
          <a:xfrm>
            <a:off x="612774" y="1376772"/>
            <a:ext cx="4032000" cy="486051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22"/>
          </p:nvPr>
        </p:nvSpPr>
        <p:spPr>
          <a:xfrm>
            <a:off x="4860480" y="1376772"/>
            <a:ext cx="4032000" cy="486051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8408032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611189" y="1376365"/>
            <a:ext cx="8281987" cy="4860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32434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B81CCD-7AC6-4F9C-B89D-0D90B9412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112FFF-1536-41CA-9726-66F424667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F80B99-F97C-484E-8BCC-BC3FF4607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B17E5-2BC0-4B9B-810A-4AFAC51763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761592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2966683"/>
      </p:ext>
    </p:extLst>
  </p:cSld>
  <p:clrMapOvr>
    <a:masterClrMapping/>
  </p:clrMapOvr>
  <p:transition spd="slow">
    <p:wipe dir="r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text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 hasCustomPrompt="1"/>
          </p:nvPr>
        </p:nvSpPr>
        <p:spPr>
          <a:xfrm>
            <a:off x="612001" y="1376772"/>
            <a:ext cx="8281175" cy="486051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u-HU" noProof="0" dirty="0"/>
              <a:t>C</a:t>
            </a:r>
            <a:r>
              <a:rPr lang="en-US" noProof="0" dirty="0"/>
              <a:t>lick on the icon</a:t>
            </a:r>
            <a:r>
              <a:rPr lang="hu-HU" noProof="0" dirty="0"/>
              <a:t> t</a:t>
            </a:r>
            <a:r>
              <a:rPr lang="en-US" noProof="0" dirty="0"/>
              <a:t>o insert a table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84225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793B8C1A-8328-4C0B-9F99-9F3814DBF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7BC5D7F6-4922-49CE-9C4A-BC6B515B6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297AB963-AF71-49F0-9C8B-C84DAAFD9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CA861-CEBE-49EE-AC58-1A0A5D8A02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1280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FFCBEED3-620B-492D-9B75-E91384FC0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E1042DD4-2B0E-4B8B-89EE-8D65F28D1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4E7460E1-6316-42A4-8FDC-DD8FAAB18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9D1E4-5CB8-40F2-995A-93CF3824B4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1225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3E4A51E0-C3BD-4558-9498-023A80E42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E95C88EC-807A-4B20-AA2E-24C7ACFF3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7E2DE6B0-9956-47DE-AC0E-48FCCBF67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013A2-E319-476C-BA17-82EE99A23F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4909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F0322-3165-4968-8CE7-B0505EF90B7E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9D4B-2296-4292-BF5F-74C294E05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228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8F005C25-1B4E-46C3-8E3A-3D308A8DC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99FF3E80-3024-4170-88F1-1C1BE1C4C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F9BDCA02-CBC8-46A7-93EC-8C41EF593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87089-5699-46A0-8554-46D3E2458D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99746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AA8CF492-02CF-49DA-B350-E4C73779C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F1D33FF5-BF7C-4813-90C9-767B7CFF9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88FC900F-61BF-4594-9E32-7285ACB80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030FC-40E4-44F8-8BDA-6B13E5CD1A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38235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2D46370B-D349-411A-9A86-9859AF971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ACA39DDD-B9DA-4209-B18C-9E4E7EF7D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091B9AE5-0B6D-44E9-9598-0DB313C6B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912D8-80BC-4699-8BAB-CD01B60217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18784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3CB981-3C15-4E79-BDBC-A70CC432B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15EC75-AF08-415C-B55E-C63DB5C49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61AB33-8383-439E-8CD6-1D39414B9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1F6423-C873-4B22-8F3E-1EE9A6CFDC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78312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A5B83B-5DD2-4787-83F0-5BEC8702E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4B7BE6-EE80-4CC4-A6C0-653D63B95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50C6E3-1C64-43D6-9BCF-8580F502F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2C3BE-DA38-4973-AE04-2659366B98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95542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>
            <a:extLst>
              <a:ext uri="{FF2B5EF4-FFF2-40B4-BE49-F238E27FC236}">
                <a16:creationId xmlns:a16="http://schemas.microsoft.com/office/drawing/2014/main" id="{B8A8C1DF-9E86-4890-A2CA-46DD48C89952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703B9F-AC83-4AC0-B572-21FF2A9F01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7087272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7905295"/>
      </p:ext>
    </p:extLst>
  </p:cSld>
  <p:clrMapOvr>
    <a:masterClrMapping/>
  </p:clrMapOvr>
  <p:transition spd="slow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, foot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3F26486-1DCC-490B-9ACF-20AF70D17D5E}"/>
              </a:ext>
            </a:extLst>
          </p:cNvPr>
          <p:cNvSpPr/>
          <p:nvPr userDrawn="1"/>
        </p:nvSpPr>
        <p:spPr>
          <a:xfrm>
            <a:off x="0" y="1062038"/>
            <a:ext cx="9126538" cy="5832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ctr">
              <a:defRPr/>
            </a:pPr>
            <a:endParaRPr lang="en-GB" sz="1350">
              <a:solidFill>
                <a:prstClr val="white"/>
              </a:solidFill>
            </a:endParaRPr>
          </a:p>
        </p:txBody>
      </p:sp>
      <p:cxnSp>
        <p:nvCxnSpPr>
          <p:cNvPr id="6" name="Straight Connector 7">
            <a:extLst>
              <a:ext uri="{FF2B5EF4-FFF2-40B4-BE49-F238E27FC236}">
                <a16:creationId xmlns:a16="http://schemas.microsoft.com/office/drawing/2014/main" id="{11120D7F-E1AB-4E21-978B-4E78C776CDB1}"/>
              </a:ext>
            </a:extLst>
          </p:cNvPr>
          <p:cNvCxnSpPr/>
          <p:nvPr userDrawn="1"/>
        </p:nvCxnSpPr>
        <p:spPr>
          <a:xfrm>
            <a:off x="0" y="1050925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23528" y="6271713"/>
            <a:ext cx="8478000" cy="504825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900" baseline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3528" y="188641"/>
            <a:ext cx="8478000" cy="720080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defRPr sz="2100" b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23850" y="1271378"/>
            <a:ext cx="8478000" cy="475138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31719929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598E8C-41E9-4438-BB2B-21CBB9B84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784536F-9E28-4C76-9836-95B0038E1983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CF697A-2D81-480F-8322-1E9FF78B0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7EF9DD-9B45-4CD7-BC3C-23B27C0C4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D85DC959-2FE5-462C-8488-F12AD1E615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59700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87DDA4-8706-44BB-AB00-630101591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ABC6456-5CC0-474A-8B6F-E33CC5D35803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54584D-94A7-4E82-89EB-59D7791D4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BE3FC2-AB72-4585-8B0A-37D64FAA0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4C5C4500-9CDC-4D6C-959D-839C4FD329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8462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F0322-3165-4968-8CE7-B0505EF90B7E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9D4B-2296-4292-BF5F-74C294E05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0582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2BE3F5-87E6-4252-ABEA-CDA213765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C28FC05-3295-40A6-ACA5-A7C5BB68287A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1C3BA3-7CAF-4721-B6ED-51431A61C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F66E1C-D7FB-4D42-A8D9-E3CA0E050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D87CC0FE-0233-4136-BCC2-0CBE9AB1E6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36836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D3D683A6-1CE6-4070-94C9-D17868386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C4335D2-D095-4D5A-A807-24FFFE47C6CC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34C1494E-BC49-4E32-9FBB-B2ABCD382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89AC3FDE-C2A6-4A5E-B830-E57AAC2E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9E3DB22A-0B4E-48CE-A029-5636F080E4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51238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B1CFF9A6-8F12-4566-AB70-CB943AC41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D6AA7AC-499C-47A7-95E6-06FAE964FED2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AA3573E9-A6D8-4D3A-8F99-545C1B751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B39FA109-DE95-41A5-8B9C-FDF46E7F3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3E99BB3F-3C55-4C73-BFC7-ACF1A5D5E7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95456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1941743D-3C0C-4EAA-90F1-348029353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F1361C7-1409-4937-B001-2533637ED232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4F3B7F64-F047-4566-8635-3E63B38E9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9A6B330F-310B-436D-87D9-EE97C5A17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D3B9C9A6-6A9B-4718-A630-FB4F086123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98960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DF0ACA0E-1858-43D4-BD7D-F0E85B3A6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5B6762B-C80E-482F-B6AE-A6BF8E3234C4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20561298-7063-4D40-9C34-EA3E6F166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3C8FB8B0-3CA6-4918-9319-339E9E271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D22B4BF7-111E-46FF-9F47-8830CD9730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24769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06316EA0-77EB-4E09-8B57-75F51E86D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71B15FC-61A3-479E-8C46-F2E7FF7B1760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A32A6117-B3B8-43AC-BE7B-71845A038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6142B845-6F9E-4BB6-B8E0-817910165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A34D8D4C-D19F-4A3E-8365-13E69EBE4E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10886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583D458C-3AE1-4AEB-A48F-2939D87AF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7D6228C-2C9B-4309-893F-F3C0BC22B123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1C8486DF-71D5-4421-9832-37D44E91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BFFA584E-56C5-4948-A784-700F40B41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3536DD9E-6A23-4805-9CA8-1421786DD5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92466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42A6FE-CD2C-407F-B5F8-100FA19FC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B8BDFDF-229C-4C36-B4E5-D851CD208C95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26A4C4-A281-4203-8A2B-1D6A82C0D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2441F0-D45B-436A-B797-1361E8AC7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908123C9-3225-42DB-9BCC-4455785A92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00469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7A99A1-00A9-4D4B-AB1E-E8F4957B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8402962-02FD-40A9-A4CD-885E2B215611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1A732F-08B5-477A-9DAE-93F12E4F0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5856A1-589B-46AF-A59E-55C1BE2DB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21667729-50A3-49FA-9E61-1FAC408F9C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80760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7F862B-C58A-427E-9882-0A21AC9D61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547C3A-0DA9-4312-AB55-D4782187D5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487228-5D9D-4CE6-9854-BF22BBF7B5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6F52D9E8-38E0-4C44-94AE-A149FD5A64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427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F0322-3165-4968-8CE7-B0505EF90B7E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9D4B-2296-4292-BF5F-74C294E05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575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9" y="3609980"/>
            <a:ext cx="7451725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spcBef>
                <a:spcPct val="20000"/>
              </a:spcBef>
              <a:buFont typeface="Wingdings" pitchFamily="2" charset="2"/>
              <a:buNone/>
              <a:defRPr sz="2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edit Master subtitle text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2779" y="2932676"/>
            <a:ext cx="7451725" cy="369332"/>
          </a:xfrm>
        </p:spPr>
        <p:txBody>
          <a:bodyPr wrap="square">
            <a:spAutoFit/>
          </a:bodyPr>
          <a:lstStyle>
            <a:lvl1pPr>
              <a:defRPr sz="2400"/>
            </a:lvl1pPr>
          </a:lstStyle>
          <a:p>
            <a:r>
              <a:rPr lang="en-GB" noProof="0" dirty="0"/>
              <a:t>Click to edit Master title text</a:t>
            </a:r>
          </a:p>
        </p:txBody>
      </p:sp>
      <p:sp>
        <p:nvSpPr>
          <p:cNvPr id="5" name="Line 38"/>
          <p:cNvSpPr>
            <a:spLocks noChangeShapeType="1"/>
          </p:cNvSpPr>
          <p:nvPr userDrawn="1"/>
        </p:nvSpPr>
        <p:spPr bwMode="auto">
          <a:xfrm flipV="1">
            <a:off x="611188" y="3422655"/>
            <a:ext cx="8532812" cy="317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173844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6" y="3609975"/>
            <a:ext cx="7451724" cy="27699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spcBef>
                <a:spcPct val="20000"/>
              </a:spcBef>
              <a:buFont typeface="Wingdings" pitchFamily="2" charset="2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edit Master subtitle text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2778" y="2978843"/>
            <a:ext cx="7451725" cy="323165"/>
          </a:xfrm>
        </p:spPr>
        <p:txBody>
          <a:bodyPr wrap="square">
            <a:spAutoFit/>
          </a:bodyPr>
          <a:lstStyle>
            <a:lvl1pPr>
              <a:defRPr sz="2100"/>
            </a:lvl1pPr>
          </a:lstStyle>
          <a:p>
            <a:r>
              <a:rPr lang="en-GB" noProof="0" dirty="0"/>
              <a:t>Click to edit Master title text</a:t>
            </a:r>
            <a:endParaRPr lang="en-GB" dirty="0"/>
          </a:p>
        </p:txBody>
      </p:sp>
      <p:sp>
        <p:nvSpPr>
          <p:cNvPr id="5" name="Line 38"/>
          <p:cNvSpPr>
            <a:spLocks noChangeShapeType="1"/>
          </p:cNvSpPr>
          <p:nvPr userDrawn="1"/>
        </p:nvSpPr>
        <p:spPr bwMode="auto">
          <a:xfrm flipV="1">
            <a:off x="611188" y="3422655"/>
            <a:ext cx="8532812" cy="317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661370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611192" y="1376364"/>
            <a:ext cx="8281987" cy="48609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830974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-headlin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7" y="1376777"/>
            <a:ext cx="8280400" cy="3963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450"/>
              </a:spcBef>
              <a:buFont typeface="Wingdings" pitchFamily="2" charset="2"/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edit Master subtitle text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612777" y="1824380"/>
            <a:ext cx="8280400" cy="44129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40038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1" hasCustomPrompt="1"/>
          </p:nvPr>
        </p:nvSpPr>
        <p:spPr>
          <a:xfrm>
            <a:off x="612774" y="1376775"/>
            <a:ext cx="4032000" cy="486051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22" hasCustomPrompt="1"/>
          </p:nvPr>
        </p:nvSpPr>
        <p:spPr>
          <a:xfrm>
            <a:off x="4860480" y="1376775"/>
            <a:ext cx="4032000" cy="486051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719772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Headline +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22" hasCustomPrompt="1"/>
          </p:nvPr>
        </p:nvSpPr>
        <p:spPr>
          <a:xfrm>
            <a:off x="612774" y="1825200"/>
            <a:ext cx="4032000" cy="4412088"/>
          </a:xfrm>
        </p:spPr>
        <p:txBody>
          <a:bodyPr/>
          <a:lstStyle>
            <a:lvl1pPr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23" hasCustomPrompt="1"/>
          </p:nvPr>
        </p:nvSpPr>
        <p:spPr>
          <a:xfrm>
            <a:off x="4860480" y="1825200"/>
            <a:ext cx="4032000" cy="4412088"/>
          </a:xfrm>
        </p:spPr>
        <p:txBody>
          <a:bodyPr/>
          <a:lstStyle>
            <a:lvl1pPr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  <a:endParaRPr lang="en-GB" dirty="0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7" y="1376777"/>
            <a:ext cx="8280400" cy="3963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450"/>
              </a:spcBef>
              <a:buFont typeface="Wingdings" pitchFamily="2" charset="2"/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6409520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67574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text</a:t>
            </a:r>
            <a:endParaRPr lang="en-GB" dirty="0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7" y="1376777"/>
            <a:ext cx="8280400" cy="3963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450"/>
              </a:spcBef>
              <a:buFont typeface="Wingdings" pitchFamily="2" charset="2"/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42163443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46502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text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 hasCustomPrompt="1"/>
          </p:nvPr>
        </p:nvSpPr>
        <p:spPr>
          <a:xfrm>
            <a:off x="612004" y="1376775"/>
            <a:ext cx="8281175" cy="486051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u-HU" noProof="0" dirty="0"/>
              <a:t>C</a:t>
            </a:r>
            <a:r>
              <a:rPr lang="en-US" noProof="0" dirty="0"/>
              <a:t>lick on the icon</a:t>
            </a:r>
            <a:r>
              <a:rPr lang="hu-HU" noProof="0" dirty="0"/>
              <a:t> t</a:t>
            </a:r>
            <a:r>
              <a:rPr lang="en-US" noProof="0" dirty="0"/>
              <a:t>o insert a table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03159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F0322-3165-4968-8CE7-B0505EF90B7E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9D4B-2296-4292-BF5F-74C294E05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1815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text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 hasCustomPrompt="1"/>
          </p:nvPr>
        </p:nvSpPr>
        <p:spPr>
          <a:xfrm>
            <a:off x="612004" y="1825200"/>
            <a:ext cx="8281175" cy="436528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u-HU" noProof="0" dirty="0"/>
              <a:t>C</a:t>
            </a:r>
            <a:r>
              <a:rPr lang="en-US" noProof="0" dirty="0"/>
              <a:t>lick on the icon</a:t>
            </a:r>
            <a:r>
              <a:rPr lang="hu-HU" noProof="0" dirty="0"/>
              <a:t> t</a:t>
            </a:r>
            <a:r>
              <a:rPr lang="en-US" noProof="0" dirty="0"/>
              <a:t>o insert a table</a:t>
            </a:r>
            <a:endParaRPr lang="en-GB" noProof="0" dirty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7" y="1376777"/>
            <a:ext cx="8280400" cy="3963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450"/>
              </a:spcBef>
              <a:buFont typeface="Wingdings" pitchFamily="2" charset="2"/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7758819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ab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612778" y="3744000"/>
            <a:ext cx="8280401" cy="249328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able Placeholder 2"/>
          <p:cNvSpPr>
            <a:spLocks noGrp="1"/>
          </p:cNvSpPr>
          <p:nvPr>
            <p:ph type="tbl" sz="quarter" idx="18" hasCustomPrompt="1"/>
          </p:nvPr>
        </p:nvSpPr>
        <p:spPr>
          <a:xfrm>
            <a:off x="611192" y="1376777"/>
            <a:ext cx="8281987" cy="2268537"/>
          </a:xfrm>
        </p:spPr>
        <p:txBody>
          <a:bodyPr/>
          <a:lstStyle>
            <a:lvl1pPr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u-HU" noProof="0" dirty="0"/>
              <a:t>C</a:t>
            </a:r>
            <a:r>
              <a:rPr lang="en-US" noProof="0" dirty="0"/>
              <a:t>lick on the icon</a:t>
            </a:r>
            <a:r>
              <a:rPr lang="hu-HU" noProof="0" dirty="0"/>
              <a:t> t</a:t>
            </a:r>
            <a:r>
              <a:rPr lang="en-US" noProof="0" dirty="0"/>
              <a:t>o insert a table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215207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ab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612778" y="3744000"/>
            <a:ext cx="8280401" cy="249328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able Placeholder 2"/>
          <p:cNvSpPr>
            <a:spLocks noGrp="1"/>
          </p:cNvSpPr>
          <p:nvPr>
            <p:ph type="tbl" sz="quarter" idx="18" hasCustomPrompt="1"/>
          </p:nvPr>
        </p:nvSpPr>
        <p:spPr>
          <a:xfrm>
            <a:off x="611192" y="1825200"/>
            <a:ext cx="8281987" cy="1763712"/>
          </a:xfrm>
        </p:spPr>
        <p:txBody>
          <a:bodyPr/>
          <a:lstStyle>
            <a:lvl1pPr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u-HU" noProof="0" dirty="0"/>
              <a:t>C</a:t>
            </a:r>
            <a:r>
              <a:rPr lang="en-US" noProof="0" dirty="0"/>
              <a:t>lick on the icon</a:t>
            </a:r>
            <a:r>
              <a:rPr lang="hu-HU" noProof="0" dirty="0"/>
              <a:t> t</a:t>
            </a:r>
            <a:r>
              <a:rPr lang="en-US" noProof="0" dirty="0"/>
              <a:t>o insert a table</a:t>
            </a:r>
            <a:endParaRPr lang="en-GB" noProof="0" dirty="0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7" y="1376777"/>
            <a:ext cx="8280400" cy="3963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450"/>
              </a:spcBef>
              <a:buFont typeface="Wingdings" pitchFamily="2" charset="2"/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38423478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text</a:t>
            </a:r>
            <a:endParaRPr lang="en-GB" dirty="0"/>
          </a:p>
        </p:txBody>
      </p:sp>
      <p:sp>
        <p:nvSpPr>
          <p:cNvPr id="3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612778" y="1376777"/>
            <a:ext cx="8280401" cy="2268599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able Placeholder 2"/>
          <p:cNvSpPr>
            <a:spLocks noGrp="1"/>
          </p:cNvSpPr>
          <p:nvPr>
            <p:ph type="tbl" sz="quarter" idx="18" hasCustomPrompt="1"/>
          </p:nvPr>
        </p:nvSpPr>
        <p:spPr>
          <a:xfrm>
            <a:off x="611192" y="3744000"/>
            <a:ext cx="8281987" cy="2493288"/>
          </a:xfrm>
        </p:spPr>
        <p:txBody>
          <a:bodyPr/>
          <a:lstStyle>
            <a:lvl1pPr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u-HU" noProof="0" dirty="0"/>
              <a:t>C</a:t>
            </a:r>
            <a:r>
              <a:rPr lang="en-US" noProof="0" dirty="0"/>
              <a:t>lick on the icon</a:t>
            </a:r>
            <a:r>
              <a:rPr lang="hu-HU" noProof="0" dirty="0"/>
              <a:t> t</a:t>
            </a:r>
            <a:r>
              <a:rPr lang="en-US" noProof="0" dirty="0"/>
              <a:t>o insert a table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110605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text</a:t>
            </a:r>
            <a:endParaRPr lang="en-GB" dirty="0"/>
          </a:p>
        </p:txBody>
      </p:sp>
      <p:sp>
        <p:nvSpPr>
          <p:cNvPr id="3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612778" y="1825205"/>
            <a:ext cx="8280401" cy="1764121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able Placeholder 2"/>
          <p:cNvSpPr>
            <a:spLocks noGrp="1"/>
          </p:cNvSpPr>
          <p:nvPr>
            <p:ph type="tbl" sz="quarter" idx="18" hasCustomPrompt="1"/>
          </p:nvPr>
        </p:nvSpPr>
        <p:spPr>
          <a:xfrm>
            <a:off x="611192" y="3744000"/>
            <a:ext cx="8281987" cy="2493288"/>
          </a:xfrm>
        </p:spPr>
        <p:txBody>
          <a:bodyPr/>
          <a:lstStyle>
            <a:lvl1pPr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u-HU" noProof="0" dirty="0"/>
              <a:t>C</a:t>
            </a:r>
            <a:r>
              <a:rPr lang="en-US" noProof="0" dirty="0"/>
              <a:t>lick on the icon</a:t>
            </a:r>
            <a:r>
              <a:rPr lang="hu-HU" noProof="0" dirty="0"/>
              <a:t> t</a:t>
            </a:r>
            <a:r>
              <a:rPr lang="en-US" noProof="0" dirty="0"/>
              <a:t>o insert a table</a:t>
            </a:r>
            <a:endParaRPr lang="en-GB" noProof="0" dirty="0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7" y="1376777"/>
            <a:ext cx="8280400" cy="3963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450"/>
              </a:spcBef>
              <a:buFont typeface="Wingdings" pitchFamily="2" charset="2"/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4070999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612778" y="3744000"/>
            <a:ext cx="8280401" cy="249328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7" hasCustomPrompt="1"/>
          </p:nvPr>
        </p:nvSpPr>
        <p:spPr>
          <a:xfrm>
            <a:off x="612778" y="1376775"/>
            <a:ext cx="8280401" cy="2269812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410250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612778" y="3744000"/>
            <a:ext cx="8280401" cy="249328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7" hasCustomPrompt="1"/>
          </p:nvPr>
        </p:nvSpPr>
        <p:spPr>
          <a:xfrm>
            <a:off x="612778" y="1825203"/>
            <a:ext cx="8280401" cy="176377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7" y="1376777"/>
            <a:ext cx="8280400" cy="3963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450"/>
              </a:spcBef>
              <a:buFont typeface="Wingdings" pitchFamily="2" charset="2"/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9451148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46166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8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AFF247A-99EB-428C-8B59-DE4C48A93BC0}" type="datetimeFigureOut">
              <a:rPr lang="en-GB" smtClean="0"/>
              <a:pPr/>
              <a:t>25/03/2021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B547B8E-366B-4AFB-8B82-70EC8A75A1B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335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93A73-53D8-464C-9499-97784F443C64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0A887-1A06-4C9C-AE90-3BFDB588CE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4541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5" y="3609975"/>
            <a:ext cx="7451725" cy="4308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spcBef>
                <a:spcPct val="20000"/>
              </a:spcBef>
              <a:buFont typeface="Wingdings" pitchFamily="2" charset="2"/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edit Master subtitle text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2775" y="2809561"/>
            <a:ext cx="7451725" cy="492443"/>
          </a:xfrm>
        </p:spPr>
        <p:txBody>
          <a:bodyPr wrap="square">
            <a:spAutoFit/>
          </a:bodyPr>
          <a:lstStyle>
            <a:lvl1pPr>
              <a:defRPr sz="3200"/>
            </a:lvl1pPr>
          </a:lstStyle>
          <a:p>
            <a:r>
              <a:rPr lang="en-GB" noProof="0" dirty="0"/>
              <a:t>Click to edit Master title text</a:t>
            </a:r>
          </a:p>
        </p:txBody>
      </p:sp>
      <p:sp>
        <p:nvSpPr>
          <p:cNvPr id="5" name="Line 38"/>
          <p:cNvSpPr>
            <a:spLocks noChangeShapeType="1"/>
          </p:cNvSpPr>
          <p:nvPr userDrawn="1"/>
        </p:nvSpPr>
        <p:spPr bwMode="auto">
          <a:xfrm flipV="1">
            <a:off x="611188" y="3422650"/>
            <a:ext cx="8532812" cy="317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2" descr="\\nas-mainz\Projekte_vertraulich\Bayer\17-0612_Fischer_CI-Redesign\vom Kunden\Bayer_Cross_2017_on-Screen_RGB_170630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172400" y="344850"/>
            <a:ext cx="720312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111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F0322-3165-4968-8CE7-B0505EF90B7E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9D4B-2296-4292-BF5F-74C294E05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0716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6" y="3609975"/>
            <a:ext cx="7451724" cy="36933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spcBef>
                <a:spcPct val="20000"/>
              </a:spcBef>
              <a:buFont typeface="Wingdings" pitchFamily="2" charset="2"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edit Master subtitle text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2774" y="2871116"/>
            <a:ext cx="7451725" cy="430887"/>
          </a:xfrm>
        </p:spPr>
        <p:txBody>
          <a:bodyPr wrap="square">
            <a:spAutoFit/>
          </a:bodyPr>
          <a:lstStyle>
            <a:lvl1pPr>
              <a:defRPr sz="2800"/>
            </a:lvl1pPr>
          </a:lstStyle>
          <a:p>
            <a:r>
              <a:rPr lang="en-GB" noProof="0" dirty="0"/>
              <a:t>Click to edit Master title text</a:t>
            </a:r>
            <a:endParaRPr lang="en-GB" dirty="0"/>
          </a:p>
        </p:txBody>
      </p:sp>
      <p:sp>
        <p:nvSpPr>
          <p:cNvPr id="5" name="Line 38"/>
          <p:cNvSpPr>
            <a:spLocks noChangeShapeType="1"/>
          </p:cNvSpPr>
          <p:nvPr userDrawn="1"/>
        </p:nvSpPr>
        <p:spPr bwMode="auto">
          <a:xfrm flipV="1">
            <a:off x="611188" y="3422650"/>
            <a:ext cx="8532812" cy="317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0296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12000" y="579881"/>
            <a:ext cx="7585701" cy="430887"/>
          </a:xfrm>
        </p:spPr>
        <p:txBody>
          <a:bodyPr/>
          <a:lstStyle/>
          <a:p>
            <a:r>
              <a:rPr lang="en-GB" noProof="0" dirty="0"/>
              <a:t>Click to edit Master title text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611188" y="1376363"/>
            <a:ext cx="8281987" cy="48609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4" name="Picture 2" descr="https://surveymonkey-assets.s3.amazonaws.com/survey/119566401/190aae30-b7b4-470b-90a0-cc55c0a4ec4c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477" y="188640"/>
            <a:ext cx="739255" cy="73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5446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-headlin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6" y="1376772"/>
            <a:ext cx="8280400" cy="3963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Wingdings" pitchFamily="2" charset="2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edit Master subtitle text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612776" y="1824374"/>
            <a:ext cx="8280400" cy="44129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612001" y="579881"/>
            <a:ext cx="7560400" cy="430887"/>
          </a:xfrm>
        </p:spPr>
        <p:txBody>
          <a:bodyPr/>
          <a:lstStyle/>
          <a:p>
            <a:r>
              <a:rPr lang="en-GB" noProof="0" dirty="0"/>
              <a:t>Click to edit Master title text</a:t>
            </a:r>
            <a:endParaRPr lang="en-GB" dirty="0"/>
          </a:p>
        </p:txBody>
      </p:sp>
      <p:pic>
        <p:nvPicPr>
          <p:cNvPr id="5" name="Picture 2" descr="https://surveymonkey-assets.s3.amazonaws.com/survey/119566401/190aae30-b7b4-470b-90a0-cc55c0a4ec4c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477" y="188640"/>
            <a:ext cx="739255" cy="73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7285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2001" y="579881"/>
            <a:ext cx="7632408" cy="430887"/>
          </a:xfrm>
        </p:spPr>
        <p:txBody>
          <a:bodyPr/>
          <a:lstStyle/>
          <a:p>
            <a:r>
              <a:rPr lang="en-GB" noProof="0" dirty="0"/>
              <a:t>Click to edit Master title text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1" hasCustomPrompt="1"/>
          </p:nvPr>
        </p:nvSpPr>
        <p:spPr>
          <a:xfrm>
            <a:off x="612774" y="1376772"/>
            <a:ext cx="4032000" cy="486051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22" hasCustomPrompt="1"/>
          </p:nvPr>
        </p:nvSpPr>
        <p:spPr>
          <a:xfrm>
            <a:off x="4860480" y="1376772"/>
            <a:ext cx="4032000" cy="486051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5" name="Picture 2" descr="https://surveymonkey-assets.s3.amazonaws.com/survey/119566401/190aae30-b7b4-470b-90a0-cc55c0a4ec4c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477" y="188640"/>
            <a:ext cx="739255" cy="73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8948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Headline +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22" hasCustomPrompt="1"/>
          </p:nvPr>
        </p:nvSpPr>
        <p:spPr>
          <a:xfrm>
            <a:off x="612774" y="1825200"/>
            <a:ext cx="4032000" cy="4412088"/>
          </a:xfrm>
        </p:spPr>
        <p:txBody>
          <a:bodyPr/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23" hasCustomPrompt="1"/>
          </p:nvPr>
        </p:nvSpPr>
        <p:spPr>
          <a:xfrm>
            <a:off x="4860480" y="1825200"/>
            <a:ext cx="4032000" cy="4412088"/>
          </a:xfrm>
        </p:spPr>
        <p:txBody>
          <a:bodyPr/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579881"/>
            <a:ext cx="7699477" cy="430887"/>
          </a:xfrm>
        </p:spPr>
        <p:txBody>
          <a:bodyPr/>
          <a:lstStyle/>
          <a:p>
            <a:r>
              <a:rPr lang="en-GB" noProof="0" dirty="0"/>
              <a:t>Click to edit Master title text</a:t>
            </a:r>
            <a:endParaRPr lang="en-GB" dirty="0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6" y="1376772"/>
            <a:ext cx="8280400" cy="3963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Wingdings" pitchFamily="2" charset="2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edit Master subtitle text</a:t>
            </a:r>
          </a:p>
        </p:txBody>
      </p:sp>
      <p:pic>
        <p:nvPicPr>
          <p:cNvPr id="6" name="Picture 2" descr="https://surveymonkey-assets.s3.amazonaws.com/survey/119566401/190aae30-b7b4-470b-90a0-cc55c0a4ec4c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477" y="188640"/>
            <a:ext cx="739255" cy="73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819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2000" y="579881"/>
            <a:ext cx="7699477" cy="430887"/>
          </a:xfrm>
        </p:spPr>
        <p:txBody>
          <a:bodyPr/>
          <a:lstStyle/>
          <a:p>
            <a:r>
              <a:rPr lang="en-GB" noProof="0" dirty="0"/>
              <a:t>Click to edit Master title text</a:t>
            </a:r>
            <a:endParaRPr lang="en-GB" dirty="0"/>
          </a:p>
        </p:txBody>
      </p:sp>
      <p:pic>
        <p:nvPicPr>
          <p:cNvPr id="4" name="Picture 2" descr="https://surveymonkey-assets.s3.amazonaws.com/survey/119566401/190aae30-b7b4-470b-90a0-cc55c0a4ec4c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477" y="188640"/>
            <a:ext cx="739255" cy="73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3618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579881"/>
            <a:ext cx="7699477" cy="4308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text</a:t>
            </a:r>
            <a:endParaRPr lang="en-GB" dirty="0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6" y="1376772"/>
            <a:ext cx="8280400" cy="3963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Wingdings" pitchFamily="2" charset="2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edit Master subtitle text</a:t>
            </a:r>
          </a:p>
        </p:txBody>
      </p:sp>
      <p:pic>
        <p:nvPicPr>
          <p:cNvPr id="4" name="Picture 2" descr="https://surveymonkey-assets.s3.amazonaws.com/survey/119566401/190aae30-b7b4-470b-90a0-cc55c0a4ec4c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477" y="188640"/>
            <a:ext cx="739255" cy="73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3585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92806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text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 hasCustomPrompt="1"/>
          </p:nvPr>
        </p:nvSpPr>
        <p:spPr>
          <a:xfrm>
            <a:off x="612000" y="1376772"/>
            <a:ext cx="8281175" cy="486051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u-HU" noProof="0" dirty="0"/>
              <a:t>C</a:t>
            </a:r>
            <a:r>
              <a:rPr lang="en-US" noProof="0" dirty="0"/>
              <a:t>lick on the icon</a:t>
            </a:r>
            <a:r>
              <a:rPr lang="hu-HU" noProof="0" dirty="0"/>
              <a:t> t</a:t>
            </a:r>
            <a:r>
              <a:rPr lang="en-US" noProof="0" dirty="0"/>
              <a:t>o insert a table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870858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text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 hasCustomPrompt="1"/>
          </p:nvPr>
        </p:nvSpPr>
        <p:spPr>
          <a:xfrm>
            <a:off x="612000" y="1825200"/>
            <a:ext cx="8281175" cy="436528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u-HU" noProof="0" dirty="0"/>
              <a:t>C</a:t>
            </a:r>
            <a:r>
              <a:rPr lang="en-US" noProof="0" dirty="0"/>
              <a:t>lick on the icon</a:t>
            </a:r>
            <a:r>
              <a:rPr lang="hu-HU" noProof="0" dirty="0"/>
              <a:t> t</a:t>
            </a:r>
            <a:r>
              <a:rPr lang="en-US" noProof="0" dirty="0"/>
              <a:t>o insert a table</a:t>
            </a:r>
            <a:endParaRPr lang="en-GB" noProof="0" dirty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6" y="1376772"/>
            <a:ext cx="8280400" cy="3963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Wingdings" pitchFamily="2" charset="2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2122026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F0322-3165-4968-8CE7-B0505EF90B7E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9D4B-2296-4292-BF5F-74C294E05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98598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ab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612774" y="3744000"/>
            <a:ext cx="8280401" cy="249328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able Placeholder 2"/>
          <p:cNvSpPr>
            <a:spLocks noGrp="1"/>
          </p:cNvSpPr>
          <p:nvPr>
            <p:ph type="tbl" sz="quarter" idx="18" hasCustomPrompt="1"/>
          </p:nvPr>
        </p:nvSpPr>
        <p:spPr>
          <a:xfrm>
            <a:off x="611188" y="1376772"/>
            <a:ext cx="8281987" cy="2268537"/>
          </a:xfr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u-HU" noProof="0" dirty="0"/>
              <a:t>C</a:t>
            </a:r>
            <a:r>
              <a:rPr lang="en-US" noProof="0" dirty="0"/>
              <a:t>lick on the icon</a:t>
            </a:r>
            <a:r>
              <a:rPr lang="hu-HU" noProof="0" dirty="0"/>
              <a:t> t</a:t>
            </a:r>
            <a:r>
              <a:rPr lang="en-US" noProof="0" dirty="0"/>
              <a:t>o insert a table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3507840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ab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612774" y="3744000"/>
            <a:ext cx="8280401" cy="249328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able Placeholder 2"/>
          <p:cNvSpPr>
            <a:spLocks noGrp="1"/>
          </p:cNvSpPr>
          <p:nvPr>
            <p:ph type="tbl" sz="quarter" idx="18" hasCustomPrompt="1"/>
          </p:nvPr>
        </p:nvSpPr>
        <p:spPr>
          <a:xfrm>
            <a:off x="611188" y="1825200"/>
            <a:ext cx="8281987" cy="1763712"/>
          </a:xfr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u-HU" noProof="0" dirty="0"/>
              <a:t>C</a:t>
            </a:r>
            <a:r>
              <a:rPr lang="en-US" noProof="0" dirty="0"/>
              <a:t>lick on the icon</a:t>
            </a:r>
            <a:r>
              <a:rPr lang="hu-HU" noProof="0" dirty="0"/>
              <a:t> t</a:t>
            </a:r>
            <a:r>
              <a:rPr lang="en-US" noProof="0" dirty="0"/>
              <a:t>o insert a table</a:t>
            </a:r>
            <a:endParaRPr lang="en-GB" noProof="0" dirty="0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6" y="1376772"/>
            <a:ext cx="8280400" cy="3963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Wingdings" pitchFamily="2" charset="2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23490041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text</a:t>
            </a:r>
            <a:endParaRPr lang="en-GB" dirty="0"/>
          </a:p>
        </p:txBody>
      </p:sp>
      <p:sp>
        <p:nvSpPr>
          <p:cNvPr id="3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612774" y="1376772"/>
            <a:ext cx="8280401" cy="2268599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able Placeholder 2"/>
          <p:cNvSpPr>
            <a:spLocks noGrp="1"/>
          </p:cNvSpPr>
          <p:nvPr>
            <p:ph type="tbl" sz="quarter" idx="18" hasCustomPrompt="1"/>
          </p:nvPr>
        </p:nvSpPr>
        <p:spPr>
          <a:xfrm>
            <a:off x="611188" y="3744000"/>
            <a:ext cx="8281987" cy="2493288"/>
          </a:xfr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u-HU" noProof="0" dirty="0"/>
              <a:t>C</a:t>
            </a:r>
            <a:r>
              <a:rPr lang="en-US" noProof="0" dirty="0"/>
              <a:t>lick on the icon</a:t>
            </a:r>
            <a:r>
              <a:rPr lang="hu-HU" noProof="0" dirty="0"/>
              <a:t> t</a:t>
            </a:r>
            <a:r>
              <a:rPr lang="en-US" noProof="0" dirty="0"/>
              <a:t>o insert a table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8879382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text</a:t>
            </a:r>
            <a:endParaRPr lang="en-GB" dirty="0"/>
          </a:p>
        </p:txBody>
      </p:sp>
      <p:sp>
        <p:nvSpPr>
          <p:cNvPr id="3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612774" y="1825200"/>
            <a:ext cx="8280401" cy="1764121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able Placeholder 2"/>
          <p:cNvSpPr>
            <a:spLocks noGrp="1"/>
          </p:cNvSpPr>
          <p:nvPr>
            <p:ph type="tbl" sz="quarter" idx="18" hasCustomPrompt="1"/>
          </p:nvPr>
        </p:nvSpPr>
        <p:spPr>
          <a:xfrm>
            <a:off x="611188" y="3744000"/>
            <a:ext cx="8281987" cy="2493288"/>
          </a:xfr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u-HU" noProof="0" dirty="0"/>
              <a:t>C</a:t>
            </a:r>
            <a:r>
              <a:rPr lang="en-US" noProof="0" dirty="0"/>
              <a:t>lick on the icon</a:t>
            </a:r>
            <a:r>
              <a:rPr lang="hu-HU" noProof="0" dirty="0"/>
              <a:t> t</a:t>
            </a:r>
            <a:r>
              <a:rPr lang="en-US" noProof="0" dirty="0"/>
              <a:t>o insert a table</a:t>
            </a:r>
            <a:endParaRPr lang="en-GB" noProof="0" dirty="0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6" y="1376772"/>
            <a:ext cx="8280400" cy="3963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Wingdings" pitchFamily="2" charset="2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34249360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612774" y="3744000"/>
            <a:ext cx="8280401" cy="249328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7" hasCustomPrompt="1"/>
          </p:nvPr>
        </p:nvSpPr>
        <p:spPr>
          <a:xfrm>
            <a:off x="612774" y="1376772"/>
            <a:ext cx="8280401" cy="2269812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795305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612774" y="3744000"/>
            <a:ext cx="8280401" cy="249328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7" hasCustomPrompt="1"/>
          </p:nvPr>
        </p:nvSpPr>
        <p:spPr>
          <a:xfrm>
            <a:off x="612774" y="1825200"/>
            <a:ext cx="8280401" cy="176377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6" y="1376772"/>
            <a:ext cx="8280400" cy="3963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Wingdings" pitchFamily="2" charset="2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8488260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93A73-53D8-464C-9499-97784F443C64}" type="datetimeFigureOut">
              <a:rPr lang="ru-RU" smtClean="0">
                <a:solidFill>
                  <a:srgbClr val="000000"/>
                </a:solidFill>
              </a:rPr>
              <a:pPr>
                <a:defRPr/>
              </a:pPr>
              <a:t>25.03.2021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0A887-1A06-4C9C-AE90-3BFDB588CE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69086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89113" y="604838"/>
            <a:ext cx="7186612" cy="38417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369888" y="1522413"/>
            <a:ext cx="8516937" cy="4537075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9429204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84163" y="6118225"/>
            <a:ext cx="8402637" cy="647700"/>
          </a:xfrm>
        </p:spPr>
        <p:txBody>
          <a:bodyPr lIns="0" tIns="0" rIns="0" bIns="0" anchor="b"/>
          <a:lstStyle>
            <a:lvl1pPr marL="0" indent="0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147446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2398491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F0322-3165-4968-8CE7-B0505EF90B7E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9D4B-2296-4292-BF5F-74C294E05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6846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050884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effectLst/>
        </p:spPr>
        <p:txBody>
          <a:bodyPr/>
          <a:lstStyle/>
          <a:p>
            <a:r>
              <a:rPr lang="en-GB" noProof="0">
                <a:effectLst/>
              </a:rPr>
              <a:t>Click to edit Master title text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611188" y="1376363"/>
            <a:ext cx="8281987" cy="4860925"/>
          </a:xfrm>
          <a:effectLst/>
        </p:spPr>
        <p:txBody>
          <a:bodyPr/>
          <a:lstStyle/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516523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-Headline +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8" name="Content Placeholder 7"/>
          <p:cNvSpPr>
            <a:spLocks noGrp="1"/>
          </p:cNvSpPr>
          <p:nvPr>
            <p:ph sz="quarter" idx="22" hasCustomPrompt="1"/>
          </p:nvPr>
        </p:nvSpPr>
        <p:spPr>
          <a:xfrm>
            <a:off x="612774" y="1825200"/>
            <a:ext cx="4032000" cy="4412088"/>
          </a:xfrm>
          <a:effectLst/>
        </p:spPr>
        <p:txBody>
          <a:bodyPr/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effectLst/>
              </a:defRPr>
            </a:lvl1pPr>
            <a:lvl2pPr>
              <a:defRPr sz="1800">
                <a:effectLst/>
              </a:defRPr>
            </a:lvl2pPr>
            <a:lvl3pPr>
              <a:defRPr sz="1600">
                <a:effectLst/>
              </a:defRPr>
            </a:lvl3pPr>
            <a:lvl4pPr>
              <a:defRPr sz="1600">
                <a:effectLst/>
              </a:defRPr>
            </a:lvl4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23" hasCustomPrompt="1"/>
          </p:nvPr>
        </p:nvSpPr>
        <p:spPr>
          <a:xfrm>
            <a:off x="4860480" y="1825200"/>
            <a:ext cx="4032000" cy="4412088"/>
          </a:xfrm>
          <a:effectLst/>
        </p:spPr>
        <p:txBody>
          <a:bodyPr/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effectLst/>
              </a:defRPr>
            </a:lvl1pPr>
            <a:lvl2pPr>
              <a:defRPr sz="1800">
                <a:effectLst/>
              </a:defRPr>
            </a:lvl2pPr>
            <a:lvl3pPr>
              <a:defRPr sz="1600">
                <a:effectLst/>
              </a:defRPr>
            </a:lvl3pPr>
            <a:lvl4pPr>
              <a:defRPr sz="1600">
                <a:effectLst/>
              </a:defRPr>
            </a:lvl4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effectLst/>
        </p:spPr>
        <p:txBody>
          <a:bodyPr/>
          <a:lstStyle/>
          <a:p>
            <a:r>
              <a:rPr lang="en-GB" noProof="0">
                <a:effectLst/>
              </a:rPr>
              <a:t>Click to edit Master title text</a:t>
            </a:r>
            <a:endParaRPr lang="en-GB">
              <a:effectLst/>
            </a:endParaRPr>
          </a:p>
        </p:txBody>
      </p:sp>
      <p:sp>
        <p:nvSpPr>
          <p:cNvPr id="7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6" y="1376772"/>
            <a:ext cx="8280400" cy="396391"/>
          </a:xfrm>
          <a:prstGeom prst="rect">
            <a:avLst/>
          </a:prstGeom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Wingdings" pitchFamily="2" charset="2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effectLst/>
              </a:defRPr>
            </a:lvl1pPr>
          </a:lstStyle>
          <a:p>
            <a:pPr lvl="0"/>
            <a:r>
              <a:rPr lang="en-GB" noProof="0">
                <a:effectLst/>
              </a:rPr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132149095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>
                <a:effectLst/>
              </a:rPr>
              <a:t>Click to edit Master title text</a:t>
            </a:r>
            <a:endParaRPr lang="en-GB">
              <a:effectLst/>
            </a:endParaRP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6" y="1376772"/>
            <a:ext cx="8280400" cy="396391"/>
          </a:xfrm>
          <a:prstGeom prst="rect">
            <a:avLst/>
          </a:prstGeom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Wingdings" pitchFamily="2" charset="2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effectLst/>
              </a:defRPr>
            </a:lvl1pPr>
          </a:lstStyle>
          <a:p>
            <a:pPr lvl="0"/>
            <a:r>
              <a:rPr lang="en-GB" noProof="0">
                <a:effectLst/>
              </a:rPr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96878392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>
                <a:effectLst/>
              </a:rPr>
              <a:t>Click to edit Master title text</a:t>
            </a:r>
            <a:endParaRPr lang="en-GB">
              <a:effectLst/>
            </a:endParaRP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 hasCustomPrompt="1"/>
          </p:nvPr>
        </p:nvSpPr>
        <p:spPr>
          <a:xfrm>
            <a:off x="612000" y="1376772"/>
            <a:ext cx="8281175" cy="4860516"/>
          </a:xfrm>
          <a:effectLst/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effectLst/>
              </a:defRPr>
            </a:lvl1pPr>
          </a:lstStyle>
          <a:p>
            <a:r>
              <a:rPr lang="hu-HU" noProof="0">
                <a:effectLst/>
              </a:rPr>
              <a:t>C</a:t>
            </a:r>
            <a:r>
              <a:rPr lang="en-US" noProof="0">
                <a:effectLst/>
              </a:rPr>
              <a:t>lick on the icon</a:t>
            </a:r>
            <a:r>
              <a:rPr lang="hu-HU" noProof="0">
                <a:effectLst/>
              </a:rPr>
              <a:t> t</a:t>
            </a:r>
            <a:r>
              <a:rPr lang="en-US" noProof="0">
                <a:effectLst/>
              </a:rPr>
              <a:t>o insert a table</a:t>
            </a:r>
            <a:endParaRPr lang="en-GB" noProof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6049003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>
                <a:effectLst/>
              </a:rPr>
              <a:t>Click to edit Master title text</a:t>
            </a:r>
            <a:endParaRPr lang="en-GB">
              <a:effectLst/>
            </a:endParaRP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 hasCustomPrompt="1"/>
          </p:nvPr>
        </p:nvSpPr>
        <p:spPr>
          <a:xfrm>
            <a:off x="612000" y="1825200"/>
            <a:ext cx="8281175" cy="4365288"/>
          </a:xfrm>
          <a:effectLst/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effectLst/>
              </a:defRPr>
            </a:lvl1pPr>
          </a:lstStyle>
          <a:p>
            <a:r>
              <a:rPr lang="hu-HU" noProof="0">
                <a:effectLst/>
              </a:rPr>
              <a:t>C</a:t>
            </a:r>
            <a:r>
              <a:rPr lang="en-US" noProof="0">
                <a:effectLst/>
              </a:rPr>
              <a:t>lick on the icon</a:t>
            </a:r>
            <a:r>
              <a:rPr lang="hu-HU" noProof="0">
                <a:effectLst/>
              </a:rPr>
              <a:t> t</a:t>
            </a:r>
            <a:r>
              <a:rPr lang="en-US" noProof="0">
                <a:effectLst/>
              </a:rPr>
              <a:t>o insert a table</a:t>
            </a:r>
            <a:endParaRPr lang="en-GB" noProof="0">
              <a:effectLst/>
            </a:endParaRP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6" y="1376772"/>
            <a:ext cx="8280400" cy="396391"/>
          </a:xfrm>
          <a:prstGeom prst="rect">
            <a:avLst/>
          </a:prstGeom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Wingdings" pitchFamily="2" charset="2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effectLst/>
              </a:defRPr>
            </a:lvl1pPr>
          </a:lstStyle>
          <a:p>
            <a:pPr lvl="0"/>
            <a:r>
              <a:rPr lang="en-GB" noProof="0">
                <a:effectLst/>
              </a:rPr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344045282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ab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effectLst/>
        </p:spPr>
        <p:txBody>
          <a:bodyPr/>
          <a:lstStyle/>
          <a:p>
            <a:r>
              <a:rPr lang="en-GB" noProof="0">
                <a:effectLst/>
              </a:rPr>
              <a:t>Click to edit Master title text</a:t>
            </a:r>
            <a:endParaRPr lang="en-GB">
              <a:effectLst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612774" y="3744000"/>
            <a:ext cx="8280401" cy="2493288"/>
          </a:xfrm>
          <a:effectLst/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effectLst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effectLst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effectLst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effectLst/>
              </a:defRPr>
            </a:lvl4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</p:txBody>
      </p:sp>
      <p:sp>
        <p:nvSpPr>
          <p:cNvPr id="7" name="Table Placeholder 2"/>
          <p:cNvSpPr>
            <a:spLocks noGrp="1"/>
          </p:cNvSpPr>
          <p:nvPr>
            <p:ph type="tbl" sz="quarter" idx="18" hasCustomPrompt="1"/>
          </p:nvPr>
        </p:nvSpPr>
        <p:spPr>
          <a:xfrm>
            <a:off x="611188" y="1376772"/>
            <a:ext cx="8281987" cy="2268537"/>
          </a:xfrm>
          <a:effectLst/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effectLst/>
              </a:defRPr>
            </a:lvl1pPr>
          </a:lstStyle>
          <a:p>
            <a:r>
              <a:rPr lang="hu-HU" noProof="0">
                <a:effectLst/>
              </a:rPr>
              <a:t>C</a:t>
            </a:r>
            <a:r>
              <a:rPr lang="en-US" noProof="0">
                <a:effectLst/>
              </a:rPr>
              <a:t>lick on the icon</a:t>
            </a:r>
            <a:r>
              <a:rPr lang="hu-HU" noProof="0">
                <a:effectLst/>
              </a:rPr>
              <a:t> t</a:t>
            </a:r>
            <a:r>
              <a:rPr lang="en-US" noProof="0">
                <a:effectLst/>
              </a:rPr>
              <a:t>o insert a table</a:t>
            </a:r>
            <a:endParaRPr lang="en-GB" noProof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452310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Tab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effectLst/>
        </p:spPr>
        <p:txBody>
          <a:bodyPr/>
          <a:lstStyle/>
          <a:p>
            <a:r>
              <a:rPr lang="en-GB" noProof="0">
                <a:effectLst/>
              </a:rPr>
              <a:t>Click to edit Master title text</a:t>
            </a:r>
            <a:endParaRPr lang="en-GB">
              <a:effectLst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612774" y="3744000"/>
            <a:ext cx="8280401" cy="2493288"/>
          </a:xfrm>
          <a:effectLst/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effectLst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effectLst/>
              </a:defRPr>
            </a:lvl2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</p:txBody>
      </p:sp>
      <p:sp>
        <p:nvSpPr>
          <p:cNvPr id="7" name="Table Placeholder 2"/>
          <p:cNvSpPr>
            <a:spLocks noGrp="1"/>
          </p:cNvSpPr>
          <p:nvPr>
            <p:ph type="tbl" sz="quarter" idx="18" hasCustomPrompt="1"/>
          </p:nvPr>
        </p:nvSpPr>
        <p:spPr>
          <a:xfrm>
            <a:off x="611188" y="1825200"/>
            <a:ext cx="8281987" cy="1763712"/>
          </a:xfrm>
          <a:effectLst/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effectLst/>
              </a:defRPr>
            </a:lvl1pPr>
          </a:lstStyle>
          <a:p>
            <a:r>
              <a:rPr lang="hu-HU" noProof="0">
                <a:effectLst/>
              </a:rPr>
              <a:t>C</a:t>
            </a:r>
            <a:r>
              <a:rPr lang="en-US" noProof="0">
                <a:effectLst/>
              </a:rPr>
              <a:t>lick on the icon</a:t>
            </a:r>
            <a:r>
              <a:rPr lang="hu-HU" noProof="0">
                <a:effectLst/>
              </a:rPr>
              <a:t> t</a:t>
            </a:r>
            <a:r>
              <a:rPr lang="en-US" noProof="0">
                <a:effectLst/>
              </a:rPr>
              <a:t>o insert a table</a:t>
            </a:r>
            <a:endParaRPr lang="en-GB" noProof="0">
              <a:effectLst/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6" y="1376772"/>
            <a:ext cx="8280400" cy="396391"/>
          </a:xfrm>
          <a:prstGeom prst="rect">
            <a:avLst/>
          </a:prstGeom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Wingdings" pitchFamily="2" charset="2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effectLst/>
              </a:defRPr>
            </a:lvl1pPr>
          </a:lstStyle>
          <a:p>
            <a:pPr lvl="0"/>
            <a:r>
              <a:rPr lang="en-GB" noProof="0">
                <a:effectLst/>
              </a:rPr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302209745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>
                <a:effectLst/>
              </a:rPr>
              <a:t>Click to edit Master title text</a:t>
            </a:r>
            <a:endParaRPr lang="en-GB">
              <a:effectLst/>
            </a:endParaRPr>
          </a:p>
        </p:txBody>
      </p:sp>
      <p:sp>
        <p:nvSpPr>
          <p:cNvPr id="3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612774" y="1376772"/>
            <a:ext cx="8280401" cy="2268599"/>
          </a:xfrm>
          <a:effectLst/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effectLst/>
              </a:defRPr>
            </a:lvl1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</p:txBody>
      </p:sp>
      <p:sp>
        <p:nvSpPr>
          <p:cNvPr id="5" name="Table Placeholder 2"/>
          <p:cNvSpPr>
            <a:spLocks noGrp="1"/>
          </p:cNvSpPr>
          <p:nvPr>
            <p:ph type="tbl" sz="quarter" idx="18" hasCustomPrompt="1"/>
          </p:nvPr>
        </p:nvSpPr>
        <p:spPr>
          <a:xfrm>
            <a:off x="611188" y="3744000"/>
            <a:ext cx="8281987" cy="2493288"/>
          </a:xfrm>
          <a:effectLst/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effectLst/>
              </a:defRPr>
            </a:lvl1pPr>
          </a:lstStyle>
          <a:p>
            <a:r>
              <a:rPr lang="hu-HU" noProof="0">
                <a:effectLst/>
              </a:rPr>
              <a:t>C</a:t>
            </a:r>
            <a:r>
              <a:rPr lang="en-US" noProof="0">
                <a:effectLst/>
              </a:rPr>
              <a:t>lick on the icon</a:t>
            </a:r>
            <a:r>
              <a:rPr lang="hu-HU" noProof="0">
                <a:effectLst/>
              </a:rPr>
              <a:t> t</a:t>
            </a:r>
            <a:r>
              <a:rPr lang="en-US" noProof="0">
                <a:effectLst/>
              </a:rPr>
              <a:t>o insert a table</a:t>
            </a:r>
            <a:endParaRPr lang="en-GB" noProof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450730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>
                <a:effectLst/>
              </a:rPr>
              <a:t>Click to edit Master title text</a:t>
            </a:r>
            <a:endParaRPr lang="en-GB">
              <a:effectLst/>
            </a:endParaRPr>
          </a:p>
        </p:txBody>
      </p:sp>
      <p:sp>
        <p:nvSpPr>
          <p:cNvPr id="3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612774" y="1825200"/>
            <a:ext cx="8280401" cy="1764121"/>
          </a:xfrm>
          <a:effectLst/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effectLst/>
              </a:defRPr>
            </a:lvl1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</p:txBody>
      </p:sp>
      <p:sp>
        <p:nvSpPr>
          <p:cNvPr id="5" name="Table Placeholder 2"/>
          <p:cNvSpPr>
            <a:spLocks noGrp="1"/>
          </p:cNvSpPr>
          <p:nvPr>
            <p:ph type="tbl" sz="quarter" idx="18" hasCustomPrompt="1"/>
          </p:nvPr>
        </p:nvSpPr>
        <p:spPr>
          <a:xfrm>
            <a:off x="611188" y="3744000"/>
            <a:ext cx="8281987" cy="2493288"/>
          </a:xfrm>
          <a:effectLst/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effectLst/>
              </a:defRPr>
            </a:lvl1pPr>
          </a:lstStyle>
          <a:p>
            <a:r>
              <a:rPr lang="hu-HU" noProof="0">
                <a:effectLst/>
              </a:rPr>
              <a:t>C</a:t>
            </a:r>
            <a:r>
              <a:rPr lang="en-US" noProof="0">
                <a:effectLst/>
              </a:rPr>
              <a:t>lick on the icon</a:t>
            </a:r>
            <a:r>
              <a:rPr lang="hu-HU" noProof="0">
                <a:effectLst/>
              </a:rPr>
              <a:t> t</a:t>
            </a:r>
            <a:r>
              <a:rPr lang="en-US" noProof="0">
                <a:effectLst/>
              </a:rPr>
              <a:t>o insert a table</a:t>
            </a:r>
            <a:endParaRPr lang="en-GB" noProof="0">
              <a:effectLst/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6" y="1376772"/>
            <a:ext cx="8280400" cy="396391"/>
          </a:xfrm>
          <a:prstGeom prst="rect">
            <a:avLst/>
          </a:prstGeom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Wingdings" pitchFamily="2" charset="2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effectLst/>
              </a:defRPr>
            </a:lvl1pPr>
          </a:lstStyle>
          <a:p>
            <a:pPr lvl="0"/>
            <a:r>
              <a:rPr lang="en-GB" noProof="0">
                <a:effectLst/>
              </a:rPr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2866493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F0322-3165-4968-8CE7-B0505EF90B7E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9D4B-2296-4292-BF5F-74C294E05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31109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effectLst/>
        </p:spPr>
        <p:txBody>
          <a:bodyPr/>
          <a:lstStyle/>
          <a:p>
            <a:r>
              <a:rPr lang="en-GB" noProof="0">
                <a:effectLst/>
              </a:rPr>
              <a:t>Click to edit Master title text</a:t>
            </a:r>
            <a:endParaRPr lang="en-GB">
              <a:effectLst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612774" y="3744000"/>
            <a:ext cx="8280401" cy="2493288"/>
          </a:xfrm>
          <a:effectLst/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effectLst/>
              </a:defRPr>
            </a:lvl1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7" hasCustomPrompt="1"/>
          </p:nvPr>
        </p:nvSpPr>
        <p:spPr>
          <a:xfrm>
            <a:off x="612774" y="1376772"/>
            <a:ext cx="8280401" cy="2269812"/>
          </a:xfrm>
          <a:effectLst/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effectLst/>
              </a:defRPr>
            </a:lvl1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438399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effectLst/>
        </p:spPr>
        <p:txBody>
          <a:bodyPr/>
          <a:lstStyle/>
          <a:p>
            <a:r>
              <a:rPr lang="en-GB" noProof="0">
                <a:effectLst/>
              </a:rPr>
              <a:t>Click to edit Master title text</a:t>
            </a:r>
            <a:endParaRPr lang="en-GB">
              <a:effectLst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612774" y="3744000"/>
            <a:ext cx="8280401" cy="2493288"/>
          </a:xfrm>
          <a:effectLst/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effectLst/>
              </a:defRPr>
            </a:lvl1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7" hasCustomPrompt="1"/>
          </p:nvPr>
        </p:nvSpPr>
        <p:spPr>
          <a:xfrm>
            <a:off x="612774" y="1825200"/>
            <a:ext cx="8280401" cy="1763774"/>
          </a:xfrm>
          <a:effectLst/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effectLst/>
              </a:defRPr>
            </a:lvl1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</p:txBody>
      </p:sp>
      <p:sp>
        <p:nvSpPr>
          <p:cNvPr id="7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6" y="1376772"/>
            <a:ext cx="8280400" cy="396391"/>
          </a:xfrm>
          <a:prstGeom prst="rect">
            <a:avLst/>
          </a:prstGeom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Wingdings" pitchFamily="2" charset="2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effectLst/>
              </a:defRPr>
            </a:lvl1pPr>
          </a:lstStyle>
          <a:p>
            <a:pPr lvl="0"/>
            <a:r>
              <a:rPr lang="en-GB" noProof="0">
                <a:effectLst/>
              </a:rPr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111519581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17817-8AA8-FB48-B537-E6D72BC9D373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EAF5-3E97-B94C-9D88-FD7127ED37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63733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17817-8AA8-FB48-B537-E6D72BC9D373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EAF5-3E97-B94C-9D88-FD7127ED37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37958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17817-8AA8-FB48-B537-E6D72BC9D373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EAF5-3E97-B94C-9D88-FD7127ED37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76522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17817-8AA8-FB48-B537-E6D72BC9D373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EAF5-3E97-B94C-9D88-FD7127ED37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18691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17817-8AA8-FB48-B537-E6D72BC9D373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EAF5-3E97-B94C-9D88-FD7127ED37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80792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17817-8AA8-FB48-B537-E6D72BC9D373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EAF5-3E97-B94C-9D88-FD7127ED37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5235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17817-8AA8-FB48-B537-E6D72BC9D373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EAF5-3E97-B94C-9D88-FD7127ED37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28651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17817-8AA8-FB48-B537-E6D72BC9D373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EAF5-3E97-B94C-9D88-FD7127ED37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296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slideLayout" Target="../slideLayouts/slideLayout84.xml"/><Relationship Id="rId3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79.xml"/><Relationship Id="rId34" Type="http://schemas.openxmlformats.org/officeDocument/2006/relationships/theme" Target="../theme/theme5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slideLayout" Target="../slideLayouts/slideLayout83.xml"/><Relationship Id="rId33" Type="http://schemas.openxmlformats.org/officeDocument/2006/relationships/slideLayout" Target="../slideLayouts/slideLayout91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29" Type="http://schemas.openxmlformats.org/officeDocument/2006/relationships/slideLayout" Target="../slideLayouts/slideLayout87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82.xml"/><Relationship Id="rId32" Type="http://schemas.openxmlformats.org/officeDocument/2006/relationships/slideLayout" Target="../slideLayouts/slideLayout90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28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31" Type="http://schemas.openxmlformats.org/officeDocument/2006/relationships/slideLayout" Target="../slideLayouts/slideLayout89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Relationship Id="rId27" Type="http://schemas.openxmlformats.org/officeDocument/2006/relationships/slideLayout" Target="../slideLayouts/slideLayout85.xml"/><Relationship Id="rId30" Type="http://schemas.openxmlformats.org/officeDocument/2006/relationships/slideLayout" Target="../slideLayouts/slideLayout88.xml"/><Relationship Id="rId35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10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1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08.xml"/><Relationship Id="rId21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21.xml"/><Relationship Id="rId20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24" Type="http://schemas.openxmlformats.org/officeDocument/2006/relationships/theme" Target="../theme/theme7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15.xml"/><Relationship Id="rId19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41.xml"/><Relationship Id="rId18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17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30.xml"/><Relationship Id="rId16" Type="http://schemas.openxmlformats.org/officeDocument/2006/relationships/slideLayout" Target="../slideLayouts/slideLayout144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38.xml"/><Relationship Id="rId19" Type="http://schemas.openxmlformats.org/officeDocument/2006/relationships/theme" Target="../theme/theme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slideLayout" Target="../slideLayouts/slideLayout14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8.xml"/><Relationship Id="rId2" Type="http://schemas.openxmlformats.org/officeDocument/2006/relationships/slideLayout" Target="../slideLayouts/slideLayout148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Relationship Id="rId14" Type="http://schemas.openxmlformats.org/officeDocument/2006/relationships/slideLayout" Target="../slideLayouts/slideLayout1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F0322-3165-4968-8CE7-B0505EF90B7E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C9D4B-2296-4292-BF5F-74C294E05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105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DD04551D-F994-4220-A3FB-1A0D1B7AD01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21B82F18-D1A8-45D3-A308-1F03347D0C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1C969E-0F5D-4EF7-9C78-76EF79BAFB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C81AA4-DC07-489B-A8E1-364BF411E1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44C1EB-08AA-42AE-AF1A-70A42F22B9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92937FE-0B08-4259-ACD1-AB777A227A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6277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id="{45429808-75A3-4FDB-BECC-565C28EB617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075" name="Текст 2">
            <a:extLst>
              <a:ext uri="{FF2B5EF4-FFF2-40B4-BE49-F238E27FC236}">
                <a16:creationId xmlns:a16="http://schemas.microsoft.com/office/drawing/2014/main" id="{B0BAE656-E4C8-45A9-A0BA-F3F031604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56A689-B282-43C7-9661-93918E9DDB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7B46D9-3E9A-4FA0-9269-04885D0D909D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54C7D7-C9BB-4949-BF35-DC9DB057BC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054AB8-FB2B-4EF9-A3C7-1FA964B02B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F1E5F6F5-A6C6-43A9-8993-975C0ACC0D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949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12004" y="687608"/>
            <a:ext cx="8281175" cy="32316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r>
              <a:rPr lang="en-GB" noProof="0" dirty="0"/>
              <a:t>Click to edit Master title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11192" y="1376478"/>
            <a:ext cx="8281987" cy="48608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Line 38"/>
          <p:cNvSpPr>
            <a:spLocks noChangeShapeType="1"/>
          </p:cNvSpPr>
          <p:nvPr/>
        </p:nvSpPr>
        <p:spPr bwMode="auto">
          <a:xfrm flipV="1">
            <a:off x="610794" y="1052737"/>
            <a:ext cx="8533209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59B28D-F09E-4458-82E1-095C46B213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984" y="6375288"/>
            <a:ext cx="79212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2048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100" b="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2"/>
          </a:solidFill>
          <a:latin typeface="Arial" charset="0"/>
        </a:defRPr>
      </a:lvl5pPr>
      <a:lvl6pPr marL="342884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2"/>
          </a:solidFill>
          <a:latin typeface="Arial" charset="0"/>
        </a:defRPr>
      </a:lvl6pPr>
      <a:lvl7pPr marL="685766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2"/>
          </a:solidFill>
          <a:latin typeface="Arial" charset="0"/>
        </a:defRPr>
      </a:lvl7pPr>
      <a:lvl8pPr marL="1028649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2"/>
          </a:solidFill>
          <a:latin typeface="Arial" charset="0"/>
        </a:defRPr>
      </a:lvl8pPr>
      <a:lvl9pPr marL="1371532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2"/>
          </a:solidFill>
          <a:latin typeface="Arial" charset="0"/>
        </a:defRPr>
      </a:lvl9pPr>
    </p:titleStyle>
    <p:bodyStyle>
      <a:lvl1pPr marL="201206" indent="-201206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SzPct val="80000"/>
        <a:buFont typeface="Wingdings" panose="05000000000000000000" pitchFamily="2" charset="2"/>
        <a:buChar char=""/>
        <a:tabLst>
          <a:tab pos="928642" algn="l"/>
        </a:tabLst>
        <a:defRPr sz="15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09555" indent="-207159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Symbol" panose="05050102010706020507" pitchFamily="18" charset="2"/>
        <a:buChar char=""/>
        <a:tabLst>
          <a:tab pos="928642" algn="l"/>
        </a:tabLst>
        <a:defRPr>
          <a:solidFill>
            <a:schemeClr val="tx1">
              <a:lumMod val="65000"/>
              <a:lumOff val="35000"/>
            </a:schemeClr>
          </a:solidFill>
          <a:latin typeface="+mn-lt"/>
        </a:defRPr>
      </a:lvl2pPr>
      <a:lvl3pPr marL="626237" indent="-215492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–"/>
        <a:tabLst>
          <a:tab pos="928642" algn="l"/>
        </a:tabLst>
        <a:defRPr sz="1200">
          <a:solidFill>
            <a:schemeClr val="tx1">
              <a:lumMod val="65000"/>
              <a:lumOff val="35000"/>
            </a:schemeClr>
          </a:solidFill>
          <a:latin typeface="+mn-lt"/>
        </a:defRPr>
      </a:lvl3pPr>
      <a:lvl4pPr marL="827444" indent="-200015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928642" algn="l"/>
        </a:tabLst>
        <a:defRPr sz="1200">
          <a:solidFill>
            <a:schemeClr val="tx1">
              <a:lumMod val="65000"/>
              <a:lumOff val="35000"/>
            </a:schemeClr>
          </a:solidFill>
          <a:latin typeface="+mn-lt"/>
        </a:defRPr>
      </a:lvl4pPr>
      <a:lvl5pPr marL="1021505" indent="-214303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–"/>
        <a:tabLst/>
        <a:defRPr sz="1200" baseline="0">
          <a:solidFill>
            <a:schemeClr val="tx1">
              <a:lumMod val="65000"/>
              <a:lumOff val="35000"/>
            </a:schemeClr>
          </a:solidFill>
          <a:latin typeface="+mn-lt"/>
        </a:defRPr>
      </a:lvl5pPr>
      <a:lvl6pPr marL="1948958" indent="-179776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928642" algn="l"/>
        </a:tabLst>
        <a:defRPr sz="1200">
          <a:solidFill>
            <a:schemeClr val="tx1"/>
          </a:solidFill>
          <a:latin typeface="+mn-lt"/>
        </a:defRPr>
      </a:lvl6pPr>
      <a:lvl7pPr marL="2291840" indent="-179776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928642" algn="l"/>
        </a:tabLst>
        <a:defRPr sz="1200">
          <a:solidFill>
            <a:schemeClr val="tx1"/>
          </a:solidFill>
          <a:latin typeface="+mn-lt"/>
        </a:defRPr>
      </a:lvl7pPr>
      <a:lvl8pPr marL="2634722" indent="-179776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928642" algn="l"/>
        </a:tabLst>
        <a:defRPr sz="1200">
          <a:solidFill>
            <a:schemeClr val="tx1"/>
          </a:solidFill>
          <a:latin typeface="+mn-lt"/>
        </a:defRPr>
      </a:lvl8pPr>
      <a:lvl9pPr marL="2977604" indent="-179776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928642" algn="l"/>
        </a:tabLst>
        <a:defRPr sz="1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385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12001" y="579881"/>
            <a:ext cx="7560399" cy="43088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r>
              <a:rPr lang="en-GB" noProof="0" dirty="0"/>
              <a:t>Click to edit Master title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11188" y="1376473"/>
            <a:ext cx="8281987" cy="48608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Line 38"/>
          <p:cNvSpPr>
            <a:spLocks noChangeShapeType="1"/>
          </p:cNvSpPr>
          <p:nvPr/>
        </p:nvSpPr>
        <p:spPr bwMode="auto">
          <a:xfrm flipV="1">
            <a:off x="611188" y="1052736"/>
            <a:ext cx="8532812" cy="317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2" descr="https://surveymonkey-assets.s3.amazonaws.com/survey/119566401/190aae30-b7b4-470b-90a0-cc55c0a4ec4c.jpg"/>
          <p:cNvPicPr>
            <a:picLocks noChangeAspect="1" noChangeArrowheads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477" y="188640"/>
            <a:ext cx="739255" cy="73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92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  <p:sldLayoutId id="2147483741" r:id="rId19"/>
    <p:sldLayoutId id="2147483742" r:id="rId20"/>
    <p:sldLayoutId id="2147483743" r:id="rId21"/>
    <p:sldLayoutId id="2147483744" r:id="rId22"/>
    <p:sldLayoutId id="2147483745" r:id="rId23"/>
    <p:sldLayoutId id="2147483746" r:id="rId24"/>
    <p:sldLayoutId id="2147483747" r:id="rId25"/>
    <p:sldLayoutId id="2147483748" r:id="rId26"/>
    <p:sldLayoutId id="2147483749" r:id="rId27"/>
    <p:sldLayoutId id="2147483750" r:id="rId28"/>
    <p:sldLayoutId id="2147483751" r:id="rId29"/>
    <p:sldLayoutId id="2147483752" r:id="rId30"/>
    <p:sldLayoutId id="2147483753" r:id="rId31"/>
    <p:sldLayoutId id="2147483754" r:id="rId32"/>
    <p:sldLayoutId id="2147483755" r:id="rId33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9pPr>
    </p:titleStyle>
    <p:bodyStyle>
      <a:lvl1pPr marL="268288" indent="-268288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SzPct val="80000"/>
        <a:buFont typeface="Wingdings" panose="05000000000000000000" pitchFamily="2" charset="2"/>
        <a:buChar char=""/>
        <a:tabLst>
          <a:tab pos="1238250" algn="l"/>
        </a:tabLst>
        <a:defRPr sz="20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46100" indent="-276225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Symbol" panose="05050102010706020507" pitchFamily="18" charset="2"/>
        <a:buChar char=""/>
        <a:tabLst>
          <a:tab pos="1238250" algn="l"/>
        </a:tabLst>
        <a:defRPr>
          <a:solidFill>
            <a:schemeClr val="tx1">
              <a:lumMod val="65000"/>
              <a:lumOff val="35000"/>
            </a:schemeClr>
          </a:solidFill>
          <a:latin typeface="+mn-lt"/>
        </a:defRPr>
      </a:lvl2pPr>
      <a:lvl3pPr marL="835025" indent="-287338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–"/>
        <a:tabLst>
          <a:tab pos="1238250" algn="l"/>
        </a:tabLst>
        <a:defRPr sz="1600">
          <a:solidFill>
            <a:schemeClr val="tx1">
              <a:lumMod val="65000"/>
              <a:lumOff val="35000"/>
            </a:schemeClr>
          </a:solidFill>
          <a:latin typeface="+mn-lt"/>
        </a:defRPr>
      </a:lvl3pPr>
      <a:lvl4pPr marL="1103313" indent="-266700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238250" algn="l"/>
        </a:tabLst>
        <a:defRPr sz="1600">
          <a:solidFill>
            <a:schemeClr val="tx1">
              <a:lumMod val="65000"/>
              <a:lumOff val="35000"/>
            </a:schemeClr>
          </a:solidFill>
          <a:latin typeface="+mn-lt"/>
        </a:defRPr>
      </a:lvl4pPr>
      <a:lvl5pPr marL="1362075" indent="-285750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–"/>
        <a:tabLst/>
        <a:defRPr sz="1600" baseline="0">
          <a:solidFill>
            <a:schemeClr val="tx1">
              <a:lumMod val="65000"/>
              <a:lumOff val="35000"/>
            </a:schemeClr>
          </a:solidFill>
          <a:latin typeface="+mn-lt"/>
        </a:defRPr>
      </a:lvl5pPr>
      <a:lvl6pPr marL="2598738" indent="-239713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238250" algn="l"/>
        </a:tabLst>
        <a:defRPr sz="1600">
          <a:solidFill>
            <a:schemeClr val="tx1"/>
          </a:solidFill>
          <a:latin typeface="+mn-lt"/>
        </a:defRPr>
      </a:lvl6pPr>
      <a:lvl7pPr marL="3055938" indent="-239713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238250" algn="l"/>
        </a:tabLst>
        <a:defRPr sz="1600">
          <a:solidFill>
            <a:schemeClr val="tx1"/>
          </a:solidFill>
          <a:latin typeface="+mn-lt"/>
        </a:defRPr>
      </a:lvl7pPr>
      <a:lvl8pPr marL="3513138" indent="-239713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238250" algn="l"/>
        </a:tabLst>
        <a:defRPr sz="1600">
          <a:solidFill>
            <a:schemeClr val="tx1"/>
          </a:solidFill>
          <a:latin typeface="+mn-lt"/>
        </a:defRPr>
      </a:lvl8pPr>
      <a:lvl9pPr marL="3970338" indent="-239713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238250" algn="l"/>
        </a:tabLst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17817-8AA8-FB48-B537-E6D72BC9D373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4EAF5-3E97-B94C-9D88-FD7127ED37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13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12000" y="579881"/>
            <a:ext cx="8281175" cy="43088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r>
              <a:rPr lang="en-GB" noProof="0" dirty="0"/>
              <a:t>Click to edit Master title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11188" y="1376473"/>
            <a:ext cx="8281987" cy="48608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Line 38"/>
          <p:cNvSpPr>
            <a:spLocks noChangeShapeType="1"/>
          </p:cNvSpPr>
          <p:nvPr/>
        </p:nvSpPr>
        <p:spPr bwMode="auto">
          <a:xfrm flipV="1">
            <a:off x="611188" y="1052736"/>
            <a:ext cx="8532812" cy="317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784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  <p:sldLayoutId id="2147483790" r:id="rId18"/>
    <p:sldLayoutId id="2147483791" r:id="rId19"/>
    <p:sldLayoutId id="2147483792" r:id="rId20"/>
    <p:sldLayoutId id="2147483793" r:id="rId21"/>
    <p:sldLayoutId id="2147483794" r:id="rId22"/>
    <p:sldLayoutId id="2147483795" r:id="rId23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9pPr>
    </p:titleStyle>
    <p:bodyStyle>
      <a:lvl1pPr marL="268288" indent="-268288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SzPct val="80000"/>
        <a:buFont typeface="Wingdings" panose="05000000000000000000" pitchFamily="2" charset="2"/>
        <a:buChar char=""/>
        <a:tabLst>
          <a:tab pos="1238250" algn="l"/>
        </a:tabLst>
        <a:defRPr sz="20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46100" indent="-276225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Symbol" panose="05050102010706020507" pitchFamily="18" charset="2"/>
        <a:buChar char=""/>
        <a:tabLst>
          <a:tab pos="1238250" algn="l"/>
        </a:tabLst>
        <a:defRPr>
          <a:solidFill>
            <a:schemeClr val="tx1">
              <a:lumMod val="65000"/>
              <a:lumOff val="35000"/>
            </a:schemeClr>
          </a:solidFill>
          <a:latin typeface="+mn-lt"/>
        </a:defRPr>
      </a:lvl2pPr>
      <a:lvl3pPr marL="835025" indent="-287338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–"/>
        <a:tabLst>
          <a:tab pos="1238250" algn="l"/>
        </a:tabLst>
        <a:defRPr sz="1600">
          <a:solidFill>
            <a:schemeClr val="tx1">
              <a:lumMod val="65000"/>
              <a:lumOff val="35000"/>
            </a:schemeClr>
          </a:solidFill>
          <a:latin typeface="+mn-lt"/>
        </a:defRPr>
      </a:lvl3pPr>
      <a:lvl4pPr marL="1103313" indent="-266700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238250" algn="l"/>
        </a:tabLst>
        <a:defRPr sz="1600">
          <a:solidFill>
            <a:schemeClr val="tx1">
              <a:lumMod val="65000"/>
              <a:lumOff val="35000"/>
            </a:schemeClr>
          </a:solidFill>
          <a:latin typeface="+mn-lt"/>
        </a:defRPr>
      </a:lvl4pPr>
      <a:lvl5pPr marL="1362075" indent="-285750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–"/>
        <a:tabLst/>
        <a:defRPr sz="1600" baseline="0">
          <a:solidFill>
            <a:schemeClr val="tx1">
              <a:lumMod val="65000"/>
              <a:lumOff val="35000"/>
            </a:schemeClr>
          </a:solidFill>
          <a:latin typeface="+mn-lt"/>
        </a:defRPr>
      </a:lvl5pPr>
      <a:lvl6pPr marL="2598738" indent="-239713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238250" algn="l"/>
        </a:tabLst>
        <a:defRPr sz="1600">
          <a:solidFill>
            <a:schemeClr val="tx1"/>
          </a:solidFill>
          <a:latin typeface="+mn-lt"/>
        </a:defRPr>
      </a:lvl6pPr>
      <a:lvl7pPr marL="3055938" indent="-239713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238250" algn="l"/>
        </a:tabLst>
        <a:defRPr sz="1600">
          <a:solidFill>
            <a:schemeClr val="tx1"/>
          </a:solidFill>
          <a:latin typeface="+mn-lt"/>
        </a:defRPr>
      </a:lvl7pPr>
      <a:lvl8pPr marL="3513138" indent="-239713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238250" algn="l"/>
        </a:tabLst>
        <a:defRPr sz="1600">
          <a:solidFill>
            <a:schemeClr val="tx1"/>
          </a:solidFill>
          <a:latin typeface="+mn-lt"/>
        </a:defRPr>
      </a:lvl8pPr>
      <a:lvl9pPr marL="3970338" indent="-239713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238250" algn="l"/>
        </a:tabLst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724348FD-B5DA-4144-A086-D625C3735C8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41A88C35-D1E5-4D98-AA60-6031EF21E5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F826D8-1AEF-41E1-B8F3-EC5027BF09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A7D820-7112-43FE-8E6E-E15683E40EDD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19069E-344C-4E37-B8AE-8F56A7AF8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AC52F0-E8B6-4FA3-BD65-5CE6E4B9AF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EAEBA92-B9FB-4021-9036-D324654A49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8673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  <p:sldLayoutId id="2147483814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17817-8AA8-FB48-B537-E6D72BC9D373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4EAF5-3E97-B94C-9D88-FD7127ED37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795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2.xml"/><Relationship Id="rId7" Type="http://schemas.openxmlformats.org/officeDocument/2006/relationships/image" Target="../media/image18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0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A496B-816E-44FF-B3DD-333E02DBD4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Практические аспекты применения </a:t>
            </a:r>
            <a:r>
              <a:rPr lang="ru-RU" sz="3200" b="1" i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Ривароксабана</a:t>
            </a:r>
            <a:r>
              <a:rPr lang="ru-RU" sz="32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32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Фармакологический профиль ПОАК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/>
              <a:t> </a:t>
            </a:r>
            <a:r>
              <a:rPr lang="ru-RU" sz="3200" b="1" i="1" dirty="0">
                <a:solidFill>
                  <a:schemeClr val="accent1"/>
                </a:solidFill>
              </a:rPr>
              <a:t>Взгляд клинического фармаколога</a:t>
            </a:r>
            <a:endParaRPr lang="ru-RU" sz="3200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6E04494-FADF-4E96-A189-D98222D20F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r>
              <a:rPr lang="ru-RU" dirty="0"/>
              <a:t>Доцент кафедры </a:t>
            </a:r>
            <a:r>
              <a:rPr lang="ru-RU" dirty="0" err="1"/>
              <a:t>профпатологии</a:t>
            </a:r>
            <a:r>
              <a:rPr lang="ru-RU" dirty="0"/>
              <a:t>, гематологии и клинической фармакологии, к.м.н.</a:t>
            </a:r>
          </a:p>
          <a:p>
            <a:pPr>
              <a:spcBef>
                <a:spcPts val="0"/>
              </a:spcBef>
            </a:pPr>
            <a:r>
              <a:rPr lang="ru-RU" dirty="0"/>
              <a:t>Лучинина Е.В.</a:t>
            </a:r>
          </a:p>
        </p:txBody>
      </p:sp>
    </p:spTree>
    <p:extLst>
      <p:ext uri="{BB962C8B-B14F-4D97-AF65-F5344CB8AC3E}">
        <p14:creationId xmlns:p14="http://schemas.microsoft.com/office/powerpoint/2010/main" val="1233650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19BDB59-D67B-4376-927E-88F3F375F677}"/>
              </a:ext>
            </a:extLst>
          </p:cNvPr>
          <p:cNvSpPr/>
          <p:nvPr/>
        </p:nvSpPr>
        <p:spPr>
          <a:xfrm>
            <a:off x="482600" y="1049338"/>
            <a:ext cx="8137525" cy="8302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Фармакокинетическое взаимодействие ЛС с пищей на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уровне метаболизма</a:t>
            </a:r>
          </a:p>
        </p:txBody>
      </p:sp>
      <p:sp>
        <p:nvSpPr>
          <p:cNvPr id="80899" name="Заголовок 1">
            <a:extLst>
              <a:ext uri="{FF2B5EF4-FFF2-40B4-BE49-F238E27FC236}">
                <a16:creationId xmlns:a16="http://schemas.microsoft.com/office/drawing/2014/main" id="{4DD790E5-B371-474F-9EB1-36F63F00B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149225"/>
            <a:ext cx="8280400" cy="862013"/>
          </a:xfrm>
        </p:spPr>
        <p:txBody>
          <a:bodyPr/>
          <a:lstStyle/>
          <a:p>
            <a:r>
              <a:rPr lang="ru-RU" altLang="ru-RU" sz="3200" b="1">
                <a:solidFill>
                  <a:schemeClr val="tx2"/>
                </a:solidFill>
              </a:rPr>
              <a:t>Межлекарственные взаимодействия ПОАК</a:t>
            </a:r>
          </a:p>
        </p:txBody>
      </p:sp>
      <p:grpSp>
        <p:nvGrpSpPr>
          <p:cNvPr id="80900" name="Группа 5">
            <a:extLst>
              <a:ext uri="{FF2B5EF4-FFF2-40B4-BE49-F238E27FC236}">
                <a16:creationId xmlns:a16="http://schemas.microsoft.com/office/drawing/2014/main" id="{1A917CF4-78BB-415F-83F2-47B9B621396F}"/>
              </a:ext>
            </a:extLst>
          </p:cNvPr>
          <p:cNvGrpSpPr>
            <a:grpSpLocks/>
          </p:cNvGrpSpPr>
          <p:nvPr/>
        </p:nvGrpSpPr>
        <p:grpSpPr bwMode="auto">
          <a:xfrm>
            <a:off x="749300" y="2057400"/>
            <a:ext cx="8220075" cy="4283075"/>
            <a:chOff x="748730" y="2057194"/>
            <a:chExt cx="8220693" cy="4284072"/>
          </a:xfrm>
        </p:grpSpPr>
        <p:grpSp>
          <p:nvGrpSpPr>
            <p:cNvPr id="80902" name="Группа 4">
              <a:extLst>
                <a:ext uri="{FF2B5EF4-FFF2-40B4-BE49-F238E27FC236}">
                  <a16:creationId xmlns:a16="http://schemas.microsoft.com/office/drawing/2014/main" id="{206D40CF-95A5-49EC-9A89-123FE773A8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8730" y="2057194"/>
              <a:ext cx="8220693" cy="4284072"/>
              <a:chOff x="755576" y="2348880"/>
              <a:chExt cx="8220693" cy="4284072"/>
            </a:xfrm>
          </p:grpSpPr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861BD65B-0E21-4E91-9978-5EBF0A2E3AF0}"/>
                  </a:ext>
                </a:extLst>
              </p:cNvPr>
              <p:cNvSpPr/>
              <p:nvPr/>
            </p:nvSpPr>
            <p:spPr bwMode="auto">
              <a:xfrm>
                <a:off x="755576" y="2348880"/>
                <a:ext cx="7592813" cy="1569660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Сок грейпфрута</a:t>
                </a:r>
                <a:r>
                  <a:rPr kumimoji="0" lang="ru-RU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является мощным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ингибитором CYP3A4,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повышает  концентрации </a:t>
                </a:r>
                <a:r>
                  <a:rPr kumimoji="0" lang="ru-RU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апиксабана</a:t>
                </a:r>
                <a:r>
                  <a:rPr kumimoji="0" lang="ru-RU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ривароксабана</a:t>
                </a:r>
                <a:r>
                  <a:rPr kumimoji="0" lang="ru-RU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pic>
            <p:nvPicPr>
              <p:cNvPr id="80907" name="Picture 14">
                <a:extLst>
                  <a:ext uri="{FF2B5EF4-FFF2-40B4-BE49-F238E27FC236}">
                    <a16:creationId xmlns:a16="http://schemas.microsoft.com/office/drawing/2014/main" id="{599C3A5A-C17B-418C-B924-2D5E7F9DBA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2366" y="2348880"/>
                <a:ext cx="1876021" cy="1547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678D7F05-DBD5-49EA-A0A7-C8BADA010A67}"/>
                  </a:ext>
                </a:extLst>
              </p:cNvPr>
              <p:cNvSpPr/>
              <p:nvPr/>
            </p:nvSpPr>
            <p:spPr bwMode="auto">
              <a:xfrm>
                <a:off x="755576" y="4093548"/>
                <a:ext cx="7592813" cy="1200329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Имбирь</a:t>
                </a:r>
                <a:r>
                  <a:rPr kumimoji="0" lang="ru-RU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является  ингибитором CYP3A4,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повышает  концентрации </a:t>
                </a:r>
                <a:r>
                  <a:rPr kumimoji="0" lang="ru-RU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ривароксабана</a:t>
                </a:r>
                <a:r>
                  <a:rPr kumimoji="0" lang="ru-RU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апиксабана</a:t>
                </a:r>
                <a:r>
                  <a:rPr kumimoji="0" lang="ru-RU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 </a:t>
                </a:r>
              </a:p>
            </p:txBody>
          </p:sp>
          <p:pic>
            <p:nvPicPr>
              <p:cNvPr id="80911" name="Picture 13">
                <a:extLst>
                  <a:ext uri="{FF2B5EF4-FFF2-40B4-BE49-F238E27FC236}">
                    <a16:creationId xmlns:a16="http://schemas.microsoft.com/office/drawing/2014/main" id="{EEB76AE5-9D23-4172-B884-F7B4083490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2367" y="4102837"/>
                <a:ext cx="1876021" cy="1191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938A4763-CA21-4BF9-B047-273B30ABAC58}"/>
                  </a:ext>
                </a:extLst>
              </p:cNvPr>
              <p:cNvSpPr/>
              <p:nvPr/>
            </p:nvSpPr>
            <p:spPr bwMode="auto">
              <a:xfrm>
                <a:off x="755576" y="5432623"/>
                <a:ext cx="7620476" cy="1200329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Чеснок</a:t>
                </a:r>
                <a:r>
                  <a:rPr kumimoji="0" lang="ru-RU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является  ингибитором CYP3A4,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повышает  концентрации </a:t>
                </a:r>
                <a:r>
                  <a:rPr kumimoji="0" lang="ru-RU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ривароксабана</a:t>
                </a:r>
                <a:r>
                  <a:rPr kumimoji="0" lang="ru-RU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апиксабана</a:t>
                </a:r>
                <a:r>
                  <a:rPr kumimoji="0" lang="ru-RU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 </a:t>
                </a:r>
              </a:p>
            </p:txBody>
          </p:sp>
          <p:pic>
            <p:nvPicPr>
              <p:cNvPr id="80915" name="Picture 14">
                <a:extLst>
                  <a:ext uri="{FF2B5EF4-FFF2-40B4-BE49-F238E27FC236}">
                    <a16:creationId xmlns:a16="http://schemas.microsoft.com/office/drawing/2014/main" id="{4E9B5AF0-87AC-4996-B5A5-073141D5D5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2367" y="5432623"/>
                <a:ext cx="1903685" cy="1200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Стрелка вверх 17">
                <a:extLst>
                  <a:ext uri="{FF2B5EF4-FFF2-40B4-BE49-F238E27FC236}">
                    <a16:creationId xmlns:a16="http://schemas.microsoft.com/office/drawing/2014/main" id="{BD52BF2B-05E6-43B5-8421-CC7F78DD3ACB}"/>
                  </a:ext>
                </a:extLst>
              </p:cNvPr>
              <p:cNvSpPr/>
              <p:nvPr/>
            </p:nvSpPr>
            <p:spPr bwMode="auto">
              <a:xfrm>
                <a:off x="8076657" y="2420888"/>
                <a:ext cx="899612" cy="3993604"/>
              </a:xfrm>
              <a:prstGeom prst="up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Риск кровотечений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3646D0C-13C6-4CAA-8E76-A873135E87B8}"/>
                </a:ext>
              </a:extLst>
            </p:cNvPr>
            <p:cNvSpPr txBox="1"/>
            <p:nvPr/>
          </p:nvSpPr>
          <p:spPr bwMode="auto">
            <a:xfrm>
              <a:off x="2699792" y="4109638"/>
              <a:ext cx="3384376" cy="584775"/>
            </a:xfrm>
            <a:prstGeom prst="rect">
              <a:avLst/>
            </a:prstGeom>
            <a:solidFill>
              <a:schemeClr val="lt1">
                <a:alpha val="49000"/>
              </a:schemeClr>
            </a:solidFill>
            <a:scene3d>
              <a:camera prst="isometricLeftDown"/>
              <a:lightRig rig="threePt" dir="t"/>
            </a:scene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NB!</a:t>
              </a:r>
              <a:r>
                <a:rPr kumimoji="0" lang="ru-RU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↓СКФ</a:t>
              </a:r>
            </a:p>
          </p:txBody>
        </p:sp>
      </p:grp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234C5828-BA3E-4BA6-8570-61554F7B51F6}"/>
              </a:ext>
            </a:extLst>
          </p:cNvPr>
          <p:cNvSpPr/>
          <p:nvPr/>
        </p:nvSpPr>
        <p:spPr>
          <a:xfrm>
            <a:off x="550863" y="6483350"/>
            <a:ext cx="7418387" cy="2619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В.М.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Булаев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, Е.В.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Ших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Д.А. Сычев Безопасность и эффективность лекарственных растений: учеб. пос. — 2-е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изд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2013г.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81002" cy="115212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НЕ РЕКОМЕНДУЕТСЯ одновременное применение ЛЮБЫХ АНТИКОАГУЛЯНТОВ с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431007" y="1312021"/>
            <a:ext cx="8281987" cy="3773163"/>
          </a:xfrm>
        </p:spPr>
        <p:txBody>
          <a:bodyPr/>
          <a:lstStyle/>
          <a:p>
            <a:pPr marL="0" indent="0">
              <a:buNone/>
            </a:pPr>
            <a:r>
              <a:rPr lang="ru-RU" b="1" u="sng" dirty="0"/>
              <a:t>Продуктами питания, обладающими </a:t>
            </a:r>
            <a:r>
              <a:rPr lang="ru-RU" b="1" u="sng" dirty="0" err="1"/>
              <a:t>антикоагулянтными</a:t>
            </a:r>
            <a:r>
              <a:rPr lang="en-US" b="1" u="sng" dirty="0"/>
              <a:t>/</a:t>
            </a:r>
            <a:r>
              <a:rPr lang="ru-RU" b="1" u="sng" dirty="0" err="1"/>
              <a:t>антиагрегантными</a:t>
            </a:r>
            <a:r>
              <a:rPr lang="ru-RU" b="1" u="sng" dirty="0"/>
              <a:t> эффектами:</a:t>
            </a:r>
          </a:p>
          <a:p>
            <a:r>
              <a:rPr lang="ru-RU" dirty="0"/>
              <a:t>хрен </a:t>
            </a:r>
            <a:r>
              <a:rPr lang="ru-RU" dirty="0" err="1"/>
              <a:t>обыкновенныи</a:t>
            </a:r>
            <a:r>
              <a:rPr lang="ru-RU" dirty="0"/>
              <a:t>̆,</a:t>
            </a:r>
            <a:r>
              <a:rPr lang="en-US" dirty="0"/>
              <a:t> </a:t>
            </a:r>
          </a:p>
          <a:p>
            <a:r>
              <a:rPr lang="ru-RU" dirty="0"/>
              <a:t>гинкго</a:t>
            </a:r>
            <a:r>
              <a:rPr lang="en-US" dirty="0"/>
              <a:t>-</a:t>
            </a:r>
            <a:r>
              <a:rPr lang="ru-RU" dirty="0" err="1"/>
              <a:t>билоба</a:t>
            </a:r>
            <a:r>
              <a:rPr lang="en-US" dirty="0"/>
              <a:t>, </a:t>
            </a:r>
          </a:p>
          <a:p>
            <a:r>
              <a:rPr lang="ru-RU" dirty="0"/>
              <a:t>имбирь,</a:t>
            </a:r>
            <a:r>
              <a:rPr lang="en-US" dirty="0"/>
              <a:t> </a:t>
            </a:r>
          </a:p>
          <a:p>
            <a:r>
              <a:rPr lang="ru-RU" dirty="0"/>
              <a:t>чеснок</a:t>
            </a:r>
            <a:r>
              <a:rPr lang="en-US" dirty="0"/>
              <a:t>, </a:t>
            </a:r>
          </a:p>
          <a:p>
            <a:r>
              <a:rPr lang="ru-RU" dirty="0"/>
              <a:t>малина </a:t>
            </a:r>
          </a:p>
          <a:p>
            <a:r>
              <a:rPr lang="ru-RU" dirty="0"/>
              <a:t>клюква и др.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7245" y="5778656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Переверзев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А.П., Остроумова О.Д., Ткачева О.Н., Котовская Ю.В. Осложнения фармакотерапии новыми оральными антикоагулянтами, вызванные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межлекарственным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взаимодействием: акцент на желудочно-кишечные кровотечения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Безопасность и риск фармакотерапии. 2019. Т. 7. № 2. С. 65-71.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www.drugbank.ca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9609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3" y="188640"/>
            <a:ext cx="8843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Продукты питания </a:t>
            </a:r>
            <a:r>
              <a:rPr kumimoji="0" lang="mr-I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Mangal" panose="02040503050203030202" pitchFamily="18" charset="0"/>
              </a:rPr>
              <a:t>–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источники витамина К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9" y="836712"/>
            <a:ext cx="7949444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Кочанная капуста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Авокадо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Брокколи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Лук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Кинза (кориандр)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Огуречная кожура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Оливковое масло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Зеленый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чай,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Петрушка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Горох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Фисташки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Кресс-салат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Шпинат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 приеме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варфарина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необходимо ограничить прием данных продуктов!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0953" y="5517562"/>
            <a:ext cx="233763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Источник: </a:t>
            </a: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grls.rosminzdrav.ru</a:t>
            </a: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465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1AC6F0C-E668-4F60-A3D7-B826E244F691}"/>
              </a:ext>
            </a:extLst>
          </p:cNvPr>
          <p:cNvSpPr/>
          <p:nvPr/>
        </p:nvSpPr>
        <p:spPr>
          <a:xfrm>
            <a:off x="231775" y="285750"/>
            <a:ext cx="8137525" cy="107632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Фармакокинетическое взаимодействие ЛС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 алкоголем на уровне метаболизма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51B3990-A867-4BF7-AEF2-BDB5882BE2AA}"/>
              </a:ext>
            </a:extLst>
          </p:cNvPr>
          <p:cNvSpPr/>
          <p:nvPr/>
        </p:nvSpPr>
        <p:spPr bwMode="auto">
          <a:xfrm>
            <a:off x="658923" y="3370709"/>
            <a:ext cx="7735605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Алкоголь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(≥8 доз в неделю) является  ингибитором всех изоферментов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цитохрома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Р-450 ,  может повыситься  концентрации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апиксабана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ривароксабана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7" name="Стрелка вверх 6">
            <a:extLst>
              <a:ext uri="{FF2B5EF4-FFF2-40B4-BE49-F238E27FC236}">
                <a16:creationId xmlns:a16="http://schemas.microsoft.com/office/drawing/2014/main" id="{7FE20DD9-93DC-4000-B113-D49335D8EFC3}"/>
              </a:ext>
            </a:extLst>
          </p:cNvPr>
          <p:cNvSpPr/>
          <p:nvPr/>
        </p:nvSpPr>
        <p:spPr bwMode="auto">
          <a:xfrm>
            <a:off x="8199602" y="2898130"/>
            <a:ext cx="693895" cy="188243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Риск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кровотечений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0DD23B-E82B-4862-9D89-F512012506B0}"/>
              </a:ext>
            </a:extLst>
          </p:cNvPr>
          <p:cNvSpPr txBox="1"/>
          <p:nvPr/>
        </p:nvSpPr>
        <p:spPr bwMode="auto">
          <a:xfrm>
            <a:off x="6854736" y="4221223"/>
            <a:ext cx="1539792" cy="349815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NB!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↓СКФ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E0D1331-DC21-42F6-B994-012BE2DD2DF4}"/>
              </a:ext>
            </a:extLst>
          </p:cNvPr>
          <p:cNvSpPr/>
          <p:nvPr/>
        </p:nvSpPr>
        <p:spPr>
          <a:xfrm>
            <a:off x="239713" y="1538288"/>
            <a:ext cx="8066087" cy="15382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Стандартная дозы алкоголя это  10 грамм чистого этанола.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Стандартная доза это - 250 мл пива, 100 мл сухого вина, 30 мл крепкого алкоголя (водка, коньяк).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ВОЗ. Международное руководство по мониторингу употребления алкоголя и связанного ущерба. 2000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BE70D3-40DF-494D-B1B7-13378102CCF7}"/>
              </a:ext>
            </a:extLst>
          </p:cNvPr>
          <p:cNvSpPr txBox="1"/>
          <p:nvPr/>
        </p:nvSpPr>
        <p:spPr>
          <a:xfrm>
            <a:off x="257479" y="5013176"/>
            <a:ext cx="3684011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Рекомендации ESC 2016  по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ведению пациентов   с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фибрилляцией предсердий </a:t>
            </a:r>
          </a:p>
        </p:txBody>
      </p:sp>
      <p:pic>
        <p:nvPicPr>
          <p:cNvPr id="81932" name="Рисунок 14">
            <a:extLst>
              <a:ext uri="{FF2B5EF4-FFF2-40B4-BE49-F238E27FC236}">
                <a16:creationId xmlns:a16="http://schemas.microsoft.com/office/drawing/2014/main" id="{82E1043C-69E8-45EB-BFC2-00E9B8DFA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4" t="50249" r="47401" b="22874"/>
          <a:stretch>
            <a:fillRect/>
          </a:stretch>
        </p:blipFill>
        <p:spPr bwMode="auto">
          <a:xfrm>
            <a:off x="3924300" y="4664075"/>
            <a:ext cx="496887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3" name="Picture 13">
            <a:extLst>
              <a:ext uri="{FF2B5EF4-FFF2-40B4-BE49-F238E27FC236}">
                <a16:creationId xmlns:a16="http://schemas.microsoft.com/office/drawing/2014/main" id="{599D56C4-5C87-4580-8963-EA656D210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738" y="2286000"/>
            <a:ext cx="189547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6CFC06D-EB36-49F5-8574-16B5ADCF45C1}"/>
              </a:ext>
            </a:extLst>
          </p:cNvPr>
          <p:cNvSpPr/>
          <p:nvPr/>
        </p:nvSpPr>
        <p:spPr>
          <a:xfrm>
            <a:off x="3924300" y="6572250"/>
            <a:ext cx="5111750" cy="2159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Российский кардиологический журнал 2017, 7 (147): 7–86 http://dx.doi.org/10.15829/1560-4071-2017-7-7-86 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Заголовок 1">
            <a:extLst>
              <a:ext uri="{FF2B5EF4-FFF2-40B4-BE49-F238E27FC236}">
                <a16:creationId xmlns:a16="http://schemas.microsoft.com/office/drawing/2014/main" id="{2E4BDF94-C436-4BC7-A407-3D2D37456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149225"/>
            <a:ext cx="8280400" cy="862013"/>
          </a:xfrm>
        </p:spPr>
        <p:txBody>
          <a:bodyPr/>
          <a:lstStyle/>
          <a:p>
            <a:r>
              <a:rPr lang="en-US" altLang="ru-RU" sz="3200" b="1">
                <a:solidFill>
                  <a:schemeClr val="tx2"/>
                </a:solidFill>
              </a:rPr>
              <a:t>EHRA 2018</a:t>
            </a:r>
            <a:r>
              <a:rPr lang="ru-RU" altLang="ru-RU" sz="3200" b="1">
                <a:solidFill>
                  <a:schemeClr val="tx2"/>
                </a:solidFill>
              </a:rPr>
              <a:t>: межлекарственные взаимодействия ПОАК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44E85CC-66F8-44C0-84A0-0687749F7CED}"/>
              </a:ext>
            </a:extLst>
          </p:cNvPr>
          <p:cNvSpPr/>
          <p:nvPr/>
        </p:nvSpPr>
        <p:spPr>
          <a:xfrm>
            <a:off x="395288" y="1125538"/>
            <a:ext cx="8137525" cy="8302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Фармакокинетическое взаимодействие ЛС на уровне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метаболизма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3ACF2553-2AEA-47E8-8CAF-7AE9ED99A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78575"/>
            <a:ext cx="8713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Steffel</a:t>
            </a:r>
            <a:r>
              <a:rPr kumimoji="0" lang="en-US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J, </a:t>
            </a:r>
            <a:r>
              <a:rPr kumimoji="0" lang="en-US" alt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Verhamme</a:t>
            </a:r>
            <a:r>
              <a:rPr kumimoji="0" lang="en-US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P, </a:t>
            </a:r>
            <a:r>
              <a:rPr kumimoji="0" lang="en-US" alt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Potpara</a:t>
            </a:r>
            <a:r>
              <a:rPr kumimoji="0" lang="en-US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T.S. et al. European Heart Journal, Volume 39, Issue 16, 21 April 2018, Pages 1330–1393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https://www.drugs.com</a:t>
            </a: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949" name="Прямоугольник 1">
            <a:extLst>
              <a:ext uri="{FF2B5EF4-FFF2-40B4-BE49-F238E27FC236}">
                <a16:creationId xmlns:a16="http://schemas.microsoft.com/office/drawing/2014/main" id="{57A1AEAF-FBE2-4E26-A1A4-8D79580F9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098675"/>
            <a:ext cx="5795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Антибактериальные препараты</a:t>
            </a:r>
          </a:p>
        </p:txBody>
      </p:sp>
      <p:grpSp>
        <p:nvGrpSpPr>
          <p:cNvPr id="82950" name="Группа 9">
            <a:extLst>
              <a:ext uri="{FF2B5EF4-FFF2-40B4-BE49-F238E27FC236}">
                <a16:creationId xmlns:a16="http://schemas.microsoft.com/office/drawing/2014/main" id="{341438A1-19C0-45F6-83C5-0E842C9E9795}"/>
              </a:ext>
            </a:extLst>
          </p:cNvPr>
          <p:cNvGrpSpPr>
            <a:grpSpLocks/>
          </p:cNvGrpSpPr>
          <p:nvPr/>
        </p:nvGrpSpPr>
        <p:grpSpPr bwMode="auto">
          <a:xfrm>
            <a:off x="153988" y="2489200"/>
            <a:ext cx="8918575" cy="3889375"/>
            <a:chOff x="154359" y="2489052"/>
            <a:chExt cx="8917633" cy="3889662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0C81D6B6-9CE5-4F01-A559-C6746CE59970}"/>
                </a:ext>
              </a:extLst>
            </p:cNvPr>
            <p:cNvSpPr/>
            <p:nvPr/>
          </p:nvSpPr>
          <p:spPr>
            <a:xfrm>
              <a:off x="154359" y="2671628"/>
              <a:ext cx="8570007" cy="157015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        Ингибиторы Р-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gp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/ CYP3A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Макролиды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(</a:t>
              </a:r>
              <a:r>
                <a:rPr kumimoji="0" lang="ru-RU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кларитромицин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 эритромицин)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Повышается  концентрация: </a:t>
              </a:r>
              <a:r>
                <a:rPr kumimoji="0" lang="ru-RU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дабигатрана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- 20%,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апиксабана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- 30%, </a:t>
              </a:r>
              <a:r>
                <a:rPr kumimoji="0" lang="ru-RU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ривароксабана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- 54%.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C90731A2-E701-4AB3-AA4D-666A9BD0D01E}"/>
                </a:ext>
              </a:extLst>
            </p:cNvPr>
            <p:cNvSpPr/>
            <p:nvPr/>
          </p:nvSpPr>
          <p:spPr>
            <a:xfrm>
              <a:off x="251186" y="4530728"/>
              <a:ext cx="8504927" cy="157015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       Индукторы Р-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gp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/ CYP3A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Рифампицин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Снижается  концентрация: </a:t>
              </a:r>
              <a:r>
                <a:rPr kumimoji="0" lang="ru-RU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дабигатрана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– 66%,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ривароксабана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- 50%, </a:t>
              </a:r>
              <a:r>
                <a:rPr kumimoji="0" lang="ru-RU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апиксабана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- 42%</a:t>
              </a:r>
            </a:p>
          </p:txBody>
        </p:sp>
        <p:sp>
          <p:nvSpPr>
            <p:cNvPr id="11" name="Стрелка вверх 10">
              <a:extLst>
                <a:ext uri="{FF2B5EF4-FFF2-40B4-BE49-F238E27FC236}">
                  <a16:creationId xmlns:a16="http://schemas.microsoft.com/office/drawing/2014/main" id="{CB2DFA5A-E9CD-44F0-A040-3857B5B6CF83}"/>
                </a:ext>
              </a:extLst>
            </p:cNvPr>
            <p:cNvSpPr/>
            <p:nvPr/>
          </p:nvSpPr>
          <p:spPr>
            <a:xfrm>
              <a:off x="8172400" y="2489052"/>
              <a:ext cx="899592" cy="1752108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Риск кровотечений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495507E-552D-45BE-8E84-59E0BFAB1C7C}"/>
                </a:ext>
              </a:extLst>
            </p:cNvPr>
            <p:cNvSpPr txBox="1"/>
            <p:nvPr/>
          </p:nvSpPr>
          <p:spPr>
            <a:xfrm>
              <a:off x="7265495" y="3902938"/>
              <a:ext cx="1324100" cy="369332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NB!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↓СКФ</a:t>
              </a:r>
            </a:p>
          </p:txBody>
        </p:sp>
        <p:sp>
          <p:nvSpPr>
            <p:cNvPr id="13" name="Стрелка вниз 12">
              <a:extLst>
                <a:ext uri="{FF2B5EF4-FFF2-40B4-BE49-F238E27FC236}">
                  <a16:creationId xmlns:a16="http://schemas.microsoft.com/office/drawing/2014/main" id="{41E593A1-65B7-46F5-B9E8-F15C4DB902B3}"/>
                </a:ext>
              </a:extLst>
            </p:cNvPr>
            <p:cNvSpPr/>
            <p:nvPr/>
          </p:nvSpPr>
          <p:spPr>
            <a:xfrm>
              <a:off x="8244991" y="4622809"/>
              <a:ext cx="692077" cy="1755905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Эффективность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</a:p>
          </p:txBody>
        </p:sp>
      </p:grp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Заголовок 1">
            <a:extLst>
              <a:ext uri="{FF2B5EF4-FFF2-40B4-BE49-F238E27FC236}">
                <a16:creationId xmlns:a16="http://schemas.microsoft.com/office/drawing/2014/main" id="{3499B7C1-A823-4F8F-95F6-3A19DFD7C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149225"/>
            <a:ext cx="8280400" cy="862013"/>
          </a:xfrm>
        </p:spPr>
        <p:txBody>
          <a:bodyPr/>
          <a:lstStyle/>
          <a:p>
            <a:r>
              <a:rPr lang="en-US" altLang="ru-RU" sz="3200" b="1">
                <a:solidFill>
                  <a:schemeClr val="tx2"/>
                </a:solidFill>
              </a:rPr>
              <a:t>EHRA 2018</a:t>
            </a:r>
            <a:r>
              <a:rPr lang="ru-RU" altLang="ru-RU" sz="3200" b="1">
                <a:solidFill>
                  <a:schemeClr val="tx2"/>
                </a:solidFill>
              </a:rPr>
              <a:t>: межлекарственные взаимодействия ПОАК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AE490C8-FB0D-4762-A3AE-26EA5019BF80}"/>
              </a:ext>
            </a:extLst>
          </p:cNvPr>
          <p:cNvSpPr/>
          <p:nvPr/>
        </p:nvSpPr>
        <p:spPr>
          <a:xfrm>
            <a:off x="365125" y="1268413"/>
            <a:ext cx="8137525" cy="8318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Фармакокинетическое взаимодействие ЛС на уровне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метаболизма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D6EECF88-BF62-41CA-B417-5E0C65338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78575"/>
            <a:ext cx="8713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Steffel</a:t>
            </a:r>
            <a:r>
              <a:rPr kumimoji="0" lang="en-US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J, </a:t>
            </a:r>
            <a:r>
              <a:rPr kumimoji="0" lang="en-US" alt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Verhamme</a:t>
            </a:r>
            <a:r>
              <a:rPr kumimoji="0" lang="en-US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P, </a:t>
            </a:r>
            <a:r>
              <a:rPr kumimoji="0" lang="en-US" alt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Potpara</a:t>
            </a:r>
            <a:r>
              <a:rPr kumimoji="0" lang="en-US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T.S. et al. European Heart Journal, Volume 39, Issue 16, 21 April 2018, Pages 1330–1393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https://www.drugs.com</a:t>
            </a: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973" name="Прямоугольник 1">
            <a:extLst>
              <a:ext uri="{FF2B5EF4-FFF2-40B4-BE49-F238E27FC236}">
                <a16:creationId xmlns:a16="http://schemas.microsoft.com/office/drawing/2014/main" id="{B2068F98-3B3D-4E36-99D6-456D54BBA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330450"/>
            <a:ext cx="57959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Антимикотики</a:t>
            </a:r>
          </a:p>
        </p:txBody>
      </p:sp>
      <p:grpSp>
        <p:nvGrpSpPr>
          <p:cNvPr id="83974" name="Группа 9">
            <a:extLst>
              <a:ext uri="{FF2B5EF4-FFF2-40B4-BE49-F238E27FC236}">
                <a16:creationId xmlns:a16="http://schemas.microsoft.com/office/drawing/2014/main" id="{0EC3BF27-2693-4887-B908-B8F7EA33F655}"/>
              </a:ext>
            </a:extLst>
          </p:cNvPr>
          <p:cNvGrpSpPr>
            <a:grpSpLocks/>
          </p:cNvGrpSpPr>
          <p:nvPr/>
        </p:nvGrpSpPr>
        <p:grpSpPr bwMode="auto">
          <a:xfrm>
            <a:off x="149225" y="3114675"/>
            <a:ext cx="8842375" cy="3132138"/>
            <a:chOff x="154359" y="2658199"/>
            <a:chExt cx="8843343" cy="3131309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CB234172-E754-4AE6-A43B-D41F6CE28AD1}"/>
                </a:ext>
              </a:extLst>
            </p:cNvPr>
            <p:cNvSpPr/>
            <p:nvPr/>
          </p:nvSpPr>
          <p:spPr>
            <a:xfrm>
              <a:off x="154359" y="2670896"/>
              <a:ext cx="8570263" cy="304560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        Ингибиторы Р-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gp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/ CYP3A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Азолы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(</a:t>
              </a:r>
              <a:r>
                <a:rPr kumimoji="0" lang="ru-RU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интраконазол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 </a:t>
              </a:r>
              <a:r>
                <a:rPr kumimoji="0" lang="ru-RU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кетоконазол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 </a:t>
              </a:r>
              <a:r>
                <a:rPr kumimoji="0" lang="ru-RU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вориконазол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– сильные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ингибиторы)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Повышается  концентрация: </a:t>
              </a:r>
              <a:r>
                <a:rPr kumimoji="0" lang="ru-RU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дабигатрана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в 2,4 раза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ru-RU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апиксабана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в 1,6 раза, </a:t>
              </a:r>
              <a:r>
                <a:rPr kumimoji="0" lang="ru-RU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ривароксабана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в 1,7 раза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</a:t>
              </a:r>
              <a:r>
                <a:rPr kumimoji="0" lang="ru-RU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Флуконазол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– умеренный ингибитор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Стрелка вверх 10">
              <a:extLst>
                <a:ext uri="{FF2B5EF4-FFF2-40B4-BE49-F238E27FC236}">
                  <a16:creationId xmlns:a16="http://schemas.microsoft.com/office/drawing/2014/main" id="{79014519-67DE-491C-8FED-E6F00AC10B65}"/>
                </a:ext>
              </a:extLst>
            </p:cNvPr>
            <p:cNvSpPr/>
            <p:nvPr/>
          </p:nvSpPr>
          <p:spPr>
            <a:xfrm>
              <a:off x="8098110" y="2658199"/>
              <a:ext cx="899592" cy="2121440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Риск кровотечений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11D4202-CF02-4EDB-B199-4E2D0D733119}"/>
                </a:ext>
              </a:extLst>
            </p:cNvPr>
            <p:cNvSpPr txBox="1"/>
            <p:nvPr/>
          </p:nvSpPr>
          <p:spPr>
            <a:xfrm>
              <a:off x="7253100" y="5420176"/>
              <a:ext cx="1457908" cy="369332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NB!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↓СКФ</a:t>
              </a:r>
            </a:p>
          </p:txBody>
        </p:sp>
      </p:grp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Заголовок 1">
            <a:extLst>
              <a:ext uri="{FF2B5EF4-FFF2-40B4-BE49-F238E27FC236}">
                <a16:creationId xmlns:a16="http://schemas.microsoft.com/office/drawing/2014/main" id="{D867A005-9263-45C3-9646-24216A16F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149225"/>
            <a:ext cx="8280400" cy="862013"/>
          </a:xfrm>
        </p:spPr>
        <p:txBody>
          <a:bodyPr/>
          <a:lstStyle/>
          <a:p>
            <a:r>
              <a:rPr lang="ru-RU" altLang="ru-RU" sz="3200" b="1">
                <a:solidFill>
                  <a:schemeClr val="tx2"/>
                </a:solidFill>
              </a:rPr>
              <a:t>Межлекарственные взаимодействия ПОАК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D7F8CA6-4C06-439D-859B-4C434E14E7C5}"/>
              </a:ext>
            </a:extLst>
          </p:cNvPr>
          <p:cNvSpPr/>
          <p:nvPr/>
        </p:nvSpPr>
        <p:spPr>
          <a:xfrm>
            <a:off x="390525" y="1268413"/>
            <a:ext cx="8137525" cy="8302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Фармакокинетическое взаимодействие ЛС на уровне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метаболизма</a:t>
            </a:r>
          </a:p>
        </p:txBody>
      </p:sp>
      <p:sp>
        <p:nvSpPr>
          <p:cNvPr id="84996" name="Прямоугольник 1">
            <a:extLst>
              <a:ext uri="{FF2B5EF4-FFF2-40B4-BE49-F238E27FC236}">
                <a16:creationId xmlns:a16="http://schemas.microsoft.com/office/drawing/2014/main" id="{4EF710F3-D652-43F0-8716-5CA41A033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536825"/>
            <a:ext cx="579596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Гиполипидемические средства</a:t>
            </a:r>
          </a:p>
        </p:txBody>
      </p:sp>
      <p:grpSp>
        <p:nvGrpSpPr>
          <p:cNvPr id="84997" name="Группа 9">
            <a:extLst>
              <a:ext uri="{FF2B5EF4-FFF2-40B4-BE49-F238E27FC236}">
                <a16:creationId xmlns:a16="http://schemas.microsoft.com/office/drawing/2014/main" id="{5FB7C596-000D-4ADD-824D-91359FEA4F99}"/>
              </a:ext>
            </a:extLst>
          </p:cNvPr>
          <p:cNvGrpSpPr>
            <a:grpSpLocks/>
          </p:cNvGrpSpPr>
          <p:nvPr/>
        </p:nvGrpSpPr>
        <p:grpSpPr bwMode="auto">
          <a:xfrm>
            <a:off x="187325" y="3433763"/>
            <a:ext cx="8918575" cy="1782762"/>
            <a:chOff x="154359" y="2489052"/>
            <a:chExt cx="8917633" cy="1783218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EE794C6E-8DB3-44B6-B571-BAA93C129F9D}"/>
                </a:ext>
              </a:extLst>
            </p:cNvPr>
            <p:cNvSpPr/>
            <p:nvPr/>
          </p:nvSpPr>
          <p:spPr>
            <a:xfrm>
              <a:off x="154359" y="2887616"/>
              <a:ext cx="8570008" cy="120045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        Ингибиторы Р-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gp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Ловастатин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и </a:t>
              </a:r>
              <a:r>
                <a:rPr kumimoji="0" lang="ru-RU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симвастатин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повышают число кровотечений на </a:t>
              </a:r>
              <a:r>
                <a:rPr kumimoji="0" lang="ru-RU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дабигатране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Стрелка вверх 10">
              <a:extLst>
                <a:ext uri="{FF2B5EF4-FFF2-40B4-BE49-F238E27FC236}">
                  <a16:creationId xmlns:a16="http://schemas.microsoft.com/office/drawing/2014/main" id="{395EDAE1-D05B-491D-990B-FA7AF6C15F7B}"/>
                </a:ext>
              </a:extLst>
            </p:cNvPr>
            <p:cNvSpPr/>
            <p:nvPr/>
          </p:nvSpPr>
          <p:spPr>
            <a:xfrm>
              <a:off x="8172400" y="2489052"/>
              <a:ext cx="899592" cy="1752108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Риск кровотечений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FB7B796-2035-4416-ADDA-6C380430D43F}"/>
                </a:ext>
              </a:extLst>
            </p:cNvPr>
            <p:cNvSpPr txBox="1"/>
            <p:nvPr/>
          </p:nvSpPr>
          <p:spPr>
            <a:xfrm>
              <a:off x="7265495" y="3902938"/>
              <a:ext cx="1324100" cy="369332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NB!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↓СКФ</a:t>
              </a:r>
            </a:p>
          </p:txBody>
        </p:sp>
      </p:grp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DEEA609-3C21-4A82-82D7-23BDC9346A2E}"/>
              </a:ext>
            </a:extLst>
          </p:cNvPr>
          <p:cNvSpPr/>
          <p:nvPr/>
        </p:nvSpPr>
        <p:spPr>
          <a:xfrm>
            <a:off x="5076825" y="6308725"/>
            <a:ext cx="32829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https://www.drugs.com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Заголовок 1">
            <a:extLst>
              <a:ext uri="{FF2B5EF4-FFF2-40B4-BE49-F238E27FC236}">
                <a16:creationId xmlns:a16="http://schemas.microsoft.com/office/drawing/2014/main" id="{6AFBBAB9-452D-4C99-BA7A-CF5D68C2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25" y="17463"/>
            <a:ext cx="8743950" cy="687387"/>
          </a:xfrm>
        </p:spPr>
        <p:txBody>
          <a:bodyPr/>
          <a:lstStyle/>
          <a:p>
            <a:r>
              <a:rPr lang="en-US" altLang="ru-RU" sz="2800" b="1">
                <a:solidFill>
                  <a:schemeClr val="tx2"/>
                </a:solidFill>
              </a:rPr>
              <a:t>EHRA 2018</a:t>
            </a:r>
            <a:r>
              <a:rPr lang="ru-RU" altLang="ru-RU" sz="2800" b="1">
                <a:solidFill>
                  <a:schemeClr val="tx2"/>
                </a:solidFill>
              </a:rPr>
              <a:t>: межлекарственные взаимодействия ПОАК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7A07A5C-3D51-49D1-AC9E-FBBAAE9E767A}"/>
              </a:ext>
            </a:extLst>
          </p:cNvPr>
          <p:cNvSpPr/>
          <p:nvPr/>
        </p:nvSpPr>
        <p:spPr>
          <a:xfrm>
            <a:off x="365125" y="692150"/>
            <a:ext cx="8137525" cy="8318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Фармакокинетическое взаимодействие ЛС на уровне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метаболизма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E6E5CE8F-C9D7-45F7-A27C-16CB63A80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8" y="6313488"/>
            <a:ext cx="8713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Steffel</a:t>
            </a:r>
            <a:r>
              <a:rPr kumimoji="0" lang="en-US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J, </a:t>
            </a:r>
            <a:r>
              <a:rPr kumimoji="0" lang="en-US" alt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Verhamme</a:t>
            </a:r>
            <a:r>
              <a:rPr kumimoji="0" lang="en-US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P, </a:t>
            </a:r>
            <a:r>
              <a:rPr kumimoji="0" lang="en-US" alt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Potpara</a:t>
            </a:r>
            <a:r>
              <a:rPr kumimoji="0" lang="en-US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T.S. et al. European Heart Journal, Volume 39, Issue 16, 21 April 2018, Pages 1330–1393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https://www.drugs.com</a:t>
            </a: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  <a:r>
              <a:rPr kumimoji="0" lang="en-US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Journal of Clinical Pharmacology / Vol 00 No 0 2017</a:t>
            </a:r>
          </a:p>
        </p:txBody>
      </p:sp>
      <p:sp>
        <p:nvSpPr>
          <p:cNvPr id="86021" name="Прямоугольник 1">
            <a:extLst>
              <a:ext uri="{FF2B5EF4-FFF2-40B4-BE49-F238E27FC236}">
                <a16:creationId xmlns:a16="http://schemas.microsoft.com/office/drawing/2014/main" id="{429BD69E-B807-4A6B-B284-D2C722FFB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1700213"/>
            <a:ext cx="57959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Антиаритмические препараты</a:t>
            </a:r>
          </a:p>
        </p:txBody>
      </p:sp>
      <p:grpSp>
        <p:nvGrpSpPr>
          <p:cNvPr id="86022" name="Группа 9">
            <a:extLst>
              <a:ext uri="{FF2B5EF4-FFF2-40B4-BE49-F238E27FC236}">
                <a16:creationId xmlns:a16="http://schemas.microsoft.com/office/drawing/2014/main" id="{02C64CDE-4CD4-4E24-BF35-4DFCB69ADDD2}"/>
              </a:ext>
            </a:extLst>
          </p:cNvPr>
          <p:cNvGrpSpPr>
            <a:grpSpLocks/>
          </p:cNvGrpSpPr>
          <p:nvPr/>
        </p:nvGrpSpPr>
        <p:grpSpPr bwMode="auto">
          <a:xfrm>
            <a:off x="392113" y="2227263"/>
            <a:ext cx="8599487" cy="3948112"/>
            <a:chOff x="397348" y="1769241"/>
            <a:chExt cx="8600354" cy="3949247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D5EF63CF-EFF3-4DD4-B5D9-CAE31320FD78}"/>
                </a:ext>
              </a:extLst>
            </p:cNvPr>
            <p:cNvSpPr/>
            <p:nvPr/>
          </p:nvSpPr>
          <p:spPr>
            <a:xfrm>
              <a:off x="397348" y="1769241"/>
              <a:ext cx="8570189" cy="378568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     Ингибиторы Р-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gp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/ CYP3A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 (умеренные ингибиторы)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Блокаторы кальциевых каналов (</a:t>
              </a:r>
              <a:r>
                <a:rPr kumimoji="0" lang="ru-RU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верапамил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 </a:t>
              </a:r>
              <a:r>
                <a:rPr kumimoji="0" lang="ru-RU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дилтиазем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Повышается  концентрация: </a:t>
              </a:r>
              <a:r>
                <a:rPr kumimoji="0" lang="ru-RU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дабигатрана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в 2,8 раза, </a:t>
              </a:r>
              <a:r>
                <a:rPr kumimoji="0" lang="ru-RU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ривароксабана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в 1,4 раза, </a:t>
              </a:r>
              <a:r>
                <a:rPr kumimoji="0" lang="ru-RU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апиксабана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в 1,3 раза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Амиодарон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                        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Повышается  концентрация </a:t>
              </a:r>
              <a:r>
                <a:rPr kumimoji="0" lang="ru-RU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апиксабана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 </a:t>
              </a:r>
              <a:r>
                <a:rPr kumimoji="0" lang="ru-RU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ривароксабана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 </a:t>
              </a:r>
              <a:r>
                <a:rPr kumimoji="0" lang="ru-RU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дабигатрана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Стрелка вверх 10">
              <a:extLst>
                <a:ext uri="{FF2B5EF4-FFF2-40B4-BE49-F238E27FC236}">
                  <a16:creationId xmlns:a16="http://schemas.microsoft.com/office/drawing/2014/main" id="{B418FB04-2ECA-4B7E-96F9-3E401CC807C9}"/>
                </a:ext>
              </a:extLst>
            </p:cNvPr>
            <p:cNvSpPr/>
            <p:nvPr/>
          </p:nvSpPr>
          <p:spPr>
            <a:xfrm>
              <a:off x="8098110" y="2827888"/>
              <a:ext cx="899592" cy="2121440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Риск кровотечений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592B62E-2FB3-4A2E-A905-E6296E83F8D6}"/>
                </a:ext>
              </a:extLst>
            </p:cNvPr>
            <p:cNvSpPr txBox="1"/>
            <p:nvPr/>
          </p:nvSpPr>
          <p:spPr>
            <a:xfrm>
              <a:off x="7369156" y="5349156"/>
              <a:ext cx="1457908" cy="369332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NB!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↓СКФ</a:t>
              </a:r>
            </a:p>
          </p:txBody>
        </p:sp>
      </p:grp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Заголовок 1">
            <a:extLst>
              <a:ext uri="{FF2B5EF4-FFF2-40B4-BE49-F238E27FC236}">
                <a16:creationId xmlns:a16="http://schemas.microsoft.com/office/drawing/2014/main" id="{17CC660C-BC80-42C6-B163-B2EAA063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25" y="17463"/>
            <a:ext cx="8743950" cy="687387"/>
          </a:xfrm>
        </p:spPr>
        <p:txBody>
          <a:bodyPr/>
          <a:lstStyle/>
          <a:p>
            <a:r>
              <a:rPr lang="ru-RU" altLang="ru-RU" sz="2800" b="1">
                <a:solidFill>
                  <a:schemeClr val="tx2"/>
                </a:solidFill>
              </a:rPr>
              <a:t>Межлекарственные взаимодействия ПОАК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E417AA2-C6E5-4BED-A229-CBEBBDC22EEA}"/>
              </a:ext>
            </a:extLst>
          </p:cNvPr>
          <p:cNvSpPr/>
          <p:nvPr/>
        </p:nvSpPr>
        <p:spPr>
          <a:xfrm>
            <a:off x="363538" y="836613"/>
            <a:ext cx="8137525" cy="8318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Фармакокинетическое взаимодействие ЛС на уровне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метаболизма</a:t>
            </a:r>
          </a:p>
        </p:txBody>
      </p:sp>
      <p:sp>
        <p:nvSpPr>
          <p:cNvPr id="87044" name="Прямоугольник 1">
            <a:extLst>
              <a:ext uri="{FF2B5EF4-FFF2-40B4-BE49-F238E27FC236}">
                <a16:creationId xmlns:a16="http://schemas.microsoft.com/office/drawing/2014/main" id="{B1F4748D-8A69-4544-9C71-C9D2CCE90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4488" y="2119313"/>
            <a:ext cx="1873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Диуретики </a:t>
            </a:r>
          </a:p>
        </p:txBody>
      </p:sp>
      <p:grpSp>
        <p:nvGrpSpPr>
          <p:cNvPr id="87045" name="Группа 3">
            <a:extLst>
              <a:ext uri="{FF2B5EF4-FFF2-40B4-BE49-F238E27FC236}">
                <a16:creationId xmlns:a16="http://schemas.microsoft.com/office/drawing/2014/main" id="{06E6B013-52F7-48E9-8346-9BCEA9A79816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2916238"/>
            <a:ext cx="8743950" cy="2676525"/>
            <a:chOff x="251520" y="2915444"/>
            <a:chExt cx="8743213" cy="2677656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36902579-241C-4161-9A26-F3B9E19F6CB5}"/>
                </a:ext>
              </a:extLst>
            </p:cNvPr>
            <p:cNvSpPr/>
            <p:nvPr/>
          </p:nvSpPr>
          <p:spPr bwMode="auto">
            <a:xfrm>
              <a:off x="251520" y="2915444"/>
              <a:ext cx="8568603" cy="267765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     Ингибиторы Р-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gp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/ CYP3A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 (умеренные ингибиторы)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Калийсберегающий диуретик (</a:t>
              </a:r>
              <a:r>
                <a:rPr kumimoji="0" lang="ru-RU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спиронолактон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Повышается  концентрация: </a:t>
              </a:r>
              <a:r>
                <a:rPr kumimoji="0" lang="ru-RU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дабигатрана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 </a:t>
              </a:r>
              <a:r>
                <a:rPr kumimoji="0" lang="ru-RU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ривароксабана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 </a:t>
              </a:r>
              <a:r>
                <a:rPr kumimoji="0" lang="ru-RU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апиксабана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</a:t>
              </a:r>
            </a:p>
          </p:txBody>
        </p:sp>
        <p:sp>
          <p:nvSpPr>
            <p:cNvPr id="11" name="Стрелка вверх 10">
              <a:extLst>
                <a:ext uri="{FF2B5EF4-FFF2-40B4-BE49-F238E27FC236}">
                  <a16:creationId xmlns:a16="http://schemas.microsoft.com/office/drawing/2014/main" id="{8B4A12D2-EC17-4AA2-A8A9-A7926587C2BE}"/>
                </a:ext>
              </a:extLst>
            </p:cNvPr>
            <p:cNvSpPr/>
            <p:nvPr/>
          </p:nvSpPr>
          <p:spPr bwMode="auto">
            <a:xfrm>
              <a:off x="8359775" y="3229861"/>
              <a:ext cx="634958" cy="2048822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Риск кровотечений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D10E3FC-CC6A-4C92-9363-1373DEF6B101}"/>
                </a:ext>
              </a:extLst>
            </p:cNvPr>
            <p:cNvSpPr txBox="1"/>
            <p:nvPr/>
          </p:nvSpPr>
          <p:spPr bwMode="auto">
            <a:xfrm>
              <a:off x="6603429" y="5013176"/>
              <a:ext cx="1457761" cy="369226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NB!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↓СКФ</a:t>
              </a:r>
            </a:p>
          </p:txBody>
        </p:sp>
      </p:grp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06B9DFE-DAA2-4E73-8E6C-C27365411863}"/>
              </a:ext>
            </a:extLst>
          </p:cNvPr>
          <p:cNvSpPr/>
          <p:nvPr/>
        </p:nvSpPr>
        <p:spPr>
          <a:xfrm>
            <a:off x="5076825" y="6308725"/>
            <a:ext cx="32829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https://www.drugs.com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Заголовок 1">
            <a:extLst>
              <a:ext uri="{FF2B5EF4-FFF2-40B4-BE49-F238E27FC236}">
                <a16:creationId xmlns:a16="http://schemas.microsoft.com/office/drawing/2014/main" id="{C45FFA2C-338A-4713-A940-5E6365660B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2775" y="149225"/>
            <a:ext cx="8280400" cy="862013"/>
          </a:xfrm>
        </p:spPr>
        <p:txBody>
          <a:bodyPr/>
          <a:lstStyle/>
          <a:p>
            <a:r>
              <a:rPr lang="ru-RU" altLang="ru-RU" sz="3200" b="1">
                <a:solidFill>
                  <a:schemeClr val="tx2"/>
                </a:solidFill>
              </a:rPr>
              <a:t>Межлекарственные взаимодействия ПОАК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9A3E152-9A82-4C38-8024-1DFD336FB582}"/>
              </a:ext>
            </a:extLst>
          </p:cNvPr>
          <p:cNvSpPr/>
          <p:nvPr/>
        </p:nvSpPr>
        <p:spPr>
          <a:xfrm>
            <a:off x="365125" y="1268413"/>
            <a:ext cx="8137525" cy="8318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Фармакокинетическое взаимодействие ЛС на уровне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метаболизма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C1EE03BE-FB9E-46C8-B741-4946F88C5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8" y="6248400"/>
            <a:ext cx="33289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https://www.drugs.com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069" name="Прямоугольник 1">
            <a:extLst>
              <a:ext uri="{FF2B5EF4-FFF2-40B4-BE49-F238E27FC236}">
                <a16:creationId xmlns:a16="http://schemas.microsoft.com/office/drawing/2014/main" id="{0C0D1F90-45D9-4571-95B7-B3B66A7F6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2344738"/>
            <a:ext cx="5183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Фенобарбитал - сильный индуктор  </a:t>
            </a:r>
          </a:p>
        </p:txBody>
      </p:sp>
      <p:grpSp>
        <p:nvGrpSpPr>
          <p:cNvPr id="88070" name="Группа 5">
            <a:extLst>
              <a:ext uri="{FF2B5EF4-FFF2-40B4-BE49-F238E27FC236}">
                <a16:creationId xmlns:a16="http://schemas.microsoft.com/office/drawing/2014/main" id="{F82C1A4E-75BE-4180-ADB8-6902FEA4EFDC}"/>
              </a:ext>
            </a:extLst>
          </p:cNvPr>
          <p:cNvGrpSpPr>
            <a:grpSpLocks/>
          </p:cNvGrpSpPr>
          <p:nvPr/>
        </p:nvGrpSpPr>
        <p:grpSpPr bwMode="auto">
          <a:xfrm>
            <a:off x="149225" y="3128963"/>
            <a:ext cx="8569325" cy="2676525"/>
            <a:chOff x="148902" y="3128596"/>
            <a:chExt cx="8569647" cy="2677656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FEA32384-393C-437C-9FE5-6D4F359D49FA}"/>
                </a:ext>
              </a:extLst>
            </p:cNvPr>
            <p:cNvSpPr/>
            <p:nvPr/>
          </p:nvSpPr>
          <p:spPr>
            <a:xfrm>
              <a:off x="148902" y="3128596"/>
              <a:ext cx="8569647" cy="267765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                Индуктор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CYP3A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Корвалол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Валокордин                                                          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                        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Снижает  концентрация </a:t>
              </a:r>
              <a:r>
                <a:rPr kumimoji="0" lang="ru-RU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апиксабана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 </a:t>
              </a:r>
              <a:r>
                <a:rPr kumimoji="0" lang="ru-RU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ривароксабана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На </a:t>
              </a:r>
              <a:r>
                <a:rPr kumimoji="0" lang="ru-RU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конценрацию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ru-RU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дабигатрана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не влияет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Стрелка вниз 12">
              <a:extLst>
                <a:ext uri="{FF2B5EF4-FFF2-40B4-BE49-F238E27FC236}">
                  <a16:creationId xmlns:a16="http://schemas.microsoft.com/office/drawing/2014/main" id="{E9BD7371-54CC-4DDB-A877-1EAE6B1527B8}"/>
                </a:ext>
              </a:extLst>
            </p:cNvPr>
            <p:cNvSpPr/>
            <p:nvPr/>
          </p:nvSpPr>
          <p:spPr>
            <a:xfrm>
              <a:off x="6588044" y="3150830"/>
              <a:ext cx="692176" cy="157228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Эффективность?</a:t>
              </a:r>
            </a:p>
          </p:txBody>
        </p:sp>
      </p:grp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4A9FCDF-DC43-41F5-9E3C-B562D14EA214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ru-RU" sz="3600" dirty="0" err="1"/>
              <a:t>Межлекарственные</a:t>
            </a:r>
            <a:r>
              <a:rPr lang="ru-RU" sz="3600" dirty="0"/>
              <a:t> взаимодействия</a:t>
            </a:r>
          </a:p>
          <a:p>
            <a:endParaRPr lang="ru-RU" sz="3600" dirty="0"/>
          </a:p>
          <a:p>
            <a:r>
              <a:rPr lang="ru-RU" sz="3600" dirty="0"/>
              <a:t>Пищевые взаимодействия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AC1C1BC-0DF3-4D88-8B18-826273A0A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4" y="579886"/>
            <a:ext cx="8281175" cy="430887"/>
          </a:xfrm>
        </p:spPr>
        <p:txBody>
          <a:bodyPr/>
          <a:lstStyle/>
          <a:p>
            <a:r>
              <a:rPr lang="ru-RU" sz="2800" dirty="0"/>
              <a:t>Взгляд клинического фармаколога</a:t>
            </a:r>
          </a:p>
        </p:txBody>
      </p:sp>
    </p:spTree>
    <p:extLst>
      <p:ext uri="{BB962C8B-B14F-4D97-AF65-F5344CB8AC3E}">
        <p14:creationId xmlns:p14="http://schemas.microsoft.com/office/powerpoint/2010/main" val="1839753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Группа 3">
            <a:extLst>
              <a:ext uri="{FF2B5EF4-FFF2-40B4-BE49-F238E27FC236}">
                <a16:creationId xmlns:a16="http://schemas.microsoft.com/office/drawing/2014/main" id="{E3A3DBBC-9771-4BD4-827C-E27FA0CAFA97}"/>
              </a:ext>
            </a:extLst>
          </p:cNvPr>
          <p:cNvGrpSpPr>
            <a:grpSpLocks/>
          </p:cNvGrpSpPr>
          <p:nvPr/>
        </p:nvGrpSpPr>
        <p:grpSpPr bwMode="auto">
          <a:xfrm>
            <a:off x="149225" y="3128963"/>
            <a:ext cx="8994775" cy="2308225"/>
            <a:chOff x="148902" y="3128596"/>
            <a:chExt cx="8995098" cy="230832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09067A56-0720-4404-A160-BF1F5F9A2C39}"/>
                </a:ext>
              </a:extLst>
            </p:cNvPr>
            <p:cNvSpPr/>
            <p:nvPr/>
          </p:nvSpPr>
          <p:spPr>
            <a:xfrm>
              <a:off x="148902" y="3128596"/>
              <a:ext cx="8569647" cy="2308324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НПВС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Глюкокортикостероиды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(системное применение)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Антиагреганты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Другие антикоагулянты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                                               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0193F01-9493-4A5A-B5D5-1D4B0AF9BE97}"/>
                </a:ext>
              </a:extLst>
            </p:cNvPr>
            <p:cNvSpPr txBox="1"/>
            <p:nvPr/>
          </p:nvSpPr>
          <p:spPr>
            <a:xfrm>
              <a:off x="6516216" y="4968659"/>
              <a:ext cx="1457908" cy="36933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isometricOffAxis2Left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NB!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↓СКФ</a:t>
              </a:r>
            </a:p>
          </p:txBody>
        </p:sp>
        <p:sp>
          <p:nvSpPr>
            <p:cNvPr id="11" name="Стрелка вверх 10">
              <a:extLst>
                <a:ext uri="{FF2B5EF4-FFF2-40B4-BE49-F238E27FC236}">
                  <a16:creationId xmlns:a16="http://schemas.microsoft.com/office/drawing/2014/main" id="{1FA9800C-784A-424A-BFEB-EAA1AFF7D61D}"/>
                </a:ext>
              </a:extLst>
            </p:cNvPr>
            <p:cNvSpPr/>
            <p:nvPr/>
          </p:nvSpPr>
          <p:spPr>
            <a:xfrm>
              <a:off x="8244408" y="3222038"/>
              <a:ext cx="899592" cy="2121440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Риск кровотечений</a:t>
              </a:r>
            </a:p>
          </p:txBody>
        </p:sp>
      </p:grpSp>
      <p:sp>
        <p:nvSpPr>
          <p:cNvPr id="91139" name="Заголовок 1">
            <a:extLst>
              <a:ext uri="{FF2B5EF4-FFF2-40B4-BE49-F238E27FC236}">
                <a16:creationId xmlns:a16="http://schemas.microsoft.com/office/drawing/2014/main" id="{3CFE893F-6E6B-47F5-A74A-E8B53A1CF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0350"/>
            <a:ext cx="8280400" cy="862013"/>
          </a:xfrm>
        </p:spPr>
        <p:txBody>
          <a:bodyPr/>
          <a:lstStyle/>
          <a:p>
            <a:r>
              <a:rPr lang="en-US" altLang="ru-RU" sz="3200" b="1">
                <a:solidFill>
                  <a:schemeClr val="tx2"/>
                </a:solidFill>
              </a:rPr>
              <a:t>EHRA 2018</a:t>
            </a:r>
            <a:r>
              <a:rPr lang="ru-RU" altLang="ru-RU" sz="3200" b="1">
                <a:solidFill>
                  <a:schemeClr val="tx2"/>
                </a:solidFill>
              </a:rPr>
              <a:t>: межлекарственные взаимодействия ПОАК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E5B9C7D-608A-4C97-B5CB-1CEB2CF3381C}"/>
              </a:ext>
            </a:extLst>
          </p:cNvPr>
          <p:cNvSpPr/>
          <p:nvPr/>
        </p:nvSpPr>
        <p:spPr>
          <a:xfrm>
            <a:off x="846138" y="1803400"/>
            <a:ext cx="6510337" cy="461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Фармакодинамическое взаимодействие ЛС 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A8E4DAB7-25AA-40C2-BA6A-C6F6F8BC1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78575"/>
            <a:ext cx="8713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Steffel</a:t>
            </a:r>
            <a:r>
              <a:rPr kumimoji="0" lang="en-US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J, </a:t>
            </a:r>
            <a:r>
              <a:rPr kumimoji="0" lang="en-US" alt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Verhamme</a:t>
            </a:r>
            <a:r>
              <a:rPr kumimoji="0" lang="en-US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P, </a:t>
            </a:r>
            <a:r>
              <a:rPr kumimoji="0" lang="en-US" alt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Potpara</a:t>
            </a:r>
            <a:r>
              <a:rPr kumimoji="0" lang="en-US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T.S. et al. European Heart Journal, Volume 39, Issue 16, 21 April 2018, Pages 1330–1393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https://www.drugs.com</a:t>
            </a: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2"/>
          <p:cNvGraphicFramePr>
            <a:graphicFrameLocks/>
          </p:cNvGraphicFramePr>
          <p:nvPr/>
        </p:nvGraphicFramePr>
        <p:xfrm>
          <a:off x="611560" y="1412776"/>
          <a:ext cx="7992888" cy="4586390"/>
        </p:xfrm>
        <a:graphic>
          <a:graphicData uri="http://schemas.openxmlformats.org/drawingml/2006/table">
            <a:tbl>
              <a:tblPr/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765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Лекарственные препараты</a:t>
                      </a:r>
                      <a:endParaRPr kumimoji="0" lang="fr-FR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Влияние на концентрацию ривароксабана в плазме</a:t>
                      </a:r>
                      <a:endParaRPr kumimoji="0" lang="en-GB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Инструкция ривароксабана в РФ</a:t>
                      </a:r>
                      <a:endParaRPr kumimoji="0" lang="en-GB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95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Флуконазол</a:t>
                      </a:r>
                      <a:endParaRPr kumimoji="0" lang="en-GB" sz="10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pitchFamily="-1" charset="-128"/>
                          <a:cs typeface="Arial"/>
                        </a:rPr>
                        <a:t>↑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Флуконазол</a:t>
                      </a: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оказывает менее выраженное влияние на экспозицию ривароксабана и может применяться с ним одновременно</a:t>
                      </a:r>
                      <a:endParaRPr lang="en-GB" sz="10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95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Кларитромицин, эритромицин</a:t>
                      </a:r>
                      <a:endParaRPr kumimoji="0" lang="en-GB" sz="10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" charset="-128"/>
                          <a:cs typeface="Arial"/>
                        </a:rPr>
                        <a:t>↑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Клинически незначимое влияние на экспозицию ривароксабана. Возможно совместное применение</a:t>
                      </a:r>
                      <a:endParaRPr kumimoji="0" 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95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Ингибиторы протеазы ВИЧ </a:t>
                      </a:r>
                      <a:endParaRPr kumimoji="0" lang="en-GB" sz="10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" charset="-128"/>
                          <a:cs typeface="Arial"/>
                        </a:rPr>
                        <a:t>↑↑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87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Ривароксабан не рекомендуется у пациентов, получающих системное лечение ингибиторами протеазы ВИЧ</a:t>
                      </a:r>
                      <a:endParaRPr kumimoji="0" 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95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Дронедарон</a:t>
                      </a:r>
                      <a:endParaRPr kumimoji="0" lang="en-GB" sz="10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" charset="-128"/>
                          <a:cs typeface="Arial"/>
                        </a:rPr>
                        <a:t>↑↑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87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Следует избегать одновременного применения</a:t>
                      </a:r>
                      <a:r>
                        <a:rPr lang="ru-RU" sz="1050" baseline="0" dirty="0">
                          <a:solidFill>
                            <a:schemeClr val="tx1"/>
                          </a:solidFill>
                          <a:effectLst/>
                        </a:rPr>
                        <a:t> в связи с ограниченностью клинических данных о совместном применении.</a:t>
                      </a:r>
                      <a:endParaRPr lang="en-GB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95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Итраконазол</a:t>
                      </a: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; </a:t>
                      </a:r>
                      <a:r>
                        <a:rPr kumimoji="0" lang="ru-RU" sz="105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Кетоконазол</a:t>
                      </a: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; </a:t>
                      </a:r>
                      <a:r>
                        <a:rPr kumimoji="0" lang="ru-RU" sz="105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Вориконазол</a:t>
                      </a:r>
                      <a:r>
                        <a:rPr kumimoji="0" lang="en-GB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: </a:t>
                      </a:r>
                      <a:r>
                        <a:rPr kumimoji="0" lang="ru-RU" sz="105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Позаконазол</a:t>
                      </a:r>
                      <a:endParaRPr kumimoji="0" lang="en-GB" sz="10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" charset="-128"/>
                          <a:cs typeface="Arial"/>
                        </a:rPr>
                        <a:t>↑↑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87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Ривароксабан не рекомендуется у пациентов, получающих системное лечение </a:t>
                      </a:r>
                      <a:r>
                        <a:rPr kumimoji="0" lang="ru-RU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противогрибовыми</a:t>
                      </a: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препаратами </a:t>
                      </a:r>
                      <a:r>
                        <a:rPr kumimoji="0" lang="ru-RU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азоловой</a:t>
                      </a: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группы</a:t>
                      </a:r>
                      <a:endParaRPr kumimoji="0" lang="en-GB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948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Сильные индукторы CYP3A4 (например, </a:t>
                      </a:r>
                      <a:r>
                        <a:rPr kumimoji="0" lang="ru-RU" sz="105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фенитоин</a:t>
                      </a: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, </a:t>
                      </a:r>
                      <a:r>
                        <a:rPr kumimoji="0" lang="ru-RU" sz="105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карбамазепин</a:t>
                      </a: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, </a:t>
                      </a:r>
                      <a:r>
                        <a:rPr kumimoji="0" lang="ru-RU" sz="105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фенобарбитал</a:t>
                      </a: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, зверобой) </a:t>
                      </a:r>
                      <a:endParaRPr kumimoji="0" lang="en-GB" sz="10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" charset="-128"/>
                          <a:cs typeface="Arial"/>
                        </a:rPr>
                        <a:t>↓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Сильные индукторы CYP3A4 необходимо применять с осторожностью в сочетании с </a:t>
                      </a:r>
                      <a:r>
                        <a:rPr kumimoji="0" lang="ru-RU" sz="105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ривароксабаном</a:t>
                      </a:r>
                      <a:endParaRPr kumimoji="0" 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948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Рифампицин</a:t>
                      </a:r>
                      <a:endParaRPr kumimoji="0" lang="en-GB" sz="10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pitchFamily="-1" charset="-128"/>
                          <a:cs typeface="Arial"/>
                        </a:rPr>
                        <a:t>↓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Сильные индукторы CYP3A4 необходимо применять с осторожностью в сочетании с </a:t>
                      </a:r>
                      <a:r>
                        <a:rPr kumimoji="0" lang="ru-RU" sz="105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ривароксабаном</a:t>
                      </a:r>
                      <a:endParaRPr kumimoji="0" 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520" y="6427494"/>
            <a:ext cx="8712968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defPPr>
              <a:defRPr lang="en-US"/>
            </a:defPPr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ВИЧ – вирус иммунодефицита человека.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Инструкция по применению лекарственного препарата для медицинского применения Ксарелто® 15/20 мг ЛП-001457. Актуальная версия инструкции от 17.08.2018.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Steffel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J,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Verhamme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P,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Potpara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T.S. et al. European Heart Journal, Volume 39, Issue 16, 21 April 2018, Pages 1330–1393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2001" y="272104"/>
            <a:ext cx="7632408" cy="73866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3961A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Основные </a:t>
            </a:r>
            <a:r>
              <a:rPr kumimoji="0" lang="ru-RU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961A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межлекарственные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3961A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взаимодействия </a:t>
            </a:r>
            <a:r>
              <a:rPr kumimoji="0" lang="ru-RU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961A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ривароксабана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3961AC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00197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Заголовок 1">
            <a:extLst>
              <a:ext uri="{FF2B5EF4-FFF2-40B4-BE49-F238E27FC236}">
                <a16:creationId xmlns:a16="http://schemas.microsoft.com/office/drawing/2014/main" id="{F52BDD47-F1CD-40F3-8E70-26CCADEA3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5" y="404813"/>
            <a:ext cx="8026400" cy="862012"/>
          </a:xfrm>
        </p:spPr>
        <p:txBody>
          <a:bodyPr/>
          <a:lstStyle/>
          <a:p>
            <a:r>
              <a:rPr lang="ru-RU" altLang="ru-RU" sz="3200" b="1">
                <a:solidFill>
                  <a:schemeClr val="tx2"/>
                </a:solidFill>
              </a:rPr>
              <a:t>Межлекарственные взаимодействия</a:t>
            </a:r>
            <a:br>
              <a:rPr lang="ru-RU" altLang="ru-RU" sz="3200" b="1">
                <a:solidFill>
                  <a:schemeClr val="tx2"/>
                </a:solidFill>
              </a:rPr>
            </a:br>
            <a:r>
              <a:rPr lang="ru-RU" altLang="ru-RU" sz="3200" b="1">
                <a:solidFill>
                  <a:schemeClr val="tx2"/>
                </a:solidFill>
              </a:rPr>
              <a:t> ПОАК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E73D2BD-D2AE-403F-9361-80C6E41C5509}"/>
              </a:ext>
            </a:extLst>
          </p:cNvPr>
          <p:cNvSpPr/>
          <p:nvPr/>
        </p:nvSpPr>
        <p:spPr>
          <a:xfrm>
            <a:off x="150813" y="1919288"/>
            <a:ext cx="6149975" cy="4619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Фармакодинамическое взаимодействие ЛС </a:t>
            </a:r>
          </a:p>
        </p:txBody>
      </p:sp>
      <p:grpSp>
        <p:nvGrpSpPr>
          <p:cNvPr id="89092" name="Группа 24">
            <a:extLst>
              <a:ext uri="{FF2B5EF4-FFF2-40B4-BE49-F238E27FC236}">
                <a16:creationId xmlns:a16="http://schemas.microsoft.com/office/drawing/2014/main" id="{1A2B06AF-E60A-4928-80FF-1BB461EB5BFF}"/>
              </a:ext>
            </a:extLst>
          </p:cNvPr>
          <p:cNvGrpSpPr>
            <a:grpSpLocks/>
          </p:cNvGrpSpPr>
          <p:nvPr/>
        </p:nvGrpSpPr>
        <p:grpSpPr bwMode="auto">
          <a:xfrm>
            <a:off x="173038" y="3578225"/>
            <a:ext cx="8978900" cy="2379663"/>
            <a:chOff x="171128" y="2640307"/>
            <a:chExt cx="8978280" cy="2378886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CC71FC70-438D-4BEA-BF11-643767DCD6B5}"/>
                </a:ext>
              </a:extLst>
            </p:cNvPr>
            <p:cNvSpPr/>
            <p:nvPr/>
          </p:nvSpPr>
          <p:spPr bwMode="auto">
            <a:xfrm>
              <a:off x="171128" y="2640307"/>
              <a:ext cx="8569339" cy="230793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Ромашка аптечная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В своем составе содержит 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кумарины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 эффект антикоагулянтов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15AFED-67CA-407A-BE88-E3E628FEBF30}"/>
                </a:ext>
              </a:extLst>
            </p:cNvPr>
            <p:cNvSpPr txBox="1"/>
            <p:nvPr/>
          </p:nvSpPr>
          <p:spPr bwMode="auto">
            <a:xfrm>
              <a:off x="6853627" y="4581548"/>
              <a:ext cx="1457856" cy="40825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isometricOffAxis2Left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NB!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↓СКФ</a:t>
              </a:r>
            </a:p>
          </p:txBody>
        </p:sp>
        <p:sp>
          <p:nvSpPr>
            <p:cNvPr id="11" name="Стрелка вверх 10">
              <a:extLst>
                <a:ext uri="{FF2B5EF4-FFF2-40B4-BE49-F238E27FC236}">
                  <a16:creationId xmlns:a16="http://schemas.microsoft.com/office/drawing/2014/main" id="{1A454F9A-2F6E-4352-AF14-B03962FC0DC6}"/>
                </a:ext>
              </a:extLst>
            </p:cNvPr>
            <p:cNvSpPr/>
            <p:nvPr/>
          </p:nvSpPr>
          <p:spPr bwMode="auto">
            <a:xfrm>
              <a:off x="8357320" y="2674209"/>
              <a:ext cx="792088" cy="2344984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Риск кровотечений</a:t>
              </a:r>
            </a:p>
          </p:txBody>
        </p:sp>
        <p:cxnSp>
          <p:nvCxnSpPr>
            <p:cNvPr id="10" name="Прямая со стрелкой 9">
              <a:extLst>
                <a:ext uri="{FF2B5EF4-FFF2-40B4-BE49-F238E27FC236}">
                  <a16:creationId xmlns:a16="http://schemas.microsoft.com/office/drawing/2014/main" id="{52894F65-1FD8-45F8-B068-29BC5B247C6F}"/>
                </a:ext>
              </a:extLst>
            </p:cNvPr>
            <p:cNvCxnSpPr/>
            <p:nvPr/>
          </p:nvCxnSpPr>
          <p:spPr>
            <a:xfrm flipV="1">
              <a:off x="6057172" y="3757542"/>
              <a:ext cx="3175" cy="38722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>
              <a:extLst>
                <a:ext uri="{FF2B5EF4-FFF2-40B4-BE49-F238E27FC236}">
                  <a16:creationId xmlns:a16="http://schemas.microsoft.com/office/drawing/2014/main" id="{2782EA50-6FB0-4ED0-916C-350C149019F5}"/>
                </a:ext>
              </a:extLst>
            </p:cNvPr>
            <p:cNvCxnSpPr/>
            <p:nvPr/>
          </p:nvCxnSpPr>
          <p:spPr>
            <a:xfrm>
              <a:off x="5265063" y="3951154"/>
              <a:ext cx="64765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833CDFD-FA3E-451C-8A9E-C30A2E8AF20A}"/>
              </a:ext>
            </a:extLst>
          </p:cNvPr>
          <p:cNvSpPr/>
          <p:nvPr/>
        </p:nvSpPr>
        <p:spPr>
          <a:xfrm>
            <a:off x="646113" y="6221413"/>
            <a:ext cx="7416800" cy="2619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В.М.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Булаев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, Е.В.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Ших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Д.А. Сычев Безопасность и эффективность лекарственных растений: учеб. пос. — 2-е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изд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2013г.</a:t>
            </a:r>
          </a:p>
        </p:txBody>
      </p:sp>
      <p:pic>
        <p:nvPicPr>
          <p:cNvPr id="89094" name="Picture 18">
            <a:extLst>
              <a:ext uri="{FF2B5EF4-FFF2-40B4-BE49-F238E27FC236}">
                <a16:creationId xmlns:a16="http://schemas.microsoft.com/office/drawing/2014/main" id="{7B271F7A-5DE4-4E14-9BDB-8A55BFF53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0" y="1525588"/>
            <a:ext cx="273685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43849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Заголовок 1">
            <a:extLst>
              <a:ext uri="{FF2B5EF4-FFF2-40B4-BE49-F238E27FC236}">
                <a16:creationId xmlns:a16="http://schemas.microsoft.com/office/drawing/2014/main" id="{C363C876-9339-4C25-BFFC-E27794C84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149225"/>
            <a:ext cx="8280400" cy="862013"/>
          </a:xfrm>
        </p:spPr>
        <p:txBody>
          <a:bodyPr/>
          <a:lstStyle/>
          <a:p>
            <a:r>
              <a:rPr lang="ru-RU" altLang="ru-RU" sz="3200" b="1">
                <a:solidFill>
                  <a:schemeClr val="tx2"/>
                </a:solidFill>
              </a:rPr>
              <a:t>Межлекарственные взаимодействия ПОАК и препаратов для лечения </a:t>
            </a:r>
            <a:r>
              <a:rPr lang="en-US" altLang="ru-RU" sz="3200" b="1">
                <a:solidFill>
                  <a:schemeClr val="tx2"/>
                </a:solidFill>
              </a:rPr>
              <a:t>COVID -19</a:t>
            </a:r>
            <a:endParaRPr lang="ru-RU" altLang="ru-RU" sz="3200" b="1">
              <a:solidFill>
                <a:schemeClr val="tx2"/>
              </a:solidFill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7C39806C-C0FB-4A7E-875E-DE707CA3B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" y="5946775"/>
            <a:ext cx="8916988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https:www.covid19-druginteractions.org</a:t>
            </a:r>
            <a:r>
              <a:rPr kumimoji="0" lang="ru-RU" alt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Direct oral anticoagulant plasma levels striking increase in severe COVID-19 respiratory syndrome patients treated with antiviral agents. The Cremona experience</a:t>
            </a:r>
            <a:r>
              <a:rPr kumimoji="0" lang="ru-RU" alt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alt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ru-RU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doi</a:t>
            </a:r>
            <a:r>
              <a:rPr kumimoji="0" lang="en-US" alt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10.1111/JTH.14871</a:t>
            </a:r>
            <a:endParaRPr kumimoji="0" lang="ru-RU" altLang="ru-RU" sz="110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Bikdeli</a:t>
            </a:r>
            <a:r>
              <a:rPr kumimoji="0" lang="en-US" alt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B, </a:t>
            </a:r>
            <a:r>
              <a:rPr kumimoji="0" lang="en-US" alt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Madhavan</a:t>
            </a:r>
            <a:r>
              <a:rPr kumimoji="0" lang="en-US" alt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MV, et al.</a:t>
            </a:r>
            <a:r>
              <a:rPr kumimoji="0" lang="ru-RU" alt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COVID-19 and Thrombotic or Thromboembolic Disease: Implications for Prevention, Antithrombotic Therapy, and Follow-up, Journal of the American College of Cardiology (2020), </a:t>
            </a:r>
            <a:r>
              <a:rPr kumimoji="0" lang="en-US" alt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doi</a:t>
            </a:r>
            <a:r>
              <a:rPr kumimoji="0" lang="en-US" alt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https://doi.org/10.1016/j.jacc.2020.04.031</a:t>
            </a:r>
          </a:p>
        </p:txBody>
      </p:sp>
      <p:grpSp>
        <p:nvGrpSpPr>
          <p:cNvPr id="92164" name="Группа 6">
            <a:extLst>
              <a:ext uri="{FF2B5EF4-FFF2-40B4-BE49-F238E27FC236}">
                <a16:creationId xmlns:a16="http://schemas.microsoft.com/office/drawing/2014/main" id="{2BABC868-9F0F-4468-A3ED-A103293C9240}"/>
              </a:ext>
            </a:extLst>
          </p:cNvPr>
          <p:cNvGrpSpPr>
            <a:grpSpLocks/>
          </p:cNvGrpSpPr>
          <p:nvPr/>
        </p:nvGrpSpPr>
        <p:grpSpPr bwMode="auto">
          <a:xfrm>
            <a:off x="168275" y="1125538"/>
            <a:ext cx="8815388" cy="4811712"/>
            <a:chOff x="218850" y="1412776"/>
            <a:chExt cx="8815028" cy="4813295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BDAA4230-F09B-49F8-9D57-4505E15B8AA9}"/>
                </a:ext>
              </a:extLst>
            </p:cNvPr>
            <p:cNvSpPr/>
            <p:nvPr/>
          </p:nvSpPr>
          <p:spPr bwMode="auto">
            <a:xfrm>
              <a:off x="218850" y="2624436"/>
              <a:ext cx="8815028" cy="360163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                Ингибиторы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CYP3A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4/Р-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gp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</a:t>
              </a:r>
              <a:r>
                <a:rPr kumimoji="0" lang="ru-RU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Лопинавир+ритонавир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(сильный ингибитор)                                     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Повышение  концентрации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ривароксабана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 </a:t>
              </a:r>
              <a:r>
                <a:rPr kumimoji="0" lang="ru-RU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апиксабана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(выраженное взаимодействие)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Повышение концентрации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дабигатрана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(Р-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gp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(умеренное взаимодействие)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832172D7-A885-4C3C-96DE-5F4A2059F6A1}"/>
                </a:ext>
              </a:extLst>
            </p:cNvPr>
            <p:cNvSpPr/>
            <p:nvPr/>
          </p:nvSpPr>
          <p:spPr>
            <a:xfrm>
              <a:off x="364894" y="1412776"/>
              <a:ext cx="8137193" cy="83212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Фармакокинетическое взаимодействие ЛС на уровне </a:t>
              </a: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метаболизма</a:t>
              </a:r>
            </a:p>
          </p:txBody>
        </p:sp>
        <p:sp>
          <p:nvSpPr>
            <p:cNvPr id="92168" name="Прямоугольник 1">
              <a:extLst>
                <a:ext uri="{FF2B5EF4-FFF2-40B4-BE49-F238E27FC236}">
                  <a16:creationId xmlns:a16="http://schemas.microsoft.com/office/drawing/2014/main" id="{C4054C34-9B55-4903-924E-001507B8BF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6374" y="2244626"/>
              <a:ext cx="633598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Ингибиторы ВИЧ 1 и ВИЧ 2 протеазы. </a:t>
              </a: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0B5B17C8-10E1-47B7-AC7D-584C0236C347}"/>
                </a:ext>
              </a:extLst>
            </p:cNvPr>
            <p:cNvSpPr/>
            <p:nvPr/>
          </p:nvSpPr>
          <p:spPr>
            <a:xfrm>
              <a:off x="4858924" y="3564546"/>
              <a:ext cx="3311390" cy="952813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</a:t>
              </a: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Рекомендации: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рассмотреть возможность замены ПОАК на НМГ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B4F3DDD-93F5-4CBA-B517-E231025E0C32}"/>
                </a:ext>
              </a:extLst>
            </p:cNvPr>
            <p:cNvSpPr txBox="1"/>
            <p:nvPr/>
          </p:nvSpPr>
          <p:spPr bwMode="auto">
            <a:xfrm>
              <a:off x="7223083" y="2949253"/>
              <a:ext cx="1457884" cy="36907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NB!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↓СКФ</a:t>
              </a: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DD24D590-3916-46AF-9E87-7947E3C43198}"/>
                </a:ext>
              </a:extLst>
            </p:cNvPr>
            <p:cNvSpPr/>
            <p:nvPr/>
          </p:nvSpPr>
          <p:spPr>
            <a:xfrm>
              <a:off x="4349356" y="4653929"/>
              <a:ext cx="4059072" cy="1476861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</a:t>
              </a: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Альтернатива: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Апиксабан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50% рекомендованной дозы (если рекомендованная доза 2,5 мг 2 р/день, то </a:t>
              </a:r>
              <a:r>
                <a:rPr kumimoji="0" lang="ru-RU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апиксабан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не следует применять)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Ривароксабан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не следует совместно применять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Дабигатран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коррекция дозы не рекомендуется.</a:t>
              </a:r>
            </a:p>
          </p:txBody>
        </p:sp>
        <p:sp>
          <p:nvSpPr>
            <p:cNvPr id="15" name="Стрелка вверх 14">
              <a:extLst>
                <a:ext uri="{FF2B5EF4-FFF2-40B4-BE49-F238E27FC236}">
                  <a16:creationId xmlns:a16="http://schemas.microsoft.com/office/drawing/2014/main" id="{9A02E83C-385F-4374-BD96-EBF17608EF17}"/>
                </a:ext>
              </a:extLst>
            </p:cNvPr>
            <p:cNvSpPr/>
            <p:nvPr/>
          </p:nvSpPr>
          <p:spPr bwMode="auto">
            <a:xfrm>
              <a:off x="8398866" y="4178114"/>
              <a:ext cx="635012" cy="2047957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Риск кровотечений</a:t>
              </a:r>
            </a:p>
          </p:txBody>
        </p:sp>
      </p:grpSp>
      <p:pic>
        <p:nvPicPr>
          <p:cNvPr id="13" name="Picture 1">
            <a:extLst>
              <a:ext uri="{FF2B5EF4-FFF2-40B4-BE49-F238E27FC236}">
                <a16:creationId xmlns:a16="http://schemas.microsoft.com/office/drawing/2014/main" id="{1FC4BB4C-3F0C-475D-9300-AAEE5BE26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324" y="2363088"/>
            <a:ext cx="5681663" cy="326231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2Left"/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Заголовок 1">
            <a:extLst>
              <a:ext uri="{FF2B5EF4-FFF2-40B4-BE49-F238E27FC236}">
                <a16:creationId xmlns:a16="http://schemas.microsoft.com/office/drawing/2014/main" id="{24F23F0C-7F03-4000-8826-E50E2EB97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149225"/>
            <a:ext cx="8280400" cy="862013"/>
          </a:xfrm>
        </p:spPr>
        <p:txBody>
          <a:bodyPr/>
          <a:lstStyle/>
          <a:p>
            <a:r>
              <a:rPr lang="ru-RU" altLang="ru-RU" sz="3200" b="1">
                <a:solidFill>
                  <a:schemeClr val="tx2"/>
                </a:solidFill>
              </a:rPr>
              <a:t>Межлекарственные взаимодействия ПОАК и препаратов для лечения </a:t>
            </a:r>
            <a:r>
              <a:rPr lang="en-US" altLang="ru-RU" sz="3200" b="1">
                <a:solidFill>
                  <a:schemeClr val="tx2"/>
                </a:solidFill>
              </a:rPr>
              <a:t>COVID -19</a:t>
            </a:r>
            <a:endParaRPr lang="ru-RU" altLang="ru-RU" sz="3200" b="1">
              <a:solidFill>
                <a:schemeClr val="tx2"/>
              </a:solidFill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4EEF947A-D980-4626-BCCC-4B56A5678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6226175"/>
            <a:ext cx="37052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https:www.covid19-druginteractions.org</a:t>
            </a: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3188" name="Группа 6">
            <a:extLst>
              <a:ext uri="{FF2B5EF4-FFF2-40B4-BE49-F238E27FC236}">
                <a16:creationId xmlns:a16="http://schemas.microsoft.com/office/drawing/2014/main" id="{A37FEF19-92DF-4287-8A62-82FBA9B09490}"/>
              </a:ext>
            </a:extLst>
          </p:cNvPr>
          <p:cNvGrpSpPr>
            <a:grpSpLocks/>
          </p:cNvGrpSpPr>
          <p:nvPr/>
        </p:nvGrpSpPr>
        <p:grpSpPr bwMode="auto">
          <a:xfrm>
            <a:off x="117475" y="1412875"/>
            <a:ext cx="8916988" cy="4813300"/>
            <a:chOff x="117254" y="1412776"/>
            <a:chExt cx="8916624" cy="4813295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4594D960-5C2D-45B3-9E93-B2D923F06C99}"/>
                </a:ext>
              </a:extLst>
            </p:cNvPr>
            <p:cNvSpPr/>
            <p:nvPr/>
          </p:nvSpPr>
          <p:spPr bwMode="auto">
            <a:xfrm>
              <a:off x="117254" y="2809775"/>
              <a:ext cx="8815028" cy="341629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                Ингибиторы Р-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gp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</a:t>
              </a:r>
              <a:r>
                <a:rPr kumimoji="0" lang="ru-RU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Гидроксихлорохин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 </a:t>
              </a:r>
              <a:r>
                <a:rPr kumimoji="0" lang="ru-RU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Хлорохин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  </a:t>
              </a:r>
              <a:r>
                <a:rPr kumimoji="0" lang="ru-RU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Мефлохин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                       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Возможно повышение  концентрации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ривароксабана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 </a:t>
              </a:r>
              <a:r>
                <a:rPr kumimoji="0" lang="ru-RU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апиксабана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Повышение концентрации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дабигатрана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DCD485E6-AFF6-46B0-8E91-9E3813E09DC7}"/>
                </a:ext>
              </a:extLst>
            </p:cNvPr>
            <p:cNvSpPr/>
            <p:nvPr/>
          </p:nvSpPr>
          <p:spPr>
            <a:xfrm>
              <a:off x="364894" y="1412776"/>
              <a:ext cx="8137193" cy="83184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Фармакокинетическое взаимодействие ЛС на уровне </a:t>
              </a: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метаболизма</a:t>
              </a:r>
            </a:p>
          </p:txBody>
        </p:sp>
        <p:sp>
          <p:nvSpPr>
            <p:cNvPr id="93192" name="Прямоугольник 1">
              <a:extLst>
                <a:ext uri="{FF2B5EF4-FFF2-40B4-BE49-F238E27FC236}">
                  <a16:creationId xmlns:a16="http://schemas.microsoft.com/office/drawing/2014/main" id="{36D92235-C57E-4DB8-B72E-65A01E97D7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6374" y="2244626"/>
              <a:ext cx="633598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Препараты хинолиновой структуры  </a:t>
              </a: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0FBD9C69-5B98-4635-A3E3-4F5F802808F9}"/>
                </a:ext>
              </a:extLst>
            </p:cNvPr>
            <p:cNvSpPr/>
            <p:nvPr/>
          </p:nvSpPr>
          <p:spPr>
            <a:xfrm>
              <a:off x="5292293" y="3860698"/>
              <a:ext cx="3311390" cy="954087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</a:t>
              </a: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Слабое взаимодействие</a:t>
              </a: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Мониторинг или коррекция  дозы не требуются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4B8E076-C121-4F1E-B294-B66FA703860E}"/>
                </a:ext>
              </a:extLst>
            </p:cNvPr>
            <p:cNvSpPr txBox="1"/>
            <p:nvPr/>
          </p:nvSpPr>
          <p:spPr bwMode="auto">
            <a:xfrm>
              <a:off x="7223083" y="2949253"/>
              <a:ext cx="1457884" cy="36907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NB!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↓СКФ</a:t>
              </a: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DD07DD2D-C008-42D1-B5B3-B3070387009E}"/>
                </a:ext>
              </a:extLst>
            </p:cNvPr>
            <p:cNvSpPr/>
            <p:nvPr/>
          </p:nvSpPr>
          <p:spPr>
            <a:xfrm>
              <a:off x="3927098" y="5203722"/>
              <a:ext cx="3535219" cy="954087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Умеренное</a:t>
              </a: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взаимодействие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Может потребоваться  коррекция  дозы или мониторинг </a:t>
              </a:r>
            </a:p>
          </p:txBody>
        </p:sp>
        <p:sp>
          <p:nvSpPr>
            <p:cNvPr id="15" name="Стрелка вверх 14">
              <a:extLst>
                <a:ext uri="{FF2B5EF4-FFF2-40B4-BE49-F238E27FC236}">
                  <a16:creationId xmlns:a16="http://schemas.microsoft.com/office/drawing/2014/main" id="{D9BF6A35-57C0-40AE-8B5C-E1D41E31BAB9}"/>
                </a:ext>
              </a:extLst>
            </p:cNvPr>
            <p:cNvSpPr/>
            <p:nvPr/>
          </p:nvSpPr>
          <p:spPr bwMode="auto">
            <a:xfrm>
              <a:off x="8398866" y="4178114"/>
              <a:ext cx="635012" cy="2047957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Риск кровотечений</a:t>
              </a:r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D563058-3723-479F-9985-57F0B4264EE4}"/>
              </a:ext>
            </a:extLst>
          </p:cNvPr>
          <p:cNvSpPr/>
          <p:nvPr/>
        </p:nvSpPr>
        <p:spPr>
          <a:xfrm>
            <a:off x="296863" y="6472238"/>
            <a:ext cx="5399087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Ducharme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Farinotti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: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Pharmacokinet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1996 Oct; 31 (4): 257-274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Заголовок 1">
            <a:extLst>
              <a:ext uri="{FF2B5EF4-FFF2-40B4-BE49-F238E27FC236}">
                <a16:creationId xmlns:a16="http://schemas.microsoft.com/office/drawing/2014/main" id="{78E153F8-C5BE-48CC-B1FF-993E29427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149225"/>
            <a:ext cx="8280400" cy="862013"/>
          </a:xfrm>
        </p:spPr>
        <p:txBody>
          <a:bodyPr/>
          <a:lstStyle/>
          <a:p>
            <a:r>
              <a:rPr lang="ru-RU" altLang="ru-RU" sz="3200" b="1">
                <a:solidFill>
                  <a:schemeClr val="tx2"/>
                </a:solidFill>
              </a:rPr>
              <a:t>Межлекарственные взаимодействия ПОАК и препаратов для лечения </a:t>
            </a:r>
            <a:r>
              <a:rPr lang="en-US" altLang="ru-RU" sz="3200" b="1">
                <a:solidFill>
                  <a:schemeClr val="tx2"/>
                </a:solidFill>
              </a:rPr>
              <a:t>COVID -19</a:t>
            </a:r>
            <a:endParaRPr lang="ru-RU" altLang="ru-RU" sz="3200" b="1">
              <a:solidFill>
                <a:schemeClr val="tx2"/>
              </a:solidFill>
            </a:endParaRPr>
          </a:p>
        </p:txBody>
      </p:sp>
      <p:grpSp>
        <p:nvGrpSpPr>
          <p:cNvPr id="94211" name="Группа 6">
            <a:extLst>
              <a:ext uri="{FF2B5EF4-FFF2-40B4-BE49-F238E27FC236}">
                <a16:creationId xmlns:a16="http://schemas.microsoft.com/office/drawing/2014/main" id="{6F607617-3E24-4A26-A0F4-690A08B3843A}"/>
              </a:ext>
            </a:extLst>
          </p:cNvPr>
          <p:cNvGrpSpPr>
            <a:grpSpLocks/>
          </p:cNvGrpSpPr>
          <p:nvPr/>
        </p:nvGrpSpPr>
        <p:grpSpPr bwMode="auto">
          <a:xfrm>
            <a:off x="117475" y="1412875"/>
            <a:ext cx="8815388" cy="4219575"/>
            <a:chOff x="117254" y="1412776"/>
            <a:chExt cx="8815028" cy="4551329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4FE591D5-5159-49E2-80DE-320DF0528DCB}"/>
                </a:ext>
              </a:extLst>
            </p:cNvPr>
            <p:cNvSpPr/>
            <p:nvPr/>
          </p:nvSpPr>
          <p:spPr bwMode="auto">
            <a:xfrm>
              <a:off x="117254" y="2810024"/>
              <a:ext cx="8815028" cy="315408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Тоцилизумаб</a:t>
              </a: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— рекомбинантное </a:t>
              </a:r>
              <a:r>
                <a:rPr kumimoji="0" lang="ru-RU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гуманизированное</a:t>
              </a: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ru-RU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моноклональное</a:t>
              </a: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антитело к человеческому рецептору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IL</a:t>
              </a: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-6 </a:t>
              </a: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sIL-6R </a:t>
              </a: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и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mIL-6R</a:t>
              </a: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)                                     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ru-RU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Тоцилизумаб</a:t>
              </a: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устраняет индуцированное IL-6 подавление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CYP3A4</a:t>
              </a: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Возможно незначительное снижение концентрации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</a:t>
              </a:r>
              <a:r>
                <a:rPr kumimoji="0" lang="ru-RU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ривароксабана</a:t>
              </a: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 </a:t>
              </a:r>
              <a:r>
                <a:rPr kumimoji="0" lang="ru-RU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апиксабана</a:t>
              </a: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Дабигатран</a:t>
              </a: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не ожидается клинически значимого взаимодействия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B83C4C02-C230-4F4A-AC7B-465CFE0ABCA3}"/>
                </a:ext>
              </a:extLst>
            </p:cNvPr>
            <p:cNvSpPr/>
            <p:nvPr/>
          </p:nvSpPr>
          <p:spPr>
            <a:xfrm>
              <a:off x="364894" y="1412776"/>
              <a:ext cx="8137193" cy="83218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Фармакокинетическое взаимодействие ЛС на уровне </a:t>
              </a: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метаболизма</a:t>
              </a:r>
            </a:p>
          </p:txBody>
        </p:sp>
        <p:sp>
          <p:nvSpPr>
            <p:cNvPr id="94215" name="Прямоугольник 1">
              <a:extLst>
                <a:ext uri="{FF2B5EF4-FFF2-40B4-BE49-F238E27FC236}">
                  <a16:creationId xmlns:a16="http://schemas.microsoft.com/office/drawing/2014/main" id="{2889FED5-DF77-4D1F-B1BC-566AA9672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390" y="2244625"/>
              <a:ext cx="5255374" cy="498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 Моноклональные антитела  </a:t>
              </a: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7EA17986-A7F9-42E3-8E76-8EF3E0F90557}"/>
                </a:ext>
              </a:extLst>
            </p:cNvPr>
            <p:cNvSpPr/>
            <p:nvPr/>
          </p:nvSpPr>
          <p:spPr>
            <a:xfrm>
              <a:off x="3708032" y="4520625"/>
              <a:ext cx="4895650" cy="729446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 </a:t>
              </a: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Слабое взаимодействие</a:t>
              </a: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Мониторинг или коррекция  дозы не требуются</a:t>
              </a:r>
            </a:p>
          </p:txBody>
        </p:sp>
      </p:grpSp>
      <p:sp>
        <p:nvSpPr>
          <p:cNvPr id="13" name="TextBox 3">
            <a:extLst>
              <a:ext uri="{FF2B5EF4-FFF2-40B4-BE49-F238E27FC236}">
                <a16:creationId xmlns:a16="http://schemas.microsoft.com/office/drawing/2014/main" id="{5D62282C-2994-4A83-BAA7-CAB202D94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8" y="5876925"/>
            <a:ext cx="891698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https:www.covid19-druginteractions.org</a:t>
            </a:r>
            <a:r>
              <a:rPr kumimoji="0" lang="ru-RU" alt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Direct oral anticoagulant plasma levels striking increase in severe COVID-19 respiratory syndrome patients treated with antiviral agents. The Cremona experience</a:t>
            </a:r>
            <a:r>
              <a:rPr kumimoji="0" lang="ru-RU" alt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alt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ru-RU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doi</a:t>
            </a:r>
            <a:r>
              <a:rPr kumimoji="0" lang="en-US" alt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10.1111/JTH.14871</a:t>
            </a:r>
            <a:endParaRPr kumimoji="0" lang="ru-RU" altLang="ru-RU" sz="110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Bikdeli</a:t>
            </a:r>
            <a:r>
              <a:rPr kumimoji="0" lang="en-US" alt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B, </a:t>
            </a:r>
            <a:r>
              <a:rPr kumimoji="0" lang="en-US" alt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Madhavan</a:t>
            </a:r>
            <a:r>
              <a:rPr kumimoji="0" lang="en-US" alt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MV, et al.</a:t>
            </a:r>
            <a:r>
              <a:rPr kumimoji="0" lang="ru-RU" alt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COVID-19 and Thrombotic or Thromboembolic Disease: Implications for Prevention, Antithrombotic Therapy, and Follow-up, Journal of the American College of Cardiology (2020), </a:t>
            </a:r>
            <a:r>
              <a:rPr kumimoji="0" lang="en-US" alt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doi</a:t>
            </a:r>
            <a:r>
              <a:rPr kumimoji="0" lang="en-US" alt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https://doi.org/10.1016/j.jacc.2020.04.031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4A9FCDF-DC43-41F5-9E3C-B562D14EA214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ru-RU" sz="3600" dirty="0"/>
              <a:t>Какой препарат лучше подобрать для пациентов с нарушение функции почек?</a:t>
            </a:r>
          </a:p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AC1C1BC-0DF3-4D88-8B18-826273A0A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Взгляд клинического фармаколога</a:t>
            </a:r>
          </a:p>
        </p:txBody>
      </p:sp>
    </p:spTree>
    <p:extLst>
      <p:ext uri="{BB962C8B-B14F-4D97-AF65-F5344CB8AC3E}">
        <p14:creationId xmlns:p14="http://schemas.microsoft.com/office/powerpoint/2010/main" val="32462455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000" y="295957"/>
            <a:ext cx="8281175" cy="738664"/>
          </a:xfrm>
        </p:spPr>
        <p:txBody>
          <a:bodyPr/>
          <a:lstStyle/>
          <a:p>
            <a:r>
              <a:rPr lang="ru-RU" sz="2400" dirty="0"/>
              <a:t>Выведение ингибиторов </a:t>
            </a:r>
            <a:r>
              <a:rPr lang="en-US" sz="2400" dirty="0" err="1"/>
              <a:t>Xa</a:t>
            </a:r>
            <a:r>
              <a:rPr lang="en-US" sz="2400" dirty="0"/>
              <a:t>-</a:t>
            </a:r>
            <a:r>
              <a:rPr lang="ru-RU" sz="2400" dirty="0"/>
              <a:t>фактора через почки значимо меньше, чем у дабигатрана</a:t>
            </a:r>
            <a:endParaRPr lang="de-DE" sz="2400" b="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5823555"/>
            <a:ext cx="856895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'С учетом 100%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биодоступности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 </a:t>
            </a:r>
            <a:r>
              <a:rPr kumimoji="0" lang="ru-RU" sz="900" b="0" i="0" u="none" strike="noStrike" kern="1200" cap="none" spc="0" normalizeH="0" baseline="3000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†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средний процент после внутривенного введения через 24 часа после первой дозы;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ФП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фибрилляция предсердий;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Есаян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А. М. Антикоагулянтная терапия у пациента с хронической болезнью почек и фибрилляцией предсердий. Журнал Сердечная Недостаточность. 2017;18(4):208–212; Инструкция по применению лекарственного препарата для медицинского применения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Ксарелто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® 15 / 20 мг ЛП-001457. Актуальная версия инструкции от 12.02.2018; Инструкция по применению лекарственного препарата для медицинского применения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Прадакса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®  ЛП-000872; Инструкция по применению лекарственного препарата для медицинского применения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Эликвис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® ЛП-002007 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9" name="Group 32"/>
          <p:cNvGraphicFramePr>
            <a:graphicFrameLocks noGrp="1"/>
          </p:cNvGraphicFramePr>
          <p:nvPr/>
        </p:nvGraphicFramePr>
        <p:xfrm>
          <a:off x="611560" y="1340768"/>
          <a:ext cx="8136905" cy="299237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924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35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Препарат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46800" marB="46800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Выведение активного 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препарата через почки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T="45749" marB="45749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Клиническое значение для пациентов с ФП и нарушением</a:t>
                      </a:r>
                      <a:r>
                        <a:rPr lang="ru-RU" sz="1600" b="1" baseline="0" dirty="0">
                          <a:solidFill>
                            <a:schemeClr val="bg1"/>
                          </a:solidFill>
                        </a:rPr>
                        <a:t> функции почек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T="45749" marB="45749"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89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Ксарелто</a:t>
                      </a:r>
                      <a:r>
                        <a:rPr kumimoji="0" lang="ru-RU" sz="1600" b="1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®</a:t>
                      </a:r>
                      <a:endParaRPr kumimoji="0" lang="en-US" sz="16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46800" marB="46800" anchor="ctr" horzOverflow="overflow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en-GB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~33%</a:t>
                      </a:r>
                      <a:r>
                        <a:rPr lang="ru-RU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'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9" marB="45749" anchor="ctr" horzOverflow="overflow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с точки зрения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</a:rPr>
                        <a:t>фармакокинетики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 препаратов, разница в 6% клинически значимой не является</a:t>
                      </a:r>
                      <a:endParaRPr kumimoji="0" lang="en-US" sz="16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9" marB="45749" anchor="ctr" horzOverflow="overflow"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60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Апиксабан</a:t>
                      </a:r>
                      <a:endParaRPr kumimoji="0" lang="en-US" sz="16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46800" marB="46800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en-GB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~2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r>
                        <a:rPr kumimoji="0" lang="en-GB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kumimoji="0" lang="en-US" sz="16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9" marB="45749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6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49" marB="45749" anchor="ctr" horzOverflow="overflow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60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6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Дабигатран</a:t>
                      </a:r>
                      <a:endParaRPr kumimoji="0" lang="en-US" sz="16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46800" marB="46800" anchor="ctr" horzOverflow="overflow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en-GB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~8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r>
                        <a:rPr kumimoji="0" lang="en-GB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r>
                        <a:rPr kumimoji="0" lang="en-US" sz="160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†</a:t>
                      </a:r>
                      <a:r>
                        <a:rPr kumimoji="0" lang="en-GB" sz="160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kumimoji="0" lang="en-US" sz="16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9" marB="45749" anchor="ctr" horzOverflow="overflow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может приводить к накоплению препарата и возможному повышению риска кровотечений</a:t>
                      </a:r>
                      <a:endParaRPr kumimoji="0" lang="en-US" sz="16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9" marB="45749" anchor="ctr" horzOverflow="overflow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54706"/>
            <a:ext cx="963622" cy="1323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18002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775" y="217011"/>
            <a:ext cx="8072438" cy="738664"/>
          </a:xfrm>
        </p:spPr>
        <p:txBody>
          <a:bodyPr/>
          <a:lstStyle/>
          <a:p>
            <a:r>
              <a:rPr lang="ru-RU" sz="2400" dirty="0"/>
              <a:t>Фармакокинетика дабигатрана значительно меняется при тяжелой почечной недостаточности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quarter" idx="10"/>
          </p:nvPr>
        </p:nvSpPr>
        <p:spPr>
          <a:xfrm>
            <a:off x="592014" y="4795292"/>
            <a:ext cx="8278813" cy="793948"/>
          </a:xfrm>
          <a:prstGeom prst="rect">
            <a:avLst/>
          </a:prstGeom>
        </p:spPr>
        <p:txBody>
          <a:bodyPr/>
          <a:lstStyle/>
          <a:p>
            <a:r>
              <a:rPr lang="ru-RU" sz="1600" dirty="0">
                <a:solidFill>
                  <a:schemeClr val="tx1"/>
                </a:solidFill>
              </a:rPr>
              <a:t>Дабигатран не может применяться у пациентов с клиренсом креатинина </a:t>
            </a:r>
            <a:r>
              <a:rPr lang="en-US" sz="1600" dirty="0">
                <a:solidFill>
                  <a:schemeClr val="tx1"/>
                </a:solidFill>
              </a:rPr>
              <a:t>&lt;</a:t>
            </a:r>
            <a:r>
              <a:rPr lang="ru-RU" sz="1600" dirty="0">
                <a:solidFill>
                  <a:schemeClr val="tx1"/>
                </a:solidFill>
              </a:rPr>
              <a:t>30 мл/мин</a:t>
            </a:r>
          </a:p>
          <a:p>
            <a:r>
              <a:rPr lang="ru-RU" sz="1600" dirty="0">
                <a:solidFill>
                  <a:schemeClr val="tx1"/>
                </a:solidFill>
              </a:rPr>
              <a:t>При переходе с дабигатрана на другие антикоагулянты при нарушении функции почек необходимо учитывать возможность задержки выведения препарата</a:t>
            </a:r>
          </a:p>
          <a:p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6377553"/>
            <a:ext cx="84249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КлКр</a:t>
            </a: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– клиренс </a:t>
            </a:r>
            <a:r>
              <a:rPr kumimoji="0" lang="ru-RU" sz="900" b="0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креатинина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Stangier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J,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Rathgen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K,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Stähle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H, et al. Influence of renal impairment on the pharmacokinetics and pharmacodynamics of oral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dabigatran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etexilate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an open-label, parallel-group, single-centre study.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Pharmacokinet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2010 Apr;49(4):259-68.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0192" y="1844824"/>
            <a:ext cx="2520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Увеличение максимальной концентрации в 6,3 раза,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00192" y="276176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Удлинение периода полувыведения в 2 раза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611559" y="1121073"/>
            <a:ext cx="5688633" cy="3561204"/>
            <a:chOff x="539552" y="1266145"/>
            <a:chExt cx="5688633" cy="356120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074" y="1340768"/>
              <a:ext cx="4695825" cy="323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Прямая со стрелкой 6"/>
            <p:cNvCxnSpPr/>
            <p:nvPr/>
          </p:nvCxnSpPr>
          <p:spPr bwMode="auto">
            <a:xfrm flipV="1">
              <a:off x="2123729" y="2295698"/>
              <a:ext cx="4104456" cy="611138"/>
            </a:xfrm>
            <a:prstGeom prst="straightConnector1">
              <a:avLst/>
            </a:prstGeom>
            <a:noFill/>
            <a:ln w="28575" cap="flat" cmpd="sng" algn="ctr">
              <a:solidFill>
                <a:srgbClr val="7030A0"/>
              </a:solidFill>
              <a:prstDash val="solid"/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Прямая со стрелкой 9"/>
            <p:cNvCxnSpPr/>
            <p:nvPr/>
          </p:nvCxnSpPr>
          <p:spPr bwMode="auto">
            <a:xfrm flipV="1">
              <a:off x="4932040" y="3212976"/>
              <a:ext cx="1296145" cy="611138"/>
            </a:xfrm>
            <a:prstGeom prst="straightConnector1">
              <a:avLst/>
            </a:prstGeom>
            <a:noFill/>
            <a:ln w="28575" cap="flat" cmpd="sng" algn="ctr">
              <a:solidFill>
                <a:srgbClr val="7030A0"/>
              </a:solidFill>
              <a:prstDash val="solid"/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" name="TextBox 2"/>
            <p:cNvSpPr txBox="1"/>
            <p:nvPr/>
          </p:nvSpPr>
          <p:spPr>
            <a:xfrm>
              <a:off x="539552" y="1340768"/>
              <a:ext cx="338554" cy="3238501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Концентрация </a:t>
              </a:r>
              <a:r>
                <a:rPr kumimoji="0" lang="ru-RU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дабигатрана</a:t>
              </a: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в плазме крови, </a:t>
              </a:r>
              <a:r>
                <a:rPr kumimoji="0" lang="ru-RU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нг</a:t>
              </a: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/мл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39553" y="4581128"/>
              <a:ext cx="4807346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Время (часы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)</a:t>
              </a:r>
              <a:endPara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47864" y="1266145"/>
              <a:ext cx="2328134" cy="9387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Гемодиализ (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n=6)                  </a:t>
              </a:r>
              <a:r>
                <a:rPr kumimoji="0" lang="ru-RU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КлКр</a:t>
              </a: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&gt;80 мл/мин (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n=6)</a:t>
              </a: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                               </a:t>
              </a:r>
              <a:r>
                <a:rPr kumimoji="0" lang="ru-RU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КлКр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&gt;</a:t>
              </a: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50 и ≤80 мл/мин (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n=6</a:t>
              </a: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)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</a:t>
              </a:r>
              <a:r>
                <a:rPr kumimoji="0" lang="ru-RU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КлКр</a:t>
              </a: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&gt;30 и ≤50 мл/мин (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n=6</a:t>
              </a: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) </a:t>
              </a:r>
              <a:r>
                <a:rPr kumimoji="0" lang="ru-RU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КлКр</a:t>
              </a: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≤30 мл/мин (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n=11</a:t>
              </a: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)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3298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Заголовок 1">
            <a:extLst>
              <a:ext uri="{FF2B5EF4-FFF2-40B4-BE49-F238E27FC236}">
                <a16:creationId xmlns:a16="http://schemas.microsoft.com/office/drawing/2014/main" id="{FF87B539-9180-4EB2-A51D-B2765C815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3200" b="1"/>
              <a:t>Борьба с полипрагмазией в клинической практике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8B762F46-00FB-413D-AD7A-BD6D8EC5776F}"/>
              </a:ext>
            </a:extLst>
          </p:cNvPr>
          <p:cNvSpPr/>
          <p:nvPr/>
        </p:nvSpPr>
        <p:spPr>
          <a:xfrm>
            <a:off x="395288" y="1181100"/>
            <a:ext cx="2592387" cy="1079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этап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Выявление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полипрагмазии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E6E3A1E0-777E-42FF-9468-7C0A764C760C}"/>
              </a:ext>
            </a:extLst>
          </p:cNvPr>
          <p:cNvSpPr/>
          <p:nvPr/>
        </p:nvSpPr>
        <p:spPr>
          <a:xfrm>
            <a:off x="3492500" y="2925763"/>
            <a:ext cx="2592388" cy="10810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этап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Депрескрайбинг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80FCBE4F-0A1B-4565-B1FC-9F68AF458BA7}"/>
              </a:ext>
            </a:extLst>
          </p:cNvPr>
          <p:cNvSpPr/>
          <p:nvPr/>
        </p:nvSpPr>
        <p:spPr>
          <a:xfrm>
            <a:off x="6443663" y="4006850"/>
            <a:ext cx="2592387" cy="1079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III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этап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Мониторинг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43BFE8F0-B414-4140-B208-D3B8A26F0DD5}"/>
              </a:ext>
            </a:extLst>
          </p:cNvPr>
          <p:cNvCxnSpPr/>
          <p:nvPr/>
        </p:nvCxnSpPr>
        <p:spPr>
          <a:xfrm>
            <a:off x="1546225" y="579438"/>
            <a:ext cx="7489825" cy="248285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Выноска со стрелкой вверх 1">
            <a:extLst>
              <a:ext uri="{FF2B5EF4-FFF2-40B4-BE49-F238E27FC236}">
                <a16:creationId xmlns:a16="http://schemas.microsoft.com/office/drawing/2014/main" id="{FB2088AB-E1BB-4B22-9B7A-F74C043CF778}"/>
              </a:ext>
            </a:extLst>
          </p:cNvPr>
          <p:cNvSpPr/>
          <p:nvPr/>
        </p:nvSpPr>
        <p:spPr>
          <a:xfrm>
            <a:off x="395288" y="2360613"/>
            <a:ext cx="2592387" cy="1628775"/>
          </a:xfrm>
          <a:prstGeom prst="up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Потенциально не рекомендованные ЛС:</a:t>
            </a: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Критерии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Бирса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Критерии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STOPP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B31C17-77B1-4661-BB9E-0B4D96E7C3A0}"/>
              </a:ext>
            </a:extLst>
          </p:cNvPr>
          <p:cNvSpPr/>
          <p:nvPr/>
        </p:nvSpPr>
        <p:spPr>
          <a:xfrm>
            <a:off x="395288" y="4060825"/>
            <a:ext cx="2592387" cy="863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Анализ на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межлекарственные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взаимодействия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D31CBC7-5E9D-46AC-BFCA-B67479C51F57}"/>
              </a:ext>
            </a:extLst>
          </p:cNvPr>
          <p:cNvSpPr/>
          <p:nvPr/>
        </p:nvSpPr>
        <p:spPr>
          <a:xfrm>
            <a:off x="395288" y="5054600"/>
            <a:ext cx="2592387" cy="863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Индекс рациональности применения ЛС 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Выноска со стрелкой вверх 13">
            <a:extLst>
              <a:ext uri="{FF2B5EF4-FFF2-40B4-BE49-F238E27FC236}">
                <a16:creationId xmlns:a16="http://schemas.microsoft.com/office/drawing/2014/main" id="{3D5D33E2-B044-475A-99ED-CF128AFC7F62}"/>
              </a:ext>
            </a:extLst>
          </p:cNvPr>
          <p:cNvSpPr/>
          <p:nvPr/>
        </p:nvSpPr>
        <p:spPr>
          <a:xfrm>
            <a:off x="3492500" y="4060825"/>
            <a:ext cx="2592388" cy="1671638"/>
          </a:xfrm>
          <a:prstGeom prst="up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Консультации специалистов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клинический фармаколог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BBB75BC-89E2-4713-961C-4A208D0F037D}"/>
              </a:ext>
            </a:extLst>
          </p:cNvPr>
          <p:cNvSpPr/>
          <p:nvPr/>
        </p:nvSpPr>
        <p:spPr>
          <a:xfrm>
            <a:off x="6530975" y="6237288"/>
            <a:ext cx="2417763" cy="503237"/>
          </a:xfrm>
          <a:prstGeom prst="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ФАРМАКОГЕНЕТИЧЕСКОЕ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ТЕСТИРОВАНИЕ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817F579-4293-4D94-B0AA-B25ED631B86B}"/>
              </a:ext>
            </a:extLst>
          </p:cNvPr>
          <p:cNvSpPr/>
          <p:nvPr/>
        </p:nvSpPr>
        <p:spPr>
          <a:xfrm>
            <a:off x="6530975" y="5126038"/>
            <a:ext cx="2417763" cy="503237"/>
          </a:xfrm>
          <a:prstGeom prst="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Терапевтический лекарственный мониторинг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8F5D8A3-2EB5-4620-8FEA-D13929C4632C}"/>
              </a:ext>
            </a:extLst>
          </p:cNvPr>
          <p:cNvSpPr/>
          <p:nvPr/>
        </p:nvSpPr>
        <p:spPr>
          <a:xfrm>
            <a:off x="6530975" y="5732463"/>
            <a:ext cx="2417763" cy="504825"/>
          </a:xfrm>
          <a:prstGeom prst="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Фенотипирование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изоферментов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цитохрома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Р-450</a:t>
            </a:r>
          </a:p>
        </p:txBody>
      </p:sp>
      <p:sp>
        <p:nvSpPr>
          <p:cNvPr id="17" name="Выноска со стрелкой вниз 16">
            <a:extLst>
              <a:ext uri="{FF2B5EF4-FFF2-40B4-BE49-F238E27FC236}">
                <a16:creationId xmlns:a16="http://schemas.microsoft.com/office/drawing/2014/main" id="{73B65708-AF42-49E8-86EE-7310BEC045C5}"/>
              </a:ext>
            </a:extLst>
          </p:cNvPr>
          <p:cNvSpPr/>
          <p:nvPr/>
        </p:nvSpPr>
        <p:spPr>
          <a:xfrm>
            <a:off x="6921500" y="3044825"/>
            <a:ext cx="1638300" cy="914400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Пациенты с высоким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риком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8AFC609-AAA2-460E-8F91-9E1817DBFDB7}"/>
              </a:ext>
            </a:extLst>
          </p:cNvPr>
          <p:cNvSpPr/>
          <p:nvPr/>
        </p:nvSpPr>
        <p:spPr>
          <a:xfrm>
            <a:off x="1763688" y="1916832"/>
            <a:ext cx="5976664" cy="2862322"/>
          </a:xfrm>
          <a:prstGeom prst="rect">
            <a:avLst/>
          </a:prstGeom>
          <a:solidFill>
            <a:srgbClr val="FF9933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ContrastingLeftFacing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«Хороший лист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назначений - это не тот, в который некуда вписывать,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 тот из которого нечего вычеркнуть»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>
            <a:extLst>
              <a:ext uri="{FF2B5EF4-FFF2-40B4-BE49-F238E27FC236}">
                <a16:creationId xmlns:a16="http://schemas.microsoft.com/office/drawing/2014/main" id="{ECAB6024-29DE-4534-8902-07329FD58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50" y="-85725"/>
            <a:ext cx="8747125" cy="1858963"/>
          </a:xfrm>
        </p:spPr>
        <p:txBody>
          <a:bodyPr>
            <a:normAutofit/>
          </a:bodyPr>
          <a:lstStyle/>
          <a:p>
            <a:pPr algn="l"/>
            <a:r>
              <a:rPr lang="ru-RU" altLang="ru-RU" sz="3600" b="1" dirty="0">
                <a:solidFill>
                  <a:schemeClr val="tx2"/>
                </a:solidFill>
              </a:rPr>
              <a:t>Лекарственное взаимодействие </a:t>
            </a:r>
            <a:r>
              <a:rPr lang="ru-RU" altLang="ru-RU" sz="3200" b="1" dirty="0">
                <a:solidFill>
                  <a:schemeClr val="tx2"/>
                </a:solidFill>
              </a:rPr>
              <a:t>— </a:t>
            </a:r>
            <a:r>
              <a:rPr lang="ru-RU" altLang="ru-RU" sz="2800" b="1" dirty="0">
                <a:solidFill>
                  <a:schemeClr val="tx2"/>
                </a:solidFill>
              </a:rPr>
              <a:t>это изменение эффективности и безопасности одного ЛС при одновременном или последовательном его применении с другим ЛС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FEA038A-DB7D-4763-BD49-20D0E00B1D75}"/>
              </a:ext>
            </a:extLst>
          </p:cNvPr>
          <p:cNvSpPr/>
          <p:nvPr/>
        </p:nvSpPr>
        <p:spPr>
          <a:xfrm>
            <a:off x="157163" y="6100763"/>
            <a:ext cx="82804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b="0" dirty="0">
                <a:latin typeface="+mn-lt"/>
              </a:rPr>
              <a:t>Риск развития НПР в стационаре в зависимости от количества баллов по шкале </a:t>
            </a:r>
            <a:r>
              <a:rPr lang="ru-RU" sz="1800" b="0" dirty="0" err="1">
                <a:latin typeface="+mn-lt"/>
              </a:rPr>
              <a:t>GerontoNet</a:t>
            </a:r>
            <a:r>
              <a:rPr lang="ru-RU" sz="1800" b="0" dirty="0">
                <a:latin typeface="+mn-lt"/>
              </a:rPr>
              <a:t> </a:t>
            </a:r>
            <a:endParaRPr lang="ru-RU" sz="1800" dirty="0">
              <a:latin typeface="+mn-lt"/>
            </a:endParaRPr>
          </a:p>
        </p:txBody>
      </p:sp>
      <p:grpSp>
        <p:nvGrpSpPr>
          <p:cNvPr id="66564" name="Группа 6">
            <a:extLst>
              <a:ext uri="{FF2B5EF4-FFF2-40B4-BE49-F238E27FC236}">
                <a16:creationId xmlns:a16="http://schemas.microsoft.com/office/drawing/2014/main" id="{1202E82B-845D-4A3B-BE1C-CC8FDBF18B5F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938338"/>
            <a:ext cx="7431088" cy="4198937"/>
            <a:chOff x="762125" y="1434837"/>
            <a:chExt cx="7429922" cy="4487390"/>
          </a:xfrm>
        </p:grpSpPr>
        <p:pic>
          <p:nvPicPr>
            <p:cNvPr id="66566" name="Picture 2">
              <a:extLst>
                <a:ext uri="{FF2B5EF4-FFF2-40B4-BE49-F238E27FC236}">
                  <a16:creationId xmlns:a16="http://schemas.microsoft.com/office/drawing/2014/main" id="{D7A512F9-59E7-47B5-8EE3-0267D3C740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125" y="1434837"/>
              <a:ext cx="7429922" cy="4487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90C526CE-CC14-4A15-9826-A41B7C0CE2D5}"/>
                </a:ext>
              </a:extLst>
            </p:cNvPr>
            <p:cNvSpPr/>
            <p:nvPr/>
          </p:nvSpPr>
          <p:spPr>
            <a:xfrm>
              <a:off x="6585749" y="2720826"/>
              <a:ext cx="982508" cy="4614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0" dirty="0">
                  <a:latin typeface="+mn-lt"/>
                </a:rPr>
                <a:t>ЛС ≥ 6</a:t>
              </a: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93F0BD08-1DE0-4A2E-934E-524C6C241DBE}"/>
                </a:ext>
              </a:extLst>
            </p:cNvPr>
            <p:cNvSpPr/>
            <p:nvPr/>
          </p:nvSpPr>
          <p:spPr>
            <a:xfrm>
              <a:off x="3323948" y="4145933"/>
              <a:ext cx="982509" cy="4614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0" dirty="0">
                  <a:latin typeface="+mn-lt"/>
                </a:rPr>
                <a:t>ЛС ≤ 5</a:t>
              </a:r>
            </a:p>
          </p:txBody>
        </p:sp>
      </p:grp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id="{5AD207B6-075C-4790-959A-793AFC353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1458913"/>
            <a:ext cx="4140200" cy="17541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800" b="0" dirty="0">
                <a:cs typeface="Arial" pitchFamily="34" charset="0"/>
              </a:rPr>
              <a:t>НПР, связанные с применением </a:t>
            </a:r>
            <a:r>
              <a:rPr lang="ru-RU" sz="1800" u="sng" dirty="0">
                <a:cs typeface="Arial" pitchFamily="34" charset="0"/>
              </a:rPr>
              <a:t>антикоагулянтов</a:t>
            </a:r>
            <a:r>
              <a:rPr lang="ru-RU" sz="1800" b="0" dirty="0">
                <a:cs typeface="Arial" pitchFamily="34" charset="0"/>
              </a:rPr>
              <a:t>, явились причиной 50000 госпитализаций за 3 года (2010-2013 гг.), составив 6,4% от всех НЛР за этот период </a:t>
            </a:r>
          </a:p>
          <a:p>
            <a:pPr algn="ctr">
              <a:defRPr/>
            </a:pPr>
            <a:r>
              <a:rPr lang="en-US" sz="1400" b="0" dirty="0">
                <a:cs typeface="Arial" pitchFamily="34" charset="0"/>
              </a:rPr>
              <a:t>[</a:t>
            </a:r>
            <a:r>
              <a:rPr lang="ru-RU" sz="1400" b="0" dirty="0">
                <a:cs typeface="Arial" pitchFamily="34" charset="0"/>
              </a:rPr>
              <a:t>Испанский национальный регистр НПР</a:t>
            </a:r>
            <a:r>
              <a:rPr lang="ru-RU" sz="1800" b="0" dirty="0">
                <a:cs typeface="Arial" pitchFamily="34" charset="0"/>
              </a:rPr>
              <a:t>, </a:t>
            </a:r>
            <a:r>
              <a:rPr lang="ru-RU" sz="1600" b="0" dirty="0">
                <a:cs typeface="Arial" pitchFamily="34" charset="0"/>
              </a:rPr>
              <a:t>2017</a:t>
            </a:r>
            <a:r>
              <a:rPr lang="en-US" sz="1600" b="0" dirty="0">
                <a:cs typeface="Arial" pitchFamily="34" charset="0"/>
              </a:rPr>
              <a:t>]</a:t>
            </a:r>
            <a:endParaRPr lang="ru-RU" sz="1600" b="0" dirty="0">
              <a:cs typeface="Arial" pitchFamily="34" charset="0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>
            <a:extLst>
              <a:ext uri="{FF2B5EF4-FFF2-40B4-BE49-F238E27FC236}">
                <a16:creationId xmlns:a16="http://schemas.microsoft.com/office/drawing/2014/main" id="{59754284-EBE3-4BCF-ACB3-07B816650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260350"/>
            <a:ext cx="8856662" cy="1296988"/>
          </a:xfrm>
        </p:spPr>
        <p:txBody>
          <a:bodyPr>
            <a:normAutofit fontScale="90000"/>
          </a:bodyPr>
          <a:lstStyle/>
          <a:p>
            <a:r>
              <a:rPr lang="ru-RU" altLang="ru-RU" sz="3200" b="1">
                <a:solidFill>
                  <a:schemeClr val="tx2"/>
                </a:solidFill>
              </a:rPr>
              <a:t>Влияние полипрагмазии на показатели</a:t>
            </a:r>
            <a:br>
              <a:rPr lang="ru-RU" altLang="ru-RU" sz="3200" b="1">
                <a:solidFill>
                  <a:schemeClr val="tx2"/>
                </a:solidFill>
              </a:rPr>
            </a:br>
            <a:r>
              <a:rPr lang="ru-RU" altLang="ru-RU" sz="3200" b="1">
                <a:solidFill>
                  <a:schemeClr val="tx2"/>
                </a:solidFill>
              </a:rPr>
              <a:t> безопасности терапии</a:t>
            </a:r>
            <a:br>
              <a:rPr lang="ru-RU" altLang="ru-RU" sz="3200" b="1">
                <a:solidFill>
                  <a:schemeClr val="tx2"/>
                </a:solidFill>
              </a:rPr>
            </a:br>
            <a:r>
              <a:rPr lang="ru-RU" altLang="ru-RU" sz="3200" b="1">
                <a:solidFill>
                  <a:schemeClr val="tx2"/>
                </a:solidFill>
              </a:rPr>
              <a:t>ривароксабаном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072E2E4-61EF-4AFF-8071-2FBED271D6C6}"/>
              </a:ext>
            </a:extLst>
          </p:cNvPr>
          <p:cNvSpPr/>
          <p:nvPr/>
        </p:nvSpPr>
        <p:spPr>
          <a:xfrm>
            <a:off x="395288" y="6238875"/>
            <a:ext cx="8497887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0" dirty="0">
                <a:latin typeface="+mn-lt"/>
              </a:rPr>
              <a:t>Influence of Polypharmacy on the Effectiveness and Safety</a:t>
            </a:r>
            <a:r>
              <a:rPr lang="ru-RU" sz="1200" b="0" dirty="0">
                <a:latin typeface="+mn-lt"/>
              </a:rPr>
              <a:t> </a:t>
            </a:r>
            <a:r>
              <a:rPr lang="en-US" sz="1200" b="0" dirty="0">
                <a:latin typeface="+mn-lt"/>
              </a:rPr>
              <a:t>of Rivaroxaban Versus Warfarin in Patients With</a:t>
            </a:r>
            <a:r>
              <a:rPr lang="ru-RU" sz="1200" b="0" dirty="0">
                <a:latin typeface="+mn-lt"/>
              </a:rPr>
              <a:t> </a:t>
            </a:r>
            <a:r>
              <a:rPr lang="en-US" sz="1200" b="0" dirty="0" err="1">
                <a:latin typeface="+mn-lt"/>
              </a:rPr>
              <a:t>Nonvalvular</a:t>
            </a:r>
            <a:r>
              <a:rPr lang="en-US" sz="1200" b="0" dirty="0">
                <a:latin typeface="+mn-lt"/>
              </a:rPr>
              <a:t> Atrial Fibrillation</a:t>
            </a:r>
            <a:r>
              <a:rPr lang="ru-RU" sz="1200" b="0" dirty="0">
                <a:latin typeface="+mn-lt"/>
              </a:rPr>
              <a:t> </a:t>
            </a:r>
            <a:r>
              <a:rPr lang="en-US" sz="1200" b="0" dirty="0">
                <a:latin typeface="+mn-lt"/>
              </a:rPr>
              <a:t>PHARMACOTHERAPY Volume 39, Number 2, 2019</a:t>
            </a:r>
            <a:endParaRPr lang="ru-RU" sz="1200" b="0" dirty="0">
              <a:latin typeface="+mn-lt"/>
            </a:endParaRPr>
          </a:p>
        </p:txBody>
      </p:sp>
      <p:pic>
        <p:nvPicPr>
          <p:cNvPr id="67588" name="Picture 10">
            <a:extLst>
              <a:ext uri="{FF2B5EF4-FFF2-40B4-BE49-F238E27FC236}">
                <a16:creationId xmlns:a16="http://schemas.microsoft.com/office/drawing/2014/main" id="{80C6D526-0513-4216-BBA7-024C0CEAF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751013"/>
            <a:ext cx="7416800" cy="429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1">
            <a:extLst>
              <a:ext uri="{FF2B5EF4-FFF2-40B4-BE49-F238E27FC236}">
                <a16:creationId xmlns:a16="http://schemas.microsoft.com/office/drawing/2014/main" id="{20AA12F6-B16C-4D23-B940-5BFB05625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63" y="44450"/>
            <a:ext cx="8675687" cy="792163"/>
          </a:xfrm>
          <a:noFill/>
        </p:spPr>
        <p:txBody>
          <a:bodyPr/>
          <a:lstStyle/>
          <a:p>
            <a:pPr algn="l" eaLnBrk="1" hangingPunct="1"/>
            <a:r>
              <a:rPr lang="ru-RU" altLang="ru-RU" sz="3200" b="1">
                <a:solidFill>
                  <a:schemeClr val="tx2"/>
                </a:solidFill>
              </a:rPr>
              <a:t>Виды взаимодействия ЛС по механизмам </a:t>
            </a:r>
          </a:p>
        </p:txBody>
      </p:sp>
      <p:sp>
        <p:nvSpPr>
          <p:cNvPr id="4118" name="AutoShape 22">
            <a:extLst>
              <a:ext uri="{FF2B5EF4-FFF2-40B4-BE49-F238E27FC236}">
                <a16:creationId xmlns:a16="http://schemas.microsoft.com/office/drawing/2014/main" id="{A305A467-8682-4E31-AE89-C1DF52961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5" y="1124744"/>
            <a:ext cx="2592287" cy="1582738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altLang="ru-RU" sz="2000" dirty="0"/>
              <a:t>ФАРМАЦЕВТИЧЕСКОЕ</a:t>
            </a:r>
          </a:p>
          <a:p>
            <a:pPr>
              <a:buFontTx/>
              <a:buChar char="•"/>
              <a:defRPr/>
            </a:pPr>
            <a:endParaRPr lang="ru-RU" altLang="ru-RU" sz="2000" dirty="0"/>
          </a:p>
          <a:p>
            <a:pPr>
              <a:defRPr/>
            </a:pPr>
            <a:r>
              <a:rPr lang="ru-RU" altLang="ru-RU" sz="2000" dirty="0"/>
              <a:t>Физико-химические </a:t>
            </a:r>
          </a:p>
          <a:p>
            <a:pPr>
              <a:defRPr/>
            </a:pPr>
            <a:r>
              <a:rPr lang="ru-RU" altLang="ru-RU" sz="2000" dirty="0"/>
              <a:t>реакции</a:t>
            </a:r>
          </a:p>
        </p:txBody>
      </p:sp>
      <p:sp>
        <p:nvSpPr>
          <p:cNvPr id="4119" name="AutoShape 23">
            <a:extLst>
              <a:ext uri="{FF2B5EF4-FFF2-40B4-BE49-F238E27FC236}">
                <a16:creationId xmlns:a16="http://schemas.microsoft.com/office/drawing/2014/main" id="{2728B598-464D-4FCC-91D2-8408F3597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6845" y="1109668"/>
            <a:ext cx="3056730" cy="1582737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altLang="ru-RU" sz="2000" dirty="0"/>
              <a:t>ФАРМАКОКИНЕТИЧЕСКОЕ</a:t>
            </a:r>
          </a:p>
          <a:p>
            <a:pPr>
              <a:defRPr/>
            </a:pPr>
            <a:endParaRPr lang="ru-RU" altLang="ru-RU" sz="2000" dirty="0"/>
          </a:p>
          <a:p>
            <a:pPr>
              <a:defRPr/>
            </a:pPr>
            <a:r>
              <a:rPr lang="ru-RU" altLang="ru-RU" sz="2000" dirty="0"/>
              <a:t>Изменение </a:t>
            </a:r>
          </a:p>
          <a:p>
            <a:pPr>
              <a:defRPr/>
            </a:pPr>
            <a:r>
              <a:rPr lang="ru-RU" altLang="ru-RU" sz="2000" dirty="0"/>
              <a:t>концентрации ЛС</a:t>
            </a:r>
          </a:p>
        </p:txBody>
      </p:sp>
      <p:sp>
        <p:nvSpPr>
          <p:cNvPr id="4120" name="AutoShape 24">
            <a:extLst>
              <a:ext uri="{FF2B5EF4-FFF2-40B4-BE49-F238E27FC236}">
                <a16:creationId xmlns:a16="http://schemas.microsoft.com/office/drawing/2014/main" id="{6D636469-376E-464D-A9F8-B75BCABE5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1253" y="1124744"/>
            <a:ext cx="3148161" cy="1582737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altLang="ru-RU" sz="2000" dirty="0"/>
              <a:t>ФАРМАКОДИНАМИЧЕСКОЕ</a:t>
            </a:r>
          </a:p>
          <a:p>
            <a:pPr>
              <a:defRPr/>
            </a:pPr>
            <a:r>
              <a:rPr lang="ru-RU" altLang="ru-RU" sz="2000" dirty="0"/>
              <a:t>Изменение механизма</a:t>
            </a:r>
          </a:p>
          <a:p>
            <a:pPr>
              <a:defRPr/>
            </a:pPr>
            <a:r>
              <a:rPr lang="ru-RU" altLang="ru-RU" sz="2000" dirty="0"/>
              <a:t>действия ЛС на уровне</a:t>
            </a:r>
          </a:p>
          <a:p>
            <a:pPr>
              <a:defRPr/>
            </a:pPr>
            <a:r>
              <a:rPr lang="ru-RU" altLang="ru-RU" sz="2000" dirty="0"/>
              <a:t>молекул-мишеней</a:t>
            </a:r>
          </a:p>
        </p:txBody>
      </p:sp>
      <p:sp>
        <p:nvSpPr>
          <p:cNvPr id="69644" name="Rectangle 3">
            <a:extLst>
              <a:ext uri="{FF2B5EF4-FFF2-40B4-BE49-F238E27FC236}">
                <a16:creationId xmlns:a16="http://schemas.microsoft.com/office/drawing/2014/main" id="{5A7E6992-24D3-4529-AD42-D279BE407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8" y="2924175"/>
            <a:ext cx="2632075" cy="1225550"/>
          </a:xfrm>
          <a:prstGeom prst="rect">
            <a:avLst/>
          </a:prstGeom>
          <a:solidFill>
            <a:srgbClr val="FFFF00"/>
          </a:solidFill>
          <a:ln w="7620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00FF"/>
                </a:solidFill>
                <a:latin typeface="Times New Roman" panose="02020603050405020304" pitchFamily="18" charset="0"/>
              </a:rPr>
              <a:t>РАЦИОНАЛЬНЫЕ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00FF"/>
                </a:solidFill>
                <a:latin typeface="Times New Roman" panose="02020603050405020304" pitchFamily="18" charset="0"/>
              </a:rPr>
              <a:t>КОМБИНАЦИИ</a:t>
            </a:r>
          </a:p>
        </p:txBody>
      </p:sp>
      <p:sp>
        <p:nvSpPr>
          <p:cNvPr id="69645" name="Rectangle 3">
            <a:extLst>
              <a:ext uri="{FF2B5EF4-FFF2-40B4-BE49-F238E27FC236}">
                <a16:creationId xmlns:a16="http://schemas.microsoft.com/office/drawing/2014/main" id="{0767A136-08EB-426A-B5B0-E19FCA3D1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3" y="4295775"/>
            <a:ext cx="2633662" cy="1223963"/>
          </a:xfrm>
          <a:prstGeom prst="rect">
            <a:avLst/>
          </a:prstGeom>
          <a:solidFill>
            <a:srgbClr val="FFFF00"/>
          </a:solidFill>
          <a:ln w="7620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00FF"/>
                </a:solidFill>
                <a:latin typeface="Times New Roman" panose="02020603050405020304" pitchFamily="18" charset="0"/>
              </a:rPr>
              <a:t>ИНДЕФИРЕНТНЫЕ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00FF"/>
                </a:solidFill>
                <a:latin typeface="Times New Roman" panose="02020603050405020304" pitchFamily="18" charset="0"/>
              </a:rPr>
              <a:t>КОМБИНАЦИИ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85591352-419F-4FE6-AC88-05CA4F536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9100" y="3536950"/>
            <a:ext cx="2895600" cy="1223963"/>
          </a:xfrm>
          <a:prstGeom prst="rect">
            <a:avLst/>
          </a:prstGeom>
          <a:solidFill>
            <a:srgbClr val="FFFF00"/>
          </a:solidFill>
          <a:ln w="76200">
            <a:solidFill>
              <a:schemeClr val="accent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400" dirty="0">
              <a:solidFill>
                <a:srgbClr val="0000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dirty="0">
                <a:solidFill>
                  <a:srgbClr val="0000FF"/>
                </a:solidFill>
              </a:rPr>
              <a:t>НЕРАЦИОНАЛЬНЫЕ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dirty="0">
                <a:solidFill>
                  <a:srgbClr val="0000FF"/>
                </a:solidFill>
              </a:rPr>
              <a:t>КОМБИНАЦИИ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400" b="0" dirty="0"/>
          </a:p>
        </p:txBody>
      </p:sp>
      <p:sp>
        <p:nvSpPr>
          <p:cNvPr id="69647" name="Rectangle 5">
            <a:extLst>
              <a:ext uri="{FF2B5EF4-FFF2-40B4-BE49-F238E27FC236}">
                <a16:creationId xmlns:a16="http://schemas.microsoft.com/office/drawing/2014/main" id="{E85E2714-F41A-4BEA-BAB6-D59B1D74F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5538" y="3590925"/>
            <a:ext cx="2811462" cy="1116013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00FF"/>
                </a:solidFill>
                <a:latin typeface="Times New Roman" panose="02020603050405020304" pitchFamily="18" charset="0"/>
              </a:rPr>
              <a:t>ПОТЕНЦИАЛЬНО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00FF"/>
                </a:solidFill>
                <a:latin typeface="Times New Roman" panose="02020603050405020304" pitchFamily="18" charset="0"/>
              </a:rPr>
              <a:t>ОПАСНЫЕ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00FF"/>
                </a:solidFill>
                <a:latin typeface="Times New Roman" panose="02020603050405020304" pitchFamily="18" charset="0"/>
              </a:rPr>
              <a:t>КОМБИНАЦИИ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0">
              <a:latin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4">
            <a:extLst>
              <a:ext uri="{FF2B5EF4-FFF2-40B4-BE49-F238E27FC236}">
                <a16:creationId xmlns:a16="http://schemas.microsoft.com/office/drawing/2014/main" id="{1E82A136-1F3E-463C-9C76-4AB260D6D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1818" y="5724450"/>
            <a:ext cx="3227251" cy="7920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</a:rPr>
              <a:t>Развитие НПР</a:t>
            </a:r>
          </a:p>
        </p:txBody>
      </p:sp>
      <p:sp>
        <p:nvSpPr>
          <p:cNvPr id="12" name="Скругленный прямоугольник 5">
            <a:extLst>
              <a:ext uri="{FF2B5EF4-FFF2-40B4-BE49-F238E27FC236}">
                <a16:creationId xmlns:a16="http://schemas.microsoft.com/office/drawing/2014/main" id="{36BB94A3-29C6-43C5-BD4B-9166D4418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2060" y="5229200"/>
            <a:ext cx="3300425" cy="115212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</a:rPr>
              <a:t>Неэффективность фармакотерапии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D0C7DCE-FBD3-49FF-9FF7-B780D09BDC16}"/>
              </a:ext>
            </a:extLst>
          </p:cNvPr>
          <p:cNvSpPr/>
          <p:nvPr/>
        </p:nvSpPr>
        <p:spPr>
          <a:xfrm>
            <a:off x="5688013" y="6516688"/>
            <a:ext cx="3341687" cy="2778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0" dirty="0">
                <a:latin typeface="+mn-lt"/>
              </a:rPr>
              <a:t>JOHN E. MURPHY Clinical pharmacokinetics</a:t>
            </a:r>
            <a:r>
              <a:rPr lang="ru-RU" sz="1200" b="0" dirty="0">
                <a:latin typeface="+mn-lt"/>
              </a:rPr>
              <a:t>. 2017г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7">
            <a:extLst>
              <a:ext uri="{FF2B5EF4-FFF2-40B4-BE49-F238E27FC236}">
                <a16:creationId xmlns:a16="http://schemas.microsoft.com/office/drawing/2014/main" id="{ED540F6F-DCAC-4FCB-B9A2-7BBABE8B69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3600"/>
              <a:t>Фармакококинетические характеристики новых антикоагулянтов</a:t>
            </a:r>
            <a:endParaRPr lang="en-GB" altLang="ru-RU" sz="3600"/>
          </a:p>
        </p:txBody>
      </p:sp>
      <p:graphicFrame>
        <p:nvGraphicFramePr>
          <p:cNvPr id="10323" name="Group 83">
            <a:extLst>
              <a:ext uri="{FF2B5EF4-FFF2-40B4-BE49-F238E27FC236}">
                <a16:creationId xmlns:a16="http://schemas.microsoft.com/office/drawing/2014/main" id="{2D9B0154-DD1B-4DF7-8DE6-2B0E170881FF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0" y="1446213"/>
          <a:ext cx="9143999" cy="4375152"/>
        </p:xfrm>
        <a:graphic>
          <a:graphicData uri="http://schemas.openxmlformats.org/drawingml/2006/table">
            <a:tbl>
              <a:tblPr/>
              <a:tblGrid>
                <a:gridCol w="2085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2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3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72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53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175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Параметр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16" marB="45716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Ривароксабан</a:t>
                      </a:r>
                      <a:endParaRPr kumimoji="0" lang="en-US" sz="16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16" marB="45716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Апиксабан</a:t>
                      </a:r>
                      <a:endParaRPr kumimoji="0" lang="en-US" sz="16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16" marB="45716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Эдоксабан</a:t>
                      </a:r>
                      <a:endParaRPr kumimoji="0" lang="en-US" sz="16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16" marB="45716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Дабигатран</a:t>
                      </a:r>
                      <a:endParaRPr kumimoji="0" lang="en-US" sz="16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16" marB="45716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88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Мишень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16" marB="4571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Фактор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16" marB="4571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Фактор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Xa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16" marB="4571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Фактор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16" marB="4571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Тромбин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16" marB="4571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88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Биодоступность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66-100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~66%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~50%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3-7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05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Пролекарство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Нет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Нет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Нет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Да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70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Т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1/2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(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ч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5–13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8–15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9–11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12–14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29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  <a:r>
                        <a:rPr kumimoji="0" lang="en-US" sz="16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max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ч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marL="91436" marR="91436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–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L="91436" marR="91436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1.5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–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3.5</a:t>
                      </a:r>
                    </a:p>
                  </a:txBody>
                  <a:tcPr marL="91436" marR="91436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588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Почечный клиренс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33%</a:t>
                      </a:r>
                    </a:p>
                  </a:txBody>
                  <a:tcPr marL="91436" marR="91436"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35%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80%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4967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Возможные </a:t>
                      </a: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межлекарственные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взаимодействия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CYP3A4, P-gp 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ингибиторы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CYP3A4 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ингибиторы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CYP3A4, P­-gp 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ингибиторы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Рифампицин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хинидин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амиодарон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</a:t>
                      </a:r>
                      <a:b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P-gp 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ингибиторы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8959" name="Text Box 3">
            <a:extLst>
              <a:ext uri="{FF2B5EF4-FFF2-40B4-BE49-F238E27FC236}">
                <a16:creationId xmlns:a16="http://schemas.microsoft.com/office/drawing/2014/main" id="{BBE4342A-83B6-4CD5-8965-64A135BC9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3" y="6416675"/>
            <a:ext cx="80819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Eriksson </a:t>
            </a:r>
            <a:r>
              <a:rPr kumimoji="0" lang="de-DE" altLang="ru-RU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 al</a:t>
            </a:r>
            <a:r>
              <a:rPr kumimoji="0" lang="de-DE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2011; Mavrakanas </a:t>
            </a:r>
            <a:r>
              <a:rPr kumimoji="0" lang="de-DE" altLang="ru-RU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 al</a:t>
            </a:r>
            <a:r>
              <a:rPr kumimoji="0" lang="de-DE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de-DE" altLang="ru-RU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2011; Kreutz, 2011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B4B03E5B-4B47-4B9C-9C44-E0CD0B82F2C2}"/>
              </a:ext>
            </a:extLst>
          </p:cNvPr>
          <p:cNvSpPr/>
          <p:nvPr/>
        </p:nvSpPr>
        <p:spPr>
          <a:xfrm>
            <a:off x="7929563" y="3929063"/>
            <a:ext cx="642937" cy="42862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3ED8AB00-6F82-44E7-8F6F-550370DF2DEC}"/>
              </a:ext>
            </a:extLst>
          </p:cNvPr>
          <p:cNvSpPr/>
          <p:nvPr/>
        </p:nvSpPr>
        <p:spPr>
          <a:xfrm>
            <a:off x="7929563" y="2714625"/>
            <a:ext cx="642937" cy="42862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86034AC3-8DD8-4D84-AC32-B94DA658C1B2}"/>
              </a:ext>
            </a:extLst>
          </p:cNvPr>
          <p:cNvSpPr/>
          <p:nvPr/>
        </p:nvSpPr>
        <p:spPr>
          <a:xfrm>
            <a:off x="2357438" y="1857375"/>
            <a:ext cx="4929187" cy="42862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F53D46C6-86B4-4D15-8EEE-D7A0EDE3E7C8}"/>
              </a:ext>
            </a:extLst>
          </p:cNvPr>
          <p:cNvSpPr/>
          <p:nvPr/>
        </p:nvSpPr>
        <p:spPr>
          <a:xfrm>
            <a:off x="2428875" y="2286000"/>
            <a:ext cx="1143000" cy="42862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E69BC0CB-7C1D-4F73-B960-BA8023ACDD80}"/>
              </a:ext>
            </a:extLst>
          </p:cNvPr>
          <p:cNvCxnSpPr/>
          <p:nvPr/>
        </p:nvCxnSpPr>
        <p:spPr>
          <a:xfrm>
            <a:off x="2643188" y="3500438"/>
            <a:ext cx="5786437" cy="1587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Заголовок 1">
            <a:extLst>
              <a:ext uri="{FF2B5EF4-FFF2-40B4-BE49-F238E27FC236}">
                <a16:creationId xmlns:a16="http://schemas.microsoft.com/office/drawing/2014/main" id="{A93889B2-E362-40DD-BDB3-BD726F9BE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149225"/>
            <a:ext cx="8280400" cy="862013"/>
          </a:xfrm>
        </p:spPr>
        <p:txBody>
          <a:bodyPr/>
          <a:lstStyle/>
          <a:p>
            <a:r>
              <a:rPr lang="en-US" altLang="ru-RU" sz="3200" b="1">
                <a:solidFill>
                  <a:schemeClr val="tx2"/>
                </a:solidFill>
              </a:rPr>
              <a:t>EHRA 2018</a:t>
            </a:r>
            <a:r>
              <a:rPr lang="ru-RU" altLang="ru-RU" sz="3200" b="1">
                <a:solidFill>
                  <a:schemeClr val="tx2"/>
                </a:solidFill>
              </a:rPr>
              <a:t>: межлекарственные взаимодействия ПОАК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1FE3CE7-E289-4903-AA13-7BB06A34B897}"/>
              </a:ext>
            </a:extLst>
          </p:cNvPr>
          <p:cNvSpPr/>
          <p:nvPr/>
        </p:nvSpPr>
        <p:spPr>
          <a:xfrm>
            <a:off x="395288" y="1268413"/>
            <a:ext cx="8137525" cy="8318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Фармакокинетическое взаимодействие ЛС на уровне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всасывания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C88D291A-D284-46C8-894F-336E8CA40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62725"/>
            <a:ext cx="871378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Steffel</a:t>
            </a:r>
            <a:r>
              <a:rPr kumimoji="0" lang="en-US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J, </a:t>
            </a:r>
            <a:r>
              <a:rPr kumimoji="0" lang="en-US" alt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Verhamme</a:t>
            </a:r>
            <a:r>
              <a:rPr kumimoji="0" lang="en-US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P, </a:t>
            </a:r>
            <a:r>
              <a:rPr kumimoji="0" lang="en-US" alt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Potpara</a:t>
            </a:r>
            <a:r>
              <a:rPr kumimoji="0" lang="en-US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T.S. et al. European Heart Journal, Volume 39, Issue 16, 21 April 2018, Pages 1330–1393</a:t>
            </a:r>
          </a:p>
        </p:txBody>
      </p:sp>
      <p:grpSp>
        <p:nvGrpSpPr>
          <p:cNvPr id="77829" name="Группа 1">
            <a:extLst>
              <a:ext uri="{FF2B5EF4-FFF2-40B4-BE49-F238E27FC236}">
                <a16:creationId xmlns:a16="http://schemas.microsoft.com/office/drawing/2014/main" id="{59BF7FD1-A64D-45AC-8D54-9555DD75EE32}"/>
              </a:ext>
            </a:extLst>
          </p:cNvPr>
          <p:cNvGrpSpPr>
            <a:grpSpLocks/>
          </p:cNvGrpSpPr>
          <p:nvPr/>
        </p:nvGrpSpPr>
        <p:grpSpPr bwMode="auto">
          <a:xfrm>
            <a:off x="331788" y="2349500"/>
            <a:ext cx="8316912" cy="4116388"/>
            <a:chOff x="331273" y="2348880"/>
            <a:chExt cx="8317215" cy="4116679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4A3B8EF-240F-4DB6-A551-649D77B2BF23}"/>
                </a:ext>
              </a:extLst>
            </p:cNvPr>
            <p:cNvSpPr/>
            <p:nvPr/>
          </p:nvSpPr>
          <p:spPr>
            <a:xfrm>
              <a:off x="344221" y="2348880"/>
              <a:ext cx="8136904" cy="193899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Ингибиторы протонной помпы (</a:t>
              </a:r>
              <a:r>
                <a:rPr kumimoji="0" lang="ru-RU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омепразол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),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Н</a:t>
              </a: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 – 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блокаторы</a:t>
              </a: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ru-RU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гистаминовых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рецепторов (</a:t>
              </a:r>
              <a:r>
                <a:rPr kumimoji="0" lang="ru-RU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ранитидин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)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Снижают </a:t>
              </a:r>
              <a:r>
                <a:rPr kumimoji="0" lang="ru-RU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биодоступность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ru-RU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дабигатрана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на 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12- 30%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Стрелка вниз 5">
              <a:extLst>
                <a:ext uri="{FF2B5EF4-FFF2-40B4-BE49-F238E27FC236}">
                  <a16:creationId xmlns:a16="http://schemas.microsoft.com/office/drawing/2014/main" id="{4293E479-B42E-44A1-83AD-AEFB3155C5D5}"/>
                </a:ext>
              </a:extLst>
            </p:cNvPr>
            <p:cNvSpPr/>
            <p:nvPr/>
          </p:nvSpPr>
          <p:spPr>
            <a:xfrm>
              <a:off x="7956313" y="2440962"/>
              <a:ext cx="692175" cy="175589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Эффективность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FD45671E-A415-4F19-80E4-BF669AE4DCD0}"/>
                </a:ext>
              </a:extLst>
            </p:cNvPr>
            <p:cNvSpPr/>
            <p:nvPr/>
          </p:nvSpPr>
          <p:spPr>
            <a:xfrm>
              <a:off x="331273" y="4526474"/>
              <a:ext cx="8136904" cy="1939085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Ингибиторы протонной помпы (</a:t>
              </a:r>
              <a:r>
                <a:rPr kumimoji="0" lang="ru-RU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омепразол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),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Н</a:t>
              </a: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 – 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блокаторы</a:t>
              </a: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ru-RU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гистаминовых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рецепторов (</a:t>
              </a:r>
              <a:r>
                <a:rPr kumimoji="0" lang="ru-RU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ранитидин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)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Апиксабан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 </a:t>
              </a:r>
              <a:r>
                <a:rPr kumimoji="0" lang="ru-RU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ривароксабан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</a:t>
              </a:r>
              <a:r>
                <a:rPr kumimoji="0" lang="ru-RU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биодоступность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не  изменяется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BF0435F-0A96-44EC-9B34-E5C5E30575E6}"/>
              </a:ext>
            </a:extLst>
          </p:cNvPr>
          <p:cNvSpPr/>
          <p:nvPr/>
        </p:nvSpPr>
        <p:spPr>
          <a:xfrm>
            <a:off x="107950" y="331788"/>
            <a:ext cx="4824413" cy="13858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Фармакокинетическое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взаимодействие ПОАК с пищей на уровне всасывания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32357DF4-7065-42A0-A521-6A0A14351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3" y="6548438"/>
            <a:ext cx="87137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Steffel</a:t>
            </a:r>
            <a:r>
              <a:rPr kumimoji="0" lang="en-US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J, </a:t>
            </a:r>
            <a:r>
              <a:rPr kumimoji="0" lang="en-US" alt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Verhamme</a:t>
            </a:r>
            <a:r>
              <a:rPr kumimoji="0" lang="en-US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P, </a:t>
            </a:r>
            <a:r>
              <a:rPr kumimoji="0" lang="en-US" alt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Potpara</a:t>
            </a:r>
            <a:r>
              <a:rPr kumimoji="0" lang="en-US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T.S. et al. European Heart Journal, Volume 39, Issue 16, 21 April 2018, Pages 1330–1393</a:t>
            </a:r>
          </a:p>
        </p:txBody>
      </p:sp>
      <p:pic>
        <p:nvPicPr>
          <p:cNvPr id="76804" name="Picture 2">
            <a:extLst>
              <a:ext uri="{FF2B5EF4-FFF2-40B4-BE49-F238E27FC236}">
                <a16:creationId xmlns:a16="http://schemas.microsoft.com/office/drawing/2014/main" id="{A4EF609D-F2FC-4555-AE24-D48447ACF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" t="2631" r="2814" b="19591"/>
          <a:stretch>
            <a:fillRect/>
          </a:stretch>
        </p:blipFill>
        <p:spPr bwMode="auto">
          <a:xfrm>
            <a:off x="5049838" y="109538"/>
            <a:ext cx="39243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7F9D2CE-8303-49E2-952F-593E8CF88E01}"/>
              </a:ext>
            </a:extLst>
          </p:cNvPr>
          <p:cNvSpPr/>
          <p:nvPr/>
        </p:nvSpPr>
        <p:spPr>
          <a:xfrm>
            <a:off x="467544" y="1993916"/>
            <a:ext cx="8136904" cy="45243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Апиксабан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и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ривароксабан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могут быть измельчены и введены через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назогастральный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зонд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Капсулы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дабигатрана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не следует вскрывать,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так как это ведет к значительному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увеличению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биодоступности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(+75%)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Ривароксабан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15/20 мг должен приниматься совместно с пищей для увеличения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биодоступности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Апиксабан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дабигатран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прием пищи не влияет на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биодоступность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6808" name="Группа 11">
            <a:extLst>
              <a:ext uri="{FF2B5EF4-FFF2-40B4-BE49-F238E27FC236}">
                <a16:creationId xmlns:a16="http://schemas.microsoft.com/office/drawing/2014/main" id="{50BBFD77-AC34-482C-90CB-8A73831205D5}"/>
              </a:ext>
            </a:extLst>
          </p:cNvPr>
          <p:cNvGrpSpPr>
            <a:grpSpLocks/>
          </p:cNvGrpSpPr>
          <p:nvPr/>
        </p:nvGrpSpPr>
        <p:grpSpPr bwMode="auto">
          <a:xfrm>
            <a:off x="5651500" y="3079750"/>
            <a:ext cx="2454275" cy="1092200"/>
            <a:chOff x="5575382" y="3247962"/>
            <a:chExt cx="2453002" cy="1092447"/>
          </a:xfrm>
        </p:grpSpPr>
        <p:pic>
          <p:nvPicPr>
            <p:cNvPr id="76809" name="Image">
              <a:extLst>
                <a:ext uri="{FF2B5EF4-FFF2-40B4-BE49-F238E27FC236}">
                  <a16:creationId xmlns:a16="http://schemas.microsoft.com/office/drawing/2014/main" id="{14B2883C-C2DE-45C7-84F8-9B507787C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3247962"/>
              <a:ext cx="1296144" cy="100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10" name="Image">
              <a:extLst>
                <a:ext uri="{FF2B5EF4-FFF2-40B4-BE49-F238E27FC236}">
                  <a16:creationId xmlns:a16="http://schemas.microsoft.com/office/drawing/2014/main" id="{1B1DD939-163E-49AF-B516-1A82A497A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265688">
              <a:off x="5575382" y="3780724"/>
              <a:ext cx="1089424" cy="559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279244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84952C7-B89C-4954-B371-53D21D96D038}"/>
              </a:ext>
            </a:extLst>
          </p:cNvPr>
          <p:cNvSpPr/>
          <p:nvPr/>
        </p:nvSpPr>
        <p:spPr>
          <a:xfrm>
            <a:off x="373063" y="1196975"/>
            <a:ext cx="8137525" cy="8302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Фармакокинетическое взаимодействие ЛС с пищей на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уровне метаболизма</a:t>
            </a:r>
          </a:p>
        </p:txBody>
      </p:sp>
      <p:sp>
        <p:nvSpPr>
          <p:cNvPr id="79875" name="Заголовок 1">
            <a:extLst>
              <a:ext uri="{FF2B5EF4-FFF2-40B4-BE49-F238E27FC236}">
                <a16:creationId xmlns:a16="http://schemas.microsoft.com/office/drawing/2014/main" id="{D9A11BC8-951D-44E2-B7D8-2C836F44F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115888"/>
            <a:ext cx="8280400" cy="862012"/>
          </a:xfrm>
        </p:spPr>
        <p:txBody>
          <a:bodyPr/>
          <a:lstStyle/>
          <a:p>
            <a:r>
              <a:rPr lang="ru-RU" altLang="ru-RU" sz="3200" b="1">
                <a:solidFill>
                  <a:schemeClr val="tx2"/>
                </a:solidFill>
              </a:rPr>
              <a:t>Межлекарственные взаимодействия ПОАК</a:t>
            </a:r>
          </a:p>
        </p:txBody>
      </p:sp>
      <p:grpSp>
        <p:nvGrpSpPr>
          <p:cNvPr id="79876" name="Группа 8">
            <a:extLst>
              <a:ext uri="{FF2B5EF4-FFF2-40B4-BE49-F238E27FC236}">
                <a16:creationId xmlns:a16="http://schemas.microsoft.com/office/drawing/2014/main" id="{F42FE70A-53BA-4354-AD0A-B4FB9A439735}"/>
              </a:ext>
            </a:extLst>
          </p:cNvPr>
          <p:cNvGrpSpPr>
            <a:grpSpLocks/>
          </p:cNvGrpSpPr>
          <p:nvPr/>
        </p:nvGrpSpPr>
        <p:grpSpPr bwMode="auto">
          <a:xfrm>
            <a:off x="5003800" y="2636838"/>
            <a:ext cx="3843338" cy="3414712"/>
            <a:chOff x="5152996" y="3035468"/>
            <a:chExt cx="3843837" cy="3415168"/>
          </a:xfrm>
        </p:grpSpPr>
        <p:pic>
          <p:nvPicPr>
            <p:cNvPr id="79885" name="Picture 4">
              <a:extLst>
                <a:ext uri="{FF2B5EF4-FFF2-40B4-BE49-F238E27FC236}">
                  <a16:creationId xmlns:a16="http://schemas.microsoft.com/office/drawing/2014/main" id="{D9700C83-0817-423A-A16B-83A7D9CD7E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6444" y="3035468"/>
              <a:ext cx="3830389" cy="3415168"/>
            </a:xfrm>
            <a:prstGeom prst="rect">
              <a:avLst/>
            </a:prstGeom>
            <a:solidFill>
              <a:srgbClr val="99FFCC">
                <a:alpha val="1607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1F635ADD-59ED-4244-A829-607AA1AEA48B}"/>
                </a:ext>
              </a:extLst>
            </p:cNvPr>
            <p:cNvSpPr/>
            <p:nvPr/>
          </p:nvSpPr>
          <p:spPr>
            <a:xfrm rot="20583330">
              <a:off x="5152996" y="3527659"/>
              <a:ext cx="1008194" cy="261972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Гиперфорин</a:t>
              </a:r>
              <a:endPara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79887" name="Группа 7">
              <a:extLst>
                <a:ext uri="{FF2B5EF4-FFF2-40B4-BE49-F238E27FC236}">
                  <a16:creationId xmlns:a16="http://schemas.microsoft.com/office/drawing/2014/main" id="{3B8AEDBE-DB64-4B80-8314-0A6E19E594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56376" y="3429000"/>
              <a:ext cx="648072" cy="1512168"/>
              <a:chOff x="7956376" y="3429000"/>
              <a:chExt cx="648072" cy="1512168"/>
            </a:xfrm>
          </p:grpSpPr>
          <p:cxnSp>
            <p:nvCxnSpPr>
              <p:cNvPr id="17" name="Прямая соединительная линия 16">
                <a:extLst>
                  <a:ext uri="{FF2B5EF4-FFF2-40B4-BE49-F238E27FC236}">
                    <a16:creationId xmlns:a16="http://schemas.microsoft.com/office/drawing/2014/main" id="{45411D99-1058-42C8-8280-C5119483A4AA}"/>
                  </a:ext>
                </a:extLst>
              </p:cNvPr>
              <p:cNvCxnSpPr/>
              <p:nvPr/>
            </p:nvCxnSpPr>
            <p:spPr>
              <a:xfrm>
                <a:off x="8028332" y="3429221"/>
                <a:ext cx="576337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>
                <a:extLst>
                  <a:ext uri="{FF2B5EF4-FFF2-40B4-BE49-F238E27FC236}">
                    <a16:creationId xmlns:a16="http://schemas.microsoft.com/office/drawing/2014/main" id="{2D411244-9B35-4A74-A420-565A61FEE8AF}"/>
                  </a:ext>
                </a:extLst>
              </p:cNvPr>
              <p:cNvCxnSpPr/>
              <p:nvPr/>
            </p:nvCxnSpPr>
            <p:spPr>
              <a:xfrm>
                <a:off x="7956885" y="4940723"/>
                <a:ext cx="36041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9877" name="Группа 11">
            <a:extLst>
              <a:ext uri="{FF2B5EF4-FFF2-40B4-BE49-F238E27FC236}">
                <a16:creationId xmlns:a16="http://schemas.microsoft.com/office/drawing/2014/main" id="{6306A3B6-8792-4019-AB28-D4C5E8CED216}"/>
              </a:ext>
            </a:extLst>
          </p:cNvPr>
          <p:cNvGrpSpPr>
            <a:grpSpLocks/>
          </p:cNvGrpSpPr>
          <p:nvPr/>
        </p:nvGrpSpPr>
        <p:grpSpPr bwMode="auto">
          <a:xfrm>
            <a:off x="90488" y="2368550"/>
            <a:ext cx="5173662" cy="3416300"/>
            <a:chOff x="91163" y="2368911"/>
            <a:chExt cx="5172987" cy="3416320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6914D271-0A44-4634-8159-AF020843666E}"/>
                </a:ext>
              </a:extLst>
            </p:cNvPr>
            <p:cNvSpPr/>
            <p:nvPr/>
          </p:nvSpPr>
          <p:spPr bwMode="auto">
            <a:xfrm>
              <a:off x="91163" y="2368911"/>
              <a:ext cx="4896644" cy="341632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          Зверобой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в своем составе содержит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</a:t>
              </a:r>
              <a:r>
                <a:rPr kumimoji="0" lang="ru-RU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99FFCC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гиперфорин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99FFCC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в дозе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&gt; 1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мг в сутки 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является мощным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индуктор CYP3A4/Р-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gp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снижает  концентрации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апиксабана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 </a:t>
              </a:r>
              <a:r>
                <a:rPr kumimoji="0" lang="ru-RU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ривароксабана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</a:t>
              </a:r>
              <a:r>
                <a:rPr kumimoji="0" lang="ru-RU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дабигатрана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</a:t>
              </a:r>
            </a:p>
          </p:txBody>
        </p:sp>
        <p:pic>
          <p:nvPicPr>
            <p:cNvPr id="79883" name="Picture 15">
              <a:extLst>
                <a:ext uri="{FF2B5EF4-FFF2-40B4-BE49-F238E27FC236}">
                  <a16:creationId xmlns:a16="http://schemas.microsoft.com/office/drawing/2014/main" id="{B2C33DD5-4117-44B6-A3CB-151FDBDA6C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662" y="2392922"/>
              <a:ext cx="1328145" cy="1332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Стрелка вниз 9">
              <a:extLst>
                <a:ext uri="{FF2B5EF4-FFF2-40B4-BE49-F238E27FC236}">
                  <a16:creationId xmlns:a16="http://schemas.microsoft.com/office/drawing/2014/main" id="{9DC20487-9EFA-456C-B664-245D07DA44A6}"/>
                </a:ext>
              </a:extLst>
            </p:cNvPr>
            <p:cNvSpPr/>
            <p:nvPr/>
          </p:nvSpPr>
          <p:spPr bwMode="auto">
            <a:xfrm>
              <a:off x="4572090" y="4208835"/>
              <a:ext cx="692060" cy="157163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Эффективность?</a:t>
              </a:r>
            </a:p>
          </p:txBody>
        </p:sp>
      </p:grp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EB9D7A9-82F5-409E-9D9E-F6D9A6A74926}"/>
              </a:ext>
            </a:extLst>
          </p:cNvPr>
          <p:cNvSpPr/>
          <p:nvPr/>
        </p:nvSpPr>
        <p:spPr>
          <a:xfrm>
            <a:off x="90488" y="6564313"/>
            <a:ext cx="8174037" cy="260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В.М.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Булаев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, Е.В.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Ших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Д.А. Сычев Безопасность и эффективность лекарственных растений: учеб. пос. — 2-е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изд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2013г.</a:t>
            </a:r>
          </a:p>
        </p:txBody>
      </p:sp>
      <p:sp>
        <p:nvSpPr>
          <p:cNvPr id="25" name="Text Box 3">
            <a:extLst>
              <a:ext uri="{FF2B5EF4-FFF2-40B4-BE49-F238E27FC236}">
                <a16:creationId xmlns:a16="http://schemas.microsoft.com/office/drawing/2014/main" id="{1A202AB5-BF73-4E04-A64C-6D00C187B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8" y="6264275"/>
            <a:ext cx="8520112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en-US" alt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British Journal of Pharmacology, Volume: 177, Issue: 6, Pages: 1212-1226, First published: 19 November 2019, DOI: (10.1111/bph.14936)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ju1gUBMkuSalF0TX3nUA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160525 Rivaroxaban Scientific Slide Template - Standard 4-3 format - Final">
  <a:themeElements>
    <a:clrScheme name="3. egyéni séma">
      <a:dk1>
        <a:srgbClr val="000000"/>
      </a:dk1>
      <a:lt1>
        <a:srgbClr val="FFFFFF"/>
      </a:lt1>
      <a:dk2>
        <a:srgbClr val="809ED5"/>
      </a:dk2>
      <a:lt2>
        <a:srgbClr val="3961AC"/>
      </a:lt2>
      <a:accent1>
        <a:srgbClr val="605F62"/>
      </a:accent1>
      <a:accent2>
        <a:srgbClr val="B3B2B5"/>
      </a:accent2>
      <a:accent3>
        <a:srgbClr val="2B4980"/>
      </a:accent3>
      <a:accent4>
        <a:srgbClr val="6F3130"/>
      </a:accent4>
      <a:accent5>
        <a:srgbClr val="C00000"/>
      </a:accent5>
      <a:accent6>
        <a:srgbClr val="FF0000"/>
      </a:accent6>
      <a:hlink>
        <a:srgbClr val="595959"/>
      </a:hlink>
      <a:folHlink>
        <a:srgbClr val="7F7F7F"/>
      </a:folHlink>
    </a:clrScheme>
    <a:fontScheme name="PowerPoint_XARELTO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 algn="ctr">
          <a:solidFill>
            <a:schemeClr val="tx1"/>
          </a:solidFill>
          <a:miter lim="800000"/>
          <a:headEnd/>
          <a:tailEnd/>
        </a:ln>
        <a:effectLst/>
      </a:spPr>
      <a:bodyPr wrap="square" lIns="0" tIns="0" rIns="0" bIns="0" anchor="ctr">
        <a:noAutofit/>
      </a:bodyPr>
      <a:lstStyle>
        <a:defPPr algn="ctr">
          <a:defRPr sz="1600" dirty="0">
            <a:solidFill>
              <a:schemeClr val="tx1">
                <a:lumMod val="65000"/>
                <a:lumOff val="35000"/>
              </a:schemeClr>
            </a:solidFill>
          </a:defRPr>
        </a:defPPr>
      </a:lstStyle>
    </a:spDef>
    <a:ln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90000" tIns="46800" rIns="90000" bIns="46800" rtlCol="0" anchor="ctr">
        <a:spAutoFit/>
      </a:bodyPr>
      <a:lstStyle>
        <a:defPPr>
          <a:defRPr sz="1600" dirty="0" smtClean="0">
            <a:solidFill>
              <a:schemeClr val="tx1">
                <a:lumMod val="65000"/>
                <a:lumOff val="35000"/>
              </a:schemeClr>
            </a:solidFill>
          </a:defRPr>
        </a:defPPr>
      </a:lstStyle>
    </a:txDef>
  </a:objectDefaults>
  <a:extraClrSchemeLst>
    <a:extraClrScheme>
      <a:clrScheme name="Xarelto Colours 2013">
        <a:dk1>
          <a:srgbClr val="000000"/>
        </a:dk1>
        <a:lt1>
          <a:srgbClr val="FFFFFF"/>
        </a:lt1>
        <a:dk2>
          <a:srgbClr val="807F83"/>
        </a:dk2>
        <a:lt2>
          <a:srgbClr val="4F2D7F"/>
        </a:lt2>
        <a:accent1>
          <a:srgbClr val="EC008C"/>
        </a:accent1>
        <a:accent2>
          <a:srgbClr val="F2B646"/>
        </a:accent2>
        <a:accent3>
          <a:srgbClr val="3B8D86"/>
        </a:accent3>
        <a:accent4>
          <a:srgbClr val="907A63"/>
        </a:accent4>
        <a:accent5>
          <a:srgbClr val="1583A2"/>
        </a:accent5>
        <a:accent6>
          <a:srgbClr val="6F3130"/>
        </a:accent6>
        <a:hlink>
          <a:srgbClr val="87BFD7"/>
        </a:hlink>
        <a:folHlink>
          <a:srgbClr val="F15E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emutató1" id="{9F206D21-45FC-44BA-8156-98BD3AEA2DA4}" vid="{89E49581-D870-44FE-997F-75908F261C37}"/>
    </a:ext>
  </a:extLst>
</a:theme>
</file>

<file path=ppt/theme/theme5.xml><?xml version="1.0" encoding="utf-8"?>
<a:theme xmlns:a="http://schemas.openxmlformats.org/drawingml/2006/main" name="5_160525 Rivaroxaban GMA Medical Slide Template - Standard 4-3 Format - Final">
  <a:themeElements>
    <a:clrScheme name="Rivaroxaban GMA Medical Slide Template">
      <a:dk1>
        <a:srgbClr val="000000"/>
      </a:dk1>
      <a:lt1>
        <a:srgbClr val="FFFFFF"/>
      </a:lt1>
      <a:dk2>
        <a:srgbClr val="808983"/>
      </a:dk2>
      <a:lt2>
        <a:srgbClr val="3961AC"/>
      </a:lt2>
      <a:accent1>
        <a:srgbClr val="EC008C"/>
      </a:accent1>
      <a:accent2>
        <a:srgbClr val="F2B646"/>
      </a:accent2>
      <a:accent3>
        <a:srgbClr val="3F978F"/>
      </a:accent3>
      <a:accent4>
        <a:srgbClr val="86715C"/>
      </a:accent4>
      <a:accent5>
        <a:srgbClr val="30BDE4"/>
      </a:accent5>
      <a:accent6>
        <a:srgbClr val="6F3130"/>
      </a:accent6>
      <a:hlink>
        <a:srgbClr val="595959"/>
      </a:hlink>
      <a:folHlink>
        <a:srgbClr val="7F7F7F"/>
      </a:folHlink>
    </a:clrScheme>
    <a:fontScheme name="PowerPoint_XARELTO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 algn="ctr">
          <a:solidFill>
            <a:schemeClr val="tx1"/>
          </a:solidFill>
          <a:miter lim="800000"/>
          <a:headEnd/>
          <a:tailEnd/>
        </a:ln>
        <a:effectLst/>
      </a:spPr>
      <a:bodyPr wrap="square" lIns="0" tIns="0" rIns="0" bIns="0" anchor="ctr">
        <a:noAutofit/>
      </a:bodyPr>
      <a:lstStyle>
        <a:defPPr algn="ctr">
          <a:defRPr sz="1600" dirty="0">
            <a:solidFill>
              <a:schemeClr val="tx1">
                <a:lumMod val="65000"/>
                <a:lumOff val="35000"/>
              </a:schemeClr>
            </a:solidFill>
          </a:defRPr>
        </a:defPPr>
      </a:lstStyle>
    </a:spDef>
    <a:ln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90000" tIns="46800" rIns="90000" bIns="46800" rtlCol="0" anchor="ctr">
        <a:spAutoFit/>
      </a:bodyPr>
      <a:lstStyle>
        <a:defPPr>
          <a:defRPr sz="1600" dirty="0" smtClean="0">
            <a:solidFill>
              <a:schemeClr val="tx1">
                <a:lumMod val="65000"/>
                <a:lumOff val="35000"/>
              </a:schemeClr>
            </a:solidFill>
          </a:defRPr>
        </a:defPPr>
      </a:lstStyle>
    </a:txDef>
  </a:objectDefaults>
  <a:extraClrSchemeLst>
    <a:extraClrScheme>
      <a:clrScheme name="Xarelto Colours 2013">
        <a:dk1>
          <a:srgbClr val="000000"/>
        </a:dk1>
        <a:lt1>
          <a:srgbClr val="FFFFFF"/>
        </a:lt1>
        <a:dk2>
          <a:srgbClr val="807F83"/>
        </a:dk2>
        <a:lt2>
          <a:srgbClr val="4F2D7F"/>
        </a:lt2>
        <a:accent1>
          <a:srgbClr val="EC008C"/>
        </a:accent1>
        <a:accent2>
          <a:srgbClr val="F2B646"/>
        </a:accent2>
        <a:accent3>
          <a:srgbClr val="3B8D86"/>
        </a:accent3>
        <a:accent4>
          <a:srgbClr val="907A63"/>
        </a:accent4>
        <a:accent5>
          <a:srgbClr val="1583A2"/>
        </a:accent5>
        <a:accent6>
          <a:srgbClr val="6F3130"/>
        </a:accent6>
        <a:hlink>
          <a:srgbClr val="87BFD7"/>
        </a:hlink>
        <a:folHlink>
          <a:srgbClr val="F15E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60503 Rivaroxaban GMA Medical Slide Template - Final_L" id="{4255DC42-B788-4093-8850-92B2BD9E0EF8}" vid="{944229C0-6046-4BC7-B28B-3F9FD7DDBA9C}"/>
    </a:ext>
  </a:extLst>
</a:theme>
</file>

<file path=ppt/theme/theme6.xml><?xml version="1.0" encoding="utf-8"?>
<a:theme xmlns:a="http://schemas.openxmlformats.org/drawingml/2006/main" name="3_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60525 Rivaroxaban GMA Medical Slide Template - Standard 4-3 Format - Final">
  <a:themeElements>
    <a:clrScheme name="Rivaroxaban GMA Medical Slide Template">
      <a:dk1>
        <a:srgbClr val="000000"/>
      </a:dk1>
      <a:lt1>
        <a:srgbClr val="FFFFFF"/>
      </a:lt1>
      <a:dk2>
        <a:srgbClr val="808983"/>
      </a:dk2>
      <a:lt2>
        <a:srgbClr val="3961AC"/>
      </a:lt2>
      <a:accent1>
        <a:srgbClr val="EC008C"/>
      </a:accent1>
      <a:accent2>
        <a:srgbClr val="F2B646"/>
      </a:accent2>
      <a:accent3>
        <a:srgbClr val="3F978F"/>
      </a:accent3>
      <a:accent4>
        <a:srgbClr val="86715C"/>
      </a:accent4>
      <a:accent5>
        <a:srgbClr val="30BDE4"/>
      </a:accent5>
      <a:accent6>
        <a:srgbClr val="6F3130"/>
      </a:accent6>
      <a:hlink>
        <a:srgbClr val="595959"/>
      </a:hlink>
      <a:folHlink>
        <a:srgbClr val="7F7F7F"/>
      </a:folHlink>
    </a:clrScheme>
    <a:fontScheme name="PowerPoint_XARELTO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 algn="ctr">
          <a:solidFill>
            <a:schemeClr val="tx1"/>
          </a:solidFill>
          <a:miter lim="800000"/>
          <a:headEnd/>
          <a:tailEnd/>
        </a:ln>
        <a:effectLst/>
      </a:spPr>
      <a:bodyPr wrap="square" lIns="0" tIns="0" rIns="0" bIns="0" anchor="ctr">
        <a:noAutofit/>
      </a:bodyPr>
      <a:lstStyle>
        <a:defPPr algn="ctr">
          <a:defRPr sz="1600" dirty="0">
            <a:solidFill>
              <a:schemeClr val="tx1">
                <a:lumMod val="65000"/>
                <a:lumOff val="35000"/>
              </a:schemeClr>
            </a:solidFill>
          </a:defRPr>
        </a:defPPr>
      </a:lstStyle>
    </a:spDef>
    <a:ln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90000" tIns="46800" rIns="90000" bIns="46800" rtlCol="0" anchor="ctr">
        <a:spAutoFit/>
      </a:bodyPr>
      <a:lstStyle>
        <a:defPPr>
          <a:defRPr sz="1600" dirty="0" smtClean="0">
            <a:solidFill>
              <a:schemeClr val="tx1">
                <a:lumMod val="65000"/>
                <a:lumOff val="35000"/>
              </a:schemeClr>
            </a:solidFill>
          </a:defRPr>
        </a:defPPr>
      </a:lstStyle>
    </a:txDef>
  </a:objectDefaults>
  <a:extraClrSchemeLst>
    <a:extraClrScheme>
      <a:clrScheme name="Xarelto Colours 2013">
        <a:dk1>
          <a:srgbClr val="000000"/>
        </a:dk1>
        <a:lt1>
          <a:srgbClr val="FFFFFF"/>
        </a:lt1>
        <a:dk2>
          <a:srgbClr val="807F83"/>
        </a:dk2>
        <a:lt2>
          <a:srgbClr val="4F2D7F"/>
        </a:lt2>
        <a:accent1>
          <a:srgbClr val="EC008C"/>
        </a:accent1>
        <a:accent2>
          <a:srgbClr val="F2B646"/>
        </a:accent2>
        <a:accent3>
          <a:srgbClr val="3B8D86"/>
        </a:accent3>
        <a:accent4>
          <a:srgbClr val="907A63"/>
        </a:accent4>
        <a:accent5>
          <a:srgbClr val="1583A2"/>
        </a:accent5>
        <a:accent6>
          <a:srgbClr val="6F3130"/>
        </a:accent6>
        <a:hlink>
          <a:srgbClr val="87BFD7"/>
        </a:hlink>
        <a:folHlink>
          <a:srgbClr val="F15E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60503 Rivaroxaban GMA Medical Slide Template - Final_L" id="{4255DC42-B788-4093-8850-92B2BD9E0EF8}" vid="{944229C0-6046-4BC7-B28B-3F9FD7DDBA9C}"/>
    </a:ext>
  </a:extLst>
</a:theme>
</file>

<file path=ppt/theme/theme8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</TotalTime>
  <Words>2819</Words>
  <Application>Microsoft Office PowerPoint</Application>
  <PresentationFormat>Экран (4:3)</PresentationFormat>
  <Paragraphs>466</Paragraphs>
  <Slides>29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9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53" baseType="lpstr">
      <vt:lpstr>MS PGothic</vt:lpstr>
      <vt:lpstr>MS PGothic</vt:lpstr>
      <vt:lpstr>游ゴシック</vt:lpstr>
      <vt:lpstr>Arial</vt:lpstr>
      <vt:lpstr>Arial Unicode MS</vt:lpstr>
      <vt:lpstr>Avenir LT Std 45 Book</vt:lpstr>
      <vt:lpstr>Calibri</vt:lpstr>
      <vt:lpstr>Calibri Light</vt:lpstr>
      <vt:lpstr>Mangal</vt:lpstr>
      <vt:lpstr>Symbol</vt:lpstr>
      <vt:lpstr>Tahoma</vt:lpstr>
      <vt:lpstr>Times New Roman</vt:lpstr>
      <vt:lpstr>Wingdings</vt:lpstr>
      <vt:lpstr>Wingdings 2</vt:lpstr>
      <vt:lpstr>Тема Office</vt:lpstr>
      <vt:lpstr>1_Тема Office</vt:lpstr>
      <vt:lpstr>2_Тема Office</vt:lpstr>
      <vt:lpstr>1_160525 Rivaroxaban Scientific Slide Template - Standard 4-3 format - Final</vt:lpstr>
      <vt:lpstr>5_160525 Rivaroxaban GMA Medical Slide Template - Standard 4-3 Format - Final</vt:lpstr>
      <vt:lpstr>3_Тема Office</vt:lpstr>
      <vt:lpstr>160525 Rivaroxaban GMA Medical Slide Template - Standard 4-3 Format - Final</vt:lpstr>
      <vt:lpstr>4_Тема Office</vt:lpstr>
      <vt:lpstr>5_Тема Office</vt:lpstr>
      <vt:lpstr>think-cell Slide</vt:lpstr>
      <vt:lpstr>Практические аспекты применения Ривароксабана. Фармакологический профиль ПОАК   Взгляд клинического фармаколога</vt:lpstr>
      <vt:lpstr>Взгляд клинического фармаколога</vt:lpstr>
      <vt:lpstr>Лекарственное взаимодействие — это изменение эффективности и безопасности одного ЛС при одновременном или последовательном его применении с другим ЛС</vt:lpstr>
      <vt:lpstr>Влияние полипрагмазии на показатели  безопасности терапии ривароксабаном</vt:lpstr>
      <vt:lpstr>Виды взаимодействия ЛС по механизмам </vt:lpstr>
      <vt:lpstr>Фармакококинетические характеристики новых антикоагулянтов</vt:lpstr>
      <vt:lpstr>EHRA 2018: межлекарственные взаимодействия ПОАК</vt:lpstr>
      <vt:lpstr>Презентация PowerPoint</vt:lpstr>
      <vt:lpstr>Межлекарственные взаимодействия ПОАК</vt:lpstr>
      <vt:lpstr>Межлекарственные взаимодействия ПОАК</vt:lpstr>
      <vt:lpstr>НЕ РЕКОМЕНДУЕТСЯ одновременное применение ЛЮБЫХ АНТИКОАГУЛЯНТОВ с</vt:lpstr>
      <vt:lpstr>Презентация PowerPoint</vt:lpstr>
      <vt:lpstr>Презентация PowerPoint</vt:lpstr>
      <vt:lpstr>EHRA 2018: межлекарственные взаимодействия ПОАК</vt:lpstr>
      <vt:lpstr>EHRA 2018: межлекарственные взаимодействия ПОАК</vt:lpstr>
      <vt:lpstr>Межлекарственные взаимодействия ПОАК</vt:lpstr>
      <vt:lpstr>EHRA 2018: межлекарственные взаимодействия ПОАК</vt:lpstr>
      <vt:lpstr>Межлекарственные взаимодействия ПОАК</vt:lpstr>
      <vt:lpstr>Межлекарственные взаимодействия ПОАК</vt:lpstr>
      <vt:lpstr>EHRA 2018: межлекарственные взаимодействия ПОАК</vt:lpstr>
      <vt:lpstr>Презентация PowerPoint</vt:lpstr>
      <vt:lpstr>Межлекарственные взаимодействия  ПОАК</vt:lpstr>
      <vt:lpstr>Межлекарственные взаимодействия ПОАК и препаратов для лечения COVID -19</vt:lpstr>
      <vt:lpstr>Межлекарственные взаимодействия ПОАК и препаратов для лечения COVID -19</vt:lpstr>
      <vt:lpstr>Межлекарственные взаимодействия ПОАК и препаратов для лечения COVID -19</vt:lpstr>
      <vt:lpstr>Взгляд клинического фармаколога</vt:lpstr>
      <vt:lpstr>Выведение ингибиторов Xa-фактора через почки значимо меньше, чем у дабигатрана</vt:lpstr>
      <vt:lpstr>Фармакокинетика дабигатрана значительно меняется при тяжелой почечной недостаточности</vt:lpstr>
      <vt:lpstr>Борьба с полипрагмазией в клинической практике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User145</cp:lastModifiedBy>
  <cp:revision>9</cp:revision>
  <cp:lastPrinted>2021-03-25T04:37:32Z</cp:lastPrinted>
  <dcterms:created xsi:type="dcterms:W3CDTF">2020-05-31T13:53:48Z</dcterms:created>
  <dcterms:modified xsi:type="dcterms:W3CDTF">2021-03-25T04:40:22Z</dcterms:modified>
</cp:coreProperties>
</file>