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38F6A-B107-4ED7-8241-8321A3693E67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7F6D8-DE2C-4275-8899-1C756F103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47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Нейрофиброматоз</a:t>
            </a:r>
            <a:r>
              <a:rPr lang="ru-RU" dirty="0" smtClean="0"/>
              <a:t> – наследственное заболевание, поражающее кожу, нервную ткань, костные и </a:t>
            </a:r>
            <a:r>
              <a:rPr lang="ru-RU" dirty="0" err="1" smtClean="0"/>
              <a:t>мягкотканные</a:t>
            </a:r>
            <a:r>
              <a:rPr lang="ru-RU" dirty="0" smtClean="0"/>
              <a:t> структуры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7F6D8-DE2C-4275-8899-1C756F103EA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2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6A3E413-9F56-445A-8AC3-C1F3CF84388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C51CE9D1-43EC-4AF5-B14B-C5B2EDE0CF4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7540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E413-9F56-445A-8AC3-C1F3CF84388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E9D1-43EC-4AF5-B14B-C5B2EDE0C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76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E413-9F56-445A-8AC3-C1F3CF84388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E9D1-43EC-4AF5-B14B-C5B2EDE0C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73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E413-9F56-445A-8AC3-C1F3CF84388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E9D1-43EC-4AF5-B14B-C5B2EDE0C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59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E413-9F56-445A-8AC3-C1F3CF84388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E9D1-43EC-4AF5-B14B-C5B2EDE0CF4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359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E413-9F56-445A-8AC3-C1F3CF84388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E9D1-43EC-4AF5-B14B-C5B2EDE0C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28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E413-9F56-445A-8AC3-C1F3CF84388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E9D1-43EC-4AF5-B14B-C5B2EDE0C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30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E413-9F56-445A-8AC3-C1F3CF84388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E9D1-43EC-4AF5-B14B-C5B2EDE0C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2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E413-9F56-445A-8AC3-C1F3CF84388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E9D1-43EC-4AF5-B14B-C5B2EDE0C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2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E413-9F56-445A-8AC3-C1F3CF84388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E9D1-43EC-4AF5-B14B-C5B2EDE0C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09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E413-9F56-445A-8AC3-C1F3CF84388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E9D1-43EC-4AF5-B14B-C5B2EDE0C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4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6A3E413-9F56-445A-8AC3-C1F3CF84388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51CE9D1-43EC-4AF5-B14B-C5B2EDE0C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00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61872" y="1239714"/>
            <a:ext cx="9418320" cy="1336431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Редкая генетическая патология в практике детского ортопеда</a:t>
            </a:r>
            <a:endParaRPr lang="ru-RU" sz="4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10563782" cy="1691640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/>
              <a:t>Врач травматолог- ортопед, к.м.н., </a:t>
            </a:r>
            <a:br>
              <a:rPr lang="ru-RU" sz="1600" dirty="0" smtClean="0"/>
            </a:br>
            <a:r>
              <a:rPr lang="ru-RU" sz="1600" dirty="0" smtClean="0"/>
              <a:t>научный сотрудник отдела инновационных проектов </a:t>
            </a:r>
            <a:br>
              <a:rPr lang="ru-RU" sz="1600" dirty="0" smtClean="0"/>
            </a:br>
            <a:r>
              <a:rPr lang="ru-RU" sz="1600" dirty="0" smtClean="0"/>
              <a:t>в травматологии и ортопедии</a:t>
            </a:r>
            <a:br>
              <a:rPr lang="ru-RU" sz="1600" dirty="0" smtClean="0"/>
            </a:br>
            <a:r>
              <a:rPr lang="ru-RU" sz="1600" dirty="0" err="1" smtClean="0"/>
              <a:t>Затравкина</a:t>
            </a:r>
            <a:r>
              <a:rPr lang="ru-RU" sz="1600" dirty="0" smtClean="0"/>
              <a:t> Т.Ю.</a:t>
            </a:r>
          </a:p>
          <a:p>
            <a:pPr algn="ctr"/>
            <a:r>
              <a:rPr lang="ru-RU" sz="2000" dirty="0" smtClean="0"/>
              <a:t>Саратов - 2021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8363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112" y="430823"/>
            <a:ext cx="9692640" cy="44281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Генетическая патология в ортопедии: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Распространенные: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Дисплазия тазобедренных суставов</a:t>
            </a:r>
          </a:p>
          <a:p>
            <a:r>
              <a:rPr lang="ru-RU" dirty="0" smtClean="0"/>
              <a:t>Косолапость</a:t>
            </a:r>
          </a:p>
          <a:p>
            <a:r>
              <a:rPr lang="ru-RU" dirty="0" smtClean="0"/>
              <a:t>Врожденное укорочение конечностей</a:t>
            </a:r>
          </a:p>
          <a:p>
            <a:r>
              <a:rPr lang="ru-RU" dirty="0" smtClean="0"/>
              <a:t>Мышечная дистрофия</a:t>
            </a:r>
          </a:p>
          <a:p>
            <a:r>
              <a:rPr lang="ru-RU" dirty="0" smtClean="0"/>
              <a:t>Нейромышечные заболевания (</a:t>
            </a:r>
            <a:r>
              <a:rPr lang="ru-RU" dirty="0" err="1" smtClean="0"/>
              <a:t>нейропатия</a:t>
            </a:r>
            <a:r>
              <a:rPr lang="ru-RU" dirty="0" smtClean="0"/>
              <a:t> </a:t>
            </a:r>
            <a:r>
              <a:rPr lang="ru-RU" dirty="0"/>
              <a:t>Ш</a:t>
            </a:r>
            <a:r>
              <a:rPr lang="ru-RU" dirty="0" smtClean="0"/>
              <a:t>арко – Мари – Тутта)</a:t>
            </a:r>
          </a:p>
          <a:p>
            <a:r>
              <a:rPr lang="ru-RU" dirty="0" smtClean="0"/>
              <a:t>Сколиоз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08192" y="1245904"/>
            <a:ext cx="4480560" cy="731520"/>
          </a:xfrm>
        </p:spPr>
        <p:txBody>
          <a:bodyPr/>
          <a:lstStyle/>
          <a:p>
            <a:r>
              <a:rPr lang="ru-RU" dirty="0" smtClean="0"/>
              <a:t>Редкие генетические синдромы: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Несовершенный </a:t>
            </a:r>
            <a:r>
              <a:rPr lang="ru-RU" dirty="0" err="1" smtClean="0"/>
              <a:t>остеогенез</a:t>
            </a:r>
            <a:endParaRPr lang="ru-RU" dirty="0" smtClean="0"/>
          </a:p>
          <a:p>
            <a:r>
              <a:rPr lang="ru-RU" dirty="0" smtClean="0"/>
              <a:t>Болезни обмена веществ (</a:t>
            </a:r>
            <a:r>
              <a:rPr lang="ru-RU" dirty="0" err="1" smtClean="0"/>
              <a:t>мукополисахаридозы</a:t>
            </a:r>
            <a:r>
              <a:rPr lang="ru-RU" dirty="0" smtClean="0"/>
              <a:t>, </a:t>
            </a:r>
            <a:r>
              <a:rPr lang="ru-RU" dirty="0" err="1" smtClean="0"/>
              <a:t>лизосомные</a:t>
            </a:r>
            <a:r>
              <a:rPr lang="ru-RU" dirty="0" smtClean="0"/>
              <a:t> болезни накопления, и т.п.) </a:t>
            </a:r>
          </a:p>
          <a:p>
            <a:r>
              <a:rPr lang="ru-RU" dirty="0" smtClean="0"/>
              <a:t>Спинальная мышечная атрофия</a:t>
            </a:r>
          </a:p>
          <a:p>
            <a:r>
              <a:rPr lang="ru-RU" dirty="0" err="1" smtClean="0"/>
              <a:t>Нейрофиброматоз</a:t>
            </a:r>
            <a:endParaRPr lang="ru-RU" dirty="0" smtClean="0"/>
          </a:p>
          <a:p>
            <a:r>
              <a:rPr lang="ru-RU" dirty="0" smtClean="0"/>
              <a:t>…….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79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16523" y="334107"/>
            <a:ext cx="10637989" cy="565906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Нейрофиброматоз</a:t>
            </a:r>
            <a:r>
              <a:rPr lang="ru-RU" sz="3600" dirty="0" smtClean="0"/>
              <a:t> 1 типа (болезнь </a:t>
            </a:r>
            <a:r>
              <a:rPr lang="ru-RU" sz="3600" dirty="0" err="1" smtClean="0"/>
              <a:t>Реклингаузена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39615" y="1239716"/>
            <a:ext cx="4870939" cy="4931629"/>
          </a:xfrm>
        </p:spPr>
        <p:txBody>
          <a:bodyPr/>
          <a:lstStyle/>
          <a:p>
            <a:r>
              <a:rPr lang="ru-RU" dirty="0" err="1" smtClean="0"/>
              <a:t>Факоматоз</a:t>
            </a:r>
            <a:endParaRPr lang="ru-RU" dirty="0" smtClean="0"/>
          </a:p>
          <a:p>
            <a:r>
              <a:rPr lang="ru-RU" dirty="0" smtClean="0"/>
              <a:t>НФ 1 типа: АД тип наследования, ген </a:t>
            </a:r>
            <a:r>
              <a:rPr lang="ru-RU" dirty="0" err="1" smtClean="0"/>
              <a:t>картирован</a:t>
            </a:r>
            <a:r>
              <a:rPr lang="ru-RU" dirty="0" smtClean="0"/>
              <a:t> в 17-й хромосоме (пенетрантность до 100%), частота 1:4000</a:t>
            </a:r>
          </a:p>
          <a:p>
            <a:r>
              <a:rPr lang="ru-RU" dirty="0" err="1" smtClean="0"/>
              <a:t>Шванномы</a:t>
            </a:r>
            <a:r>
              <a:rPr lang="ru-RU" dirty="0" smtClean="0"/>
              <a:t>, </a:t>
            </a:r>
            <a:r>
              <a:rPr lang="ru-RU" dirty="0" err="1" smtClean="0"/>
              <a:t>нейрофибромы</a:t>
            </a:r>
            <a:r>
              <a:rPr lang="ru-RU" dirty="0" smtClean="0"/>
              <a:t>, «кофейные пятна», высокий риск малигнизации</a:t>
            </a:r>
          </a:p>
          <a:p>
            <a:r>
              <a:rPr lang="ru-RU" dirty="0" smtClean="0"/>
              <a:t>Ортопедическая патология: </a:t>
            </a:r>
            <a:br>
              <a:rPr lang="ru-RU" dirty="0" smtClean="0"/>
            </a:br>
            <a:r>
              <a:rPr lang="ru-RU" dirty="0" smtClean="0"/>
              <a:t> - сколиозы, </a:t>
            </a:r>
            <a:r>
              <a:rPr lang="ru-RU" dirty="0" err="1" smtClean="0"/>
              <a:t>кифосколиозы</a:t>
            </a:r>
            <a:r>
              <a:rPr lang="ru-RU" dirty="0" smtClean="0"/>
              <a:t>, псевдоартрозы, гигантизм конечностей</a:t>
            </a:r>
            <a:br>
              <a:rPr lang="ru-RU" dirty="0" smtClean="0"/>
            </a:br>
            <a:r>
              <a:rPr lang="ru-RU" dirty="0" smtClean="0"/>
              <a:t> - раннее начало</a:t>
            </a:r>
            <a:br>
              <a:rPr lang="ru-RU" dirty="0" smtClean="0"/>
            </a:br>
            <a:r>
              <a:rPr lang="ru-RU" dirty="0" smtClean="0"/>
              <a:t> - быстро прогрессирующее течение, скорость не коррелирует с созреванием скелета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t="8142" r="7062"/>
          <a:stretch/>
        </p:blipFill>
        <p:spPr>
          <a:xfrm>
            <a:off x="5310554" y="2193191"/>
            <a:ext cx="2878135" cy="38598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263" y="1239716"/>
            <a:ext cx="2959100" cy="314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5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118" y="0"/>
            <a:ext cx="9692640" cy="6362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Синдром каудальной регрессии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263" y="636244"/>
            <a:ext cx="7882129" cy="6045909"/>
          </a:xfrm>
        </p:spPr>
        <p:txBody>
          <a:bodyPr>
            <a:noAutofit/>
          </a:bodyPr>
          <a:lstStyle/>
          <a:p>
            <a:r>
              <a:rPr lang="en-US" sz="1600" dirty="0"/>
              <a:t>C</a:t>
            </a:r>
            <a:r>
              <a:rPr lang="ru-RU" sz="1600" dirty="0" err="1" smtClean="0"/>
              <a:t>акральная</a:t>
            </a:r>
            <a:r>
              <a:rPr lang="ru-RU" sz="1600" dirty="0" smtClean="0"/>
              <a:t> </a:t>
            </a:r>
            <a:r>
              <a:rPr lang="ru-RU" sz="1600" dirty="0"/>
              <a:t>или </a:t>
            </a:r>
            <a:r>
              <a:rPr lang="ru-RU" sz="1600" dirty="0" err="1"/>
              <a:t>люмбосакральная</a:t>
            </a:r>
            <a:r>
              <a:rPr lang="ru-RU" sz="1600" dirty="0"/>
              <a:t> агенезия, синдром каудальной дисплазии, каудальная </a:t>
            </a:r>
            <a:r>
              <a:rPr lang="ru-RU" sz="1600" dirty="0" err="1"/>
              <a:t>дисгенезия</a:t>
            </a:r>
            <a:r>
              <a:rPr lang="ru-RU" sz="1600" dirty="0"/>
              <a:t>, </a:t>
            </a:r>
            <a:r>
              <a:rPr lang="ru-RU" sz="1600" dirty="0" err="1" smtClean="0"/>
              <a:t>сиреномелия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Хромосомная аномалия, тип наследования неизвестен</a:t>
            </a:r>
          </a:p>
          <a:p>
            <a:r>
              <a:rPr lang="ru-RU" sz="1600" dirty="0" smtClean="0"/>
              <a:t>Риск рождения детей с СКР выше у матерей страдающих сахарным диабетом</a:t>
            </a:r>
          </a:p>
          <a:p>
            <a:r>
              <a:rPr lang="ru-RU" sz="1600" dirty="0" smtClean="0"/>
              <a:t>Три типа:</a:t>
            </a:r>
            <a:br>
              <a:rPr lang="ru-RU" sz="1600" dirty="0" smtClean="0"/>
            </a:br>
            <a:r>
              <a:rPr lang="ru-RU" sz="1600" dirty="0" smtClean="0"/>
              <a:t>I </a:t>
            </a:r>
            <a:r>
              <a:rPr lang="ru-RU" sz="1600" dirty="0"/>
              <a:t>– полная или частичная односторонняя сакральная агенезия;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II </a:t>
            </a:r>
            <a:r>
              <a:rPr lang="ru-RU" sz="1600" dirty="0"/>
              <a:t>(наиболее распространенный) – неполная сакральная агенезия с частичным, но двусторонним дефектом крестца, стабильным сочленением между подвздошными костями и нормальным или </a:t>
            </a:r>
            <a:r>
              <a:rPr lang="ru-RU" sz="1600" dirty="0" err="1"/>
              <a:t>гипопластичным</a:t>
            </a:r>
            <a:r>
              <a:rPr lang="ru-RU" sz="1600" dirty="0"/>
              <a:t> S1 </a:t>
            </a:r>
            <a:r>
              <a:rPr lang="ru-RU" sz="1600" dirty="0" smtClean="0"/>
              <a:t>позвонком;</a:t>
            </a:r>
            <a:endParaRPr lang="en-US" sz="1600" dirty="0" smtClean="0"/>
          </a:p>
          <a:p>
            <a:r>
              <a:rPr lang="ru-RU" sz="1600" dirty="0" smtClean="0"/>
              <a:t>III </a:t>
            </a:r>
            <a:r>
              <a:rPr lang="ru-RU" sz="1600" dirty="0"/>
              <a:t>– вариабельная поясничная и полная крестцовая агенезия, при которой подвздошные кости соединяются с боковыми поверхностями последнего позвонка</a:t>
            </a:r>
            <a:r>
              <a:rPr lang="ru-RU" sz="1600" dirty="0" smtClean="0"/>
              <a:t>; </a:t>
            </a:r>
          </a:p>
          <a:p>
            <a:r>
              <a:rPr lang="ru-RU" sz="1600" dirty="0" smtClean="0"/>
              <a:t>IV </a:t>
            </a:r>
            <a:r>
              <a:rPr lang="ru-RU" sz="1600" dirty="0"/>
              <a:t>– вариабельная поясничная и полная сакральная агенезия, когда каудальная пластинка самого нижнего позвонка располагается над сочленением подвздошных костей; этот тип представляет собой классическую форму синдрома каудальной регрессии или </a:t>
            </a:r>
            <a:r>
              <a:rPr lang="ru-RU" sz="1600" dirty="0" err="1"/>
              <a:t>люмбосакральной</a:t>
            </a:r>
            <a:r>
              <a:rPr lang="ru-RU" sz="1600" dirty="0"/>
              <a:t> агенезии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77" y="1026135"/>
            <a:ext cx="34290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70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387" y="131884"/>
            <a:ext cx="9692640" cy="6538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Синдром каудальной регрессии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5" y="1041289"/>
            <a:ext cx="4623759" cy="4646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2" r="16351"/>
          <a:stretch/>
        </p:blipFill>
        <p:spPr>
          <a:xfrm>
            <a:off x="6145120" y="1041289"/>
            <a:ext cx="4618931" cy="4646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360" y="6054279"/>
            <a:ext cx="9159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Ортопедическая патология: патология тазобедренных суставов,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прогрессирующая </a:t>
            </a:r>
            <a:r>
              <a:rPr lang="ru-RU" dirty="0"/>
              <a:t>деформация стоп, миогенные контрактуры коленных суставов</a:t>
            </a:r>
          </a:p>
        </p:txBody>
      </p:sp>
    </p:spTree>
    <p:extLst>
      <p:ext uri="{BB962C8B-B14F-4D97-AF65-F5344CB8AC3E}">
        <p14:creationId xmlns:p14="http://schemas.microsoft.com/office/powerpoint/2010/main" val="31833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195" y="263769"/>
            <a:ext cx="9692640" cy="688999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Г</a:t>
            </a:r>
            <a:r>
              <a:rPr lang="ru-RU" dirty="0" err="1" smtClean="0"/>
              <a:t>омоцистинурия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672" y="1248507"/>
            <a:ext cx="4831197" cy="495886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Тип наследования: АР, ген </a:t>
            </a:r>
            <a:r>
              <a:rPr lang="ru-RU" dirty="0" err="1" smtClean="0"/>
              <a:t>картирован</a:t>
            </a:r>
            <a:r>
              <a:rPr lang="ru-RU" dirty="0" smtClean="0"/>
              <a:t> в коротком плече </a:t>
            </a:r>
            <a:r>
              <a:rPr lang="ru-RU" dirty="0"/>
              <a:t>21 хромосомы, частота </a:t>
            </a:r>
            <a:r>
              <a:rPr lang="ru-RU" dirty="0" smtClean="0"/>
              <a:t>1:344 </a:t>
            </a:r>
            <a:r>
              <a:rPr lang="ru-RU" dirty="0"/>
              <a:t>000</a:t>
            </a:r>
            <a:endParaRPr lang="ru-RU" dirty="0" smtClean="0"/>
          </a:p>
          <a:p>
            <a:r>
              <a:rPr lang="ru-RU" dirty="0" smtClean="0"/>
              <a:t>Нарушением </a:t>
            </a:r>
            <a:r>
              <a:rPr lang="ru-RU" dirty="0"/>
              <a:t>метаболизма метионина вследствие дефицита печеночного фермента </a:t>
            </a:r>
            <a:r>
              <a:rPr lang="ru-RU" dirty="0" err="1" smtClean="0"/>
              <a:t>цистатионсинтетазы</a:t>
            </a:r>
            <a:r>
              <a:rPr lang="ru-RU" dirty="0" smtClean="0"/>
              <a:t>, </a:t>
            </a:r>
            <a:r>
              <a:rPr lang="ru-RU" dirty="0"/>
              <a:t>что приводит к повышению концентрации </a:t>
            </a:r>
            <a:r>
              <a:rPr lang="ru-RU" dirty="0" err="1"/>
              <a:t>гомоцистеина</a:t>
            </a:r>
            <a:r>
              <a:rPr lang="ru-RU" dirty="0"/>
              <a:t> и его </a:t>
            </a:r>
            <a:r>
              <a:rPr lang="ru-RU" dirty="0" smtClean="0"/>
              <a:t>метаболитов </a:t>
            </a:r>
            <a:r>
              <a:rPr lang="ru-RU" dirty="0"/>
              <a:t>в крови и </a:t>
            </a:r>
            <a:r>
              <a:rPr lang="ru-RU" dirty="0" smtClean="0"/>
              <a:t>моче</a:t>
            </a:r>
          </a:p>
          <a:p>
            <a:r>
              <a:rPr lang="ru-RU" dirty="0" smtClean="0"/>
              <a:t>Формы: пиридоксин-зависимая, </a:t>
            </a:r>
            <a:r>
              <a:rPr lang="ru-RU" dirty="0" err="1" smtClean="0"/>
              <a:t>пиридоксинрезистентная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Ортопедические </a:t>
            </a:r>
            <a:r>
              <a:rPr lang="ru-RU" dirty="0" err="1" smtClean="0"/>
              <a:t>проявляния</a:t>
            </a:r>
            <a:r>
              <a:rPr lang="ru-RU" dirty="0" smtClean="0"/>
              <a:t>: </a:t>
            </a:r>
            <a:r>
              <a:rPr lang="ru-RU" dirty="0"/>
              <a:t>высокий рост, длинные </a:t>
            </a:r>
            <a:r>
              <a:rPr lang="ru-RU" dirty="0" smtClean="0"/>
              <a:t>конечности </a:t>
            </a:r>
            <a:r>
              <a:rPr lang="ru-RU" dirty="0"/>
              <a:t>— </a:t>
            </a:r>
            <a:r>
              <a:rPr lang="ru-RU" dirty="0" err="1"/>
              <a:t>долихостеномелия</a:t>
            </a:r>
            <a:r>
              <a:rPr lang="ru-RU" dirty="0"/>
              <a:t> и </a:t>
            </a:r>
            <a:r>
              <a:rPr lang="ru-RU" dirty="0" err="1"/>
              <a:t>арахнодактилия</a:t>
            </a:r>
            <a:r>
              <a:rPr lang="ru-RU" dirty="0"/>
              <a:t> (</a:t>
            </a:r>
            <a:r>
              <a:rPr lang="ru-RU" dirty="0" err="1" smtClean="0"/>
              <a:t>марфаноидный</a:t>
            </a:r>
            <a:r>
              <a:rPr lang="ru-RU" dirty="0" smtClean="0"/>
              <a:t> </a:t>
            </a:r>
            <a:r>
              <a:rPr lang="ru-RU" dirty="0" err="1"/>
              <a:t>хабитус</a:t>
            </a:r>
            <a:r>
              <a:rPr lang="ru-RU" dirty="0"/>
              <a:t>), остеопороз, деформации, такие как </a:t>
            </a:r>
            <a:r>
              <a:rPr lang="ru-RU" dirty="0" err="1" smtClean="0"/>
              <a:t>килевидная</a:t>
            </a:r>
            <a:r>
              <a:rPr lang="ru-RU" dirty="0" smtClean="0"/>
              <a:t> </a:t>
            </a:r>
            <a:r>
              <a:rPr lang="ru-RU" dirty="0"/>
              <a:t>грудная клетка, вальгусная деформация нижних конечностей и сколиоз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71" y="442814"/>
            <a:ext cx="3589662" cy="59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5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446" y="149470"/>
            <a:ext cx="10550066" cy="724168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Несовершенный </a:t>
            </a:r>
            <a:r>
              <a:rPr lang="ru-RU" sz="3200" dirty="0" err="1" smtClean="0"/>
              <a:t>остеогенез</a:t>
            </a:r>
            <a:r>
              <a:rPr lang="ru-RU" sz="3200" dirty="0" smtClean="0"/>
              <a:t>: переломы позвоночника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746" y="1037492"/>
            <a:ext cx="6814039" cy="5142645"/>
          </a:xfrm>
        </p:spPr>
        <p:txBody>
          <a:bodyPr/>
          <a:lstStyle/>
          <a:p>
            <a:r>
              <a:rPr lang="ru-RU" dirty="0" smtClean="0"/>
              <a:t>В зависимости от типа может наследоваться как по АД, так и по АР типу</a:t>
            </a:r>
          </a:p>
          <a:p>
            <a:r>
              <a:rPr lang="ru-RU" dirty="0" smtClean="0"/>
              <a:t>Последствия </a:t>
            </a:r>
            <a:r>
              <a:rPr lang="ru-RU" dirty="0"/>
              <a:t>компрессионных переломов встречаются у 81% обследованных </a:t>
            </a:r>
            <a:endParaRPr lang="en-US" dirty="0" smtClean="0"/>
          </a:p>
          <a:p>
            <a:r>
              <a:rPr lang="ru-RU" dirty="0" smtClean="0"/>
              <a:t>В </a:t>
            </a:r>
            <a:r>
              <a:rPr lang="ru-RU" dirty="0"/>
              <a:t>большинстве случаев своевременно не </a:t>
            </a:r>
            <a:r>
              <a:rPr lang="ru-RU" dirty="0" smtClean="0"/>
              <a:t>диагностируются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В момент травмы нет такой яркой клинической картины, как у здоровых детей. Могут происходить «исподволь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Чем </a:t>
            </a:r>
            <a:r>
              <a:rPr lang="ru-RU" dirty="0"/>
              <a:t>более выражен остеопороз, тем более стертая картина в момент </a:t>
            </a:r>
            <a:r>
              <a:rPr lang="ru-RU" dirty="0" smtClean="0"/>
              <a:t>травмы</a:t>
            </a:r>
          </a:p>
          <a:p>
            <a:r>
              <a:rPr lang="ru-RU" dirty="0" smtClean="0"/>
              <a:t>К </a:t>
            </a:r>
            <a:r>
              <a:rPr lang="ru-RU" dirty="0"/>
              <a:t>подростковому возрасту могут быть заметны последствия переломов большинства позвонков грудного и поясничного отделов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4231" b="7436"/>
          <a:stretch/>
        </p:blipFill>
        <p:spPr>
          <a:xfrm>
            <a:off x="8071339" y="1037492"/>
            <a:ext cx="2175638" cy="512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69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4" y="1793631"/>
            <a:ext cx="435133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91" y="1793631"/>
            <a:ext cx="4351338" cy="435133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653" y="422032"/>
            <a:ext cx="10550066" cy="724168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Несовершенный </a:t>
            </a:r>
            <a:r>
              <a:rPr lang="ru-RU" sz="3200" dirty="0" err="1" smtClean="0"/>
              <a:t>остеогенез</a:t>
            </a:r>
            <a:r>
              <a:rPr lang="ru-RU" sz="3200" dirty="0" smtClean="0"/>
              <a:t>: переломы позвоночника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5964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279" y="81404"/>
            <a:ext cx="10303881" cy="1102237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Мерозин</a:t>
            </a:r>
            <a:r>
              <a:rPr lang="ru-RU" sz="3600" dirty="0" smtClean="0"/>
              <a:t> – зависимая врожденная мышечная дистрофия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279" y="1327638"/>
            <a:ext cx="4875159" cy="3780693"/>
          </a:xfrm>
        </p:spPr>
        <p:txBody>
          <a:bodyPr/>
          <a:lstStyle/>
          <a:p>
            <a:r>
              <a:rPr lang="ru-RU" dirty="0" smtClean="0"/>
              <a:t>Тип наследования: АР, мутация гена </a:t>
            </a:r>
            <a:r>
              <a:rPr lang="en-US" dirty="0" smtClean="0"/>
              <a:t>LAMA2 (</a:t>
            </a:r>
            <a:r>
              <a:rPr lang="ru-RU" dirty="0" err="1" smtClean="0"/>
              <a:t>картирован</a:t>
            </a:r>
            <a:r>
              <a:rPr lang="ru-RU" dirty="0" smtClean="0"/>
              <a:t> в длинном плече 6 хромосомы)</a:t>
            </a:r>
          </a:p>
          <a:p>
            <a:r>
              <a:rPr lang="ru-RU" dirty="0" err="1" smtClean="0"/>
              <a:t>Симптомокоплекс</a:t>
            </a:r>
            <a:r>
              <a:rPr lang="ru-RU" dirty="0" smtClean="0"/>
              <a:t> «вялый ребенок»: пассивность, тихий плач, диффузная мышечная гипотония, задержка двигательного развития, </a:t>
            </a:r>
            <a:r>
              <a:rPr lang="ru-RU" dirty="0" err="1" smtClean="0"/>
              <a:t>макроглоссия</a:t>
            </a:r>
            <a:r>
              <a:rPr lang="ru-RU" dirty="0" smtClean="0"/>
              <a:t>, птоз век (</a:t>
            </a:r>
            <a:r>
              <a:rPr lang="ru-RU" dirty="0" err="1" smtClean="0"/>
              <a:t>миопатическое</a:t>
            </a:r>
            <a:r>
              <a:rPr lang="ru-RU" dirty="0" smtClean="0"/>
              <a:t> лицо)</a:t>
            </a:r>
          </a:p>
          <a:p>
            <a:r>
              <a:rPr lang="ru-RU" dirty="0" smtClean="0"/>
              <a:t>Ортопедические проявления: прогрессирующие контрактуры суставов, деформации стоп, сколиозы, деформации грудной клетки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06" y="1028700"/>
            <a:ext cx="3313601" cy="3071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19" y="4340934"/>
            <a:ext cx="5092857" cy="229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0438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352</TotalTime>
  <Words>373</Words>
  <Application>Microsoft Office PowerPoint</Application>
  <PresentationFormat>Широкоэкранный</PresentationFormat>
  <Paragraphs>50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Schoolbook</vt:lpstr>
      <vt:lpstr>Wingdings 2</vt:lpstr>
      <vt:lpstr>View</vt:lpstr>
      <vt:lpstr>Редкая генетическая патология в практике детского ортопеда</vt:lpstr>
      <vt:lpstr>Генетическая патология в ортопедии:</vt:lpstr>
      <vt:lpstr>Нейрофиброматоз 1 типа (болезнь Реклингаузена)</vt:lpstr>
      <vt:lpstr>Синдром каудальной регрессии</vt:lpstr>
      <vt:lpstr>Синдром каудальной регрессии</vt:lpstr>
      <vt:lpstr>Гомоцистинурия</vt:lpstr>
      <vt:lpstr>Несовершенный остеогенез: переломы позвоночника</vt:lpstr>
      <vt:lpstr>Несовершенный остеогенез: переломы позвоночника</vt:lpstr>
      <vt:lpstr>Мерозин – зависимая врожденная мышечная дистрофия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Редкая генетическая патология в практике детского ортопеда</dc:title>
  <dc:creator>User161</dc:creator>
  <cp:lastModifiedBy>User145</cp:lastModifiedBy>
  <cp:revision>25</cp:revision>
  <dcterms:created xsi:type="dcterms:W3CDTF">2021-04-28T05:09:34Z</dcterms:created>
  <dcterms:modified xsi:type="dcterms:W3CDTF">2021-04-30T07:30:55Z</dcterms:modified>
</cp:coreProperties>
</file>