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6" r:id="rId3"/>
    <p:sldId id="260" r:id="rId4"/>
    <p:sldId id="263" r:id="rId5"/>
    <p:sldId id="280" r:id="rId6"/>
    <p:sldId id="281" r:id="rId7"/>
    <p:sldId id="282" r:id="rId8"/>
    <p:sldId id="261" r:id="rId9"/>
    <p:sldId id="262" r:id="rId10"/>
    <p:sldId id="258" r:id="rId11"/>
    <p:sldId id="259" r:id="rId12"/>
    <p:sldId id="269" r:id="rId13"/>
    <p:sldId id="264" r:id="rId14"/>
    <p:sldId id="272" r:id="rId15"/>
    <p:sldId id="275" r:id="rId16"/>
    <p:sldId id="273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планктонные клетки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Лист1!$D$6:$D$8</c:f>
              <c:strCache>
                <c:ptCount val="3"/>
                <c:pt idx="0">
                  <c:v>цефтриаксон</c:v>
                </c:pt>
                <c:pt idx="1">
                  <c:v>тетрациклин</c:v>
                </c:pt>
                <c:pt idx="2">
                  <c:v>ванкомицин</c:v>
                </c:pt>
              </c:strCache>
            </c:strRef>
          </c:cat>
          <c:val>
            <c:numRef>
              <c:f>Лист1!$A$1:$C$1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4-4223-A965-F5BBAB3FBAFC}"/>
            </c:ext>
          </c:extLst>
        </c:ser>
        <c:ser>
          <c:idx val="1"/>
          <c:order val="1"/>
          <c:tx>
            <c:v>клетки в составе биопленки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Лист1!$D$6:$D$8</c:f>
              <c:strCache>
                <c:ptCount val="3"/>
                <c:pt idx="0">
                  <c:v>цефтриаксон</c:v>
                </c:pt>
                <c:pt idx="1">
                  <c:v>тетрациклин</c:v>
                </c:pt>
                <c:pt idx="2">
                  <c:v>ванкомицин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350</c:v>
                </c:pt>
                <c:pt idx="1">
                  <c:v>250</c:v>
                </c:pt>
                <c:pt idx="2">
                  <c:v>178.4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F4-4223-A965-F5BBAB3F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2949440"/>
        <c:axId val="422947472"/>
      </c:barChart>
      <c:catAx>
        <c:axId val="42294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2947472"/>
        <c:crosses val="autoZero"/>
        <c:auto val="1"/>
        <c:lblAlgn val="ctr"/>
        <c:lblOffset val="100"/>
        <c:noMultiLvlLbl val="0"/>
      </c:catAx>
      <c:valAx>
        <c:axId val="42294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1" baseline="0">
                    <a:solidFill>
                      <a:schemeClr val="tx1"/>
                    </a:solidFill>
                  </a:rPr>
                  <a:t>Концентрация антибиотиков, мкг/мл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294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планктонные клетки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Лист2!$E$6:$E$8</c:f>
              <c:strCache>
                <c:ptCount val="3"/>
                <c:pt idx="0">
                  <c:v>цефтриаксон</c:v>
                </c:pt>
                <c:pt idx="1">
                  <c:v>тетрациклин</c:v>
                </c:pt>
                <c:pt idx="2">
                  <c:v>ванкомицин</c:v>
                </c:pt>
              </c:strCache>
            </c:strRef>
          </c:cat>
          <c:val>
            <c:numRef>
              <c:f>Лист2!$A$20:$C$20</c:f>
              <c:numCache>
                <c:formatCode>General</c:formatCode>
                <c:ptCount val="3"/>
                <c:pt idx="0">
                  <c:v>12</c:v>
                </c:pt>
                <c:pt idx="1">
                  <c:v>15</c:v>
                </c:pt>
                <c:pt idx="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9B-4BDB-9F2B-93BB2CC20CC0}"/>
            </c:ext>
          </c:extLst>
        </c:ser>
        <c:ser>
          <c:idx val="1"/>
          <c:order val="1"/>
          <c:tx>
            <c:v>клетки в составе биопленки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Лист2!$E$6:$E$8</c:f>
              <c:strCache>
                <c:ptCount val="3"/>
                <c:pt idx="0">
                  <c:v>цефтриаксон</c:v>
                </c:pt>
                <c:pt idx="1">
                  <c:v>тетрациклин</c:v>
                </c:pt>
                <c:pt idx="2">
                  <c:v>ванкомицин</c:v>
                </c:pt>
              </c:strCache>
            </c:strRef>
          </c:cat>
          <c:val>
            <c:numRef>
              <c:f>Лист2!$A$21:$C$21</c:f>
              <c:numCache>
                <c:formatCode>General</c:formatCode>
                <c:ptCount val="3"/>
                <c:pt idx="0">
                  <c:v>421</c:v>
                </c:pt>
                <c:pt idx="1">
                  <c:v>345</c:v>
                </c:pt>
                <c:pt idx="2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9B-4BDB-9F2B-93BB2CC20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4400296"/>
        <c:axId val="434397672"/>
      </c:barChart>
      <c:catAx>
        <c:axId val="434400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4397672"/>
        <c:crosses val="autoZero"/>
        <c:auto val="1"/>
        <c:lblAlgn val="ctr"/>
        <c:lblOffset val="100"/>
        <c:noMultiLvlLbl val="0"/>
      </c:catAx>
      <c:valAx>
        <c:axId val="434397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1">
                    <a:solidFill>
                      <a:schemeClr val="tx1"/>
                    </a:solidFill>
                  </a:rPr>
                  <a:t>концентрация</a:t>
                </a:r>
                <a:r>
                  <a:rPr lang="ru-RU" sz="1400" b="1" baseline="0">
                    <a:solidFill>
                      <a:schemeClr val="tx1"/>
                    </a:solidFill>
                  </a:rPr>
                  <a:t> антибиотика, мкг/мл</a:t>
                </a:r>
                <a:endParaRPr lang="ru-RU" sz="14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400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Планктонные клетки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Лист1!$D$2:$E$5</c:f>
              <c:strCache>
                <c:ptCount val="4"/>
                <c:pt idx="0">
                  <c:v>азитромицин</c:v>
                </c:pt>
                <c:pt idx="1">
                  <c:v>левофлоксацин</c:v>
                </c:pt>
                <c:pt idx="2">
                  <c:v>ципрофлоксацин</c:v>
                </c:pt>
                <c:pt idx="3">
                  <c:v>цефотаксим</c:v>
                </c:pt>
              </c:strCache>
            </c:strRef>
          </c:cat>
          <c:val>
            <c:numRef>
              <c:f>Лист1!$A$1:$A$4</c:f>
              <c:numCache>
                <c:formatCode>General</c:formatCode>
                <c:ptCount val="4"/>
                <c:pt idx="0">
                  <c:v>38</c:v>
                </c:pt>
                <c:pt idx="1">
                  <c:v>14</c:v>
                </c:pt>
                <c:pt idx="2">
                  <c:v>18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7-4AAE-99CA-B0151495B170}"/>
            </c:ext>
          </c:extLst>
        </c:ser>
        <c:ser>
          <c:idx val="1"/>
          <c:order val="1"/>
          <c:tx>
            <c:v>Бактерии в составе биопленки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Лист1!$D$2:$E$5</c:f>
              <c:strCache>
                <c:ptCount val="4"/>
                <c:pt idx="0">
                  <c:v>азитромицин</c:v>
                </c:pt>
                <c:pt idx="1">
                  <c:v>левофлоксацин</c:v>
                </c:pt>
                <c:pt idx="2">
                  <c:v>ципрофлоксацин</c:v>
                </c:pt>
                <c:pt idx="3">
                  <c:v>цефотаксим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654</c:v>
                </c:pt>
                <c:pt idx="1">
                  <c:v>252</c:v>
                </c:pt>
                <c:pt idx="2">
                  <c:v>356</c:v>
                </c:pt>
                <c:pt idx="3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17-4AAE-99CA-B0151495B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6848768"/>
        <c:axId val="156855656"/>
      </c:barChart>
      <c:catAx>
        <c:axId val="156848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6855656"/>
        <c:crosses val="autoZero"/>
        <c:auto val="1"/>
        <c:lblAlgn val="ctr"/>
        <c:lblOffset val="100"/>
        <c:noMultiLvlLbl val="0"/>
      </c:catAx>
      <c:valAx>
        <c:axId val="156855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 b="1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концентрация антибиотика, мкг/мл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84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0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4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5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4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9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5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8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8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3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06EFC-5930-48CC-81E0-C06DC6586DF0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jpeg"/><Relationship Id="rId21" Type="http://schemas.openxmlformats.org/officeDocument/2006/relationships/image" Target="../media/image22.jpe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17" Type="http://schemas.microsoft.com/office/2007/relationships/hdphoto" Target="../media/hdphoto2.wdp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25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4.jpe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8" y="268420"/>
            <a:ext cx="2930418" cy="2070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992" y="2896300"/>
            <a:ext cx="9093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антибиотиков на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предформированную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биопленку возбудителей инфекционных осложнений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коленного сустава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Manrop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992" y="5417389"/>
            <a:ext cx="9696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anrope" pitchFamily="2" charset="0"/>
              </a:rPr>
              <a:t>Авторы презентации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И.В. Бабушкина,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И.А.Мамонова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В.Ю.Ульянов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Manrope" pitchFamily="2" charset="0"/>
            </a:endParaRPr>
          </a:p>
          <a:p>
            <a:endParaRPr lang="ru-RU" dirty="0">
              <a:latin typeface="Manrope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3" y="626455"/>
            <a:ext cx="3685806" cy="13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5574" y="0"/>
            <a:ext cx="11649205" cy="77474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резистентности микроорганизмов в составе биопленки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544527"/>
              </p:ext>
            </p:extLst>
          </p:nvPr>
        </p:nvGraphicFramePr>
        <p:xfrm>
          <a:off x="275574" y="980902"/>
          <a:ext cx="10065458" cy="5527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372">
                  <a:extLst>
                    <a:ext uri="{9D8B030D-6E8A-4147-A177-3AD203B41FA5}">
                      <a16:colId xmlns:a16="http://schemas.microsoft.com/office/drawing/2014/main" val="436180912"/>
                    </a:ext>
                  </a:extLst>
                </a:gridCol>
                <a:gridCol w="2774042">
                  <a:extLst>
                    <a:ext uri="{9D8B030D-6E8A-4147-A177-3AD203B41FA5}">
                      <a16:colId xmlns:a16="http://schemas.microsoft.com/office/drawing/2014/main" val="3527839443"/>
                    </a:ext>
                  </a:extLst>
                </a:gridCol>
                <a:gridCol w="4165044">
                  <a:extLst>
                    <a:ext uri="{9D8B030D-6E8A-4147-A177-3AD203B41FA5}">
                      <a16:colId xmlns:a16="http://schemas.microsoft.com/office/drawing/2014/main" val="1312766666"/>
                    </a:ext>
                  </a:extLst>
                </a:gridCol>
              </a:tblGrid>
              <a:tr h="10718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возникновения устойчивости к антибиотикам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Биоплёночная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бактерия, у которой обнаружен данный тип устойчивости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Биохимический механизм возникновения устойчивости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268350"/>
                  </a:ext>
                </a:extLst>
              </a:tr>
              <a:tr h="107185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Модификация мишени действия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Staphylococcus aureus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Мутации, которые ведут к структурным изменениям ДНК-зависимой РНК-полимеразы – основной мишени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рифампицина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523627"/>
                  </a:ext>
                </a:extLst>
              </a:tr>
              <a:tr h="82450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Инактивация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антибиотика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Pseudomonas aeruginosa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Инактивация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бета-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лактамных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антибиотиков за счет продукции бета-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лактамаз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155968"/>
                  </a:ext>
                </a:extLst>
              </a:tr>
              <a:tr h="10718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выведение антибиотика из микробной клетки (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эффлюкс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Pseudomonas aeruginosa</a:t>
                      </a:r>
                      <a:endParaRPr lang="ru-RU" sz="16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Гиперэкспрессия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MexCD-OprJ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эффлюкс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-помпы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247348"/>
                  </a:ext>
                </a:extLst>
              </a:tr>
              <a:tr h="824507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проницаемости наружных структур микробной клетки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Vibrio </a:t>
                      </a:r>
                      <a:r>
                        <a:rPr lang="en-US" sz="16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cholerae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Мутации, ведущие к структурным изменениям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порина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OmpU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05983"/>
                  </a:ext>
                </a:extLst>
              </a:tr>
              <a:tr h="66337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метаболического «шунта»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Staphylococcus aureus</a:t>
                      </a:r>
                      <a:endParaRPr lang="ru-RU" sz="16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Pseudomonas aeruginosa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Окончательно не установлен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89991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135" y="3568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антибиотикам (МПК)  возбудителей инфекционных осложнений после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крупных суставов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445983"/>
              </p:ext>
            </p:extLst>
          </p:nvPr>
        </p:nvGraphicFramePr>
        <p:xfrm>
          <a:off x="472440" y="1867188"/>
          <a:ext cx="10515600" cy="3947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79235625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1240382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6545120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70364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Микроорганизмы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Антибиотик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МПК в жидкой среде, мкг/мл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МПК в биопленке мкг/мл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22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Staphylococcus epidermidis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Ванкомицин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(1,5; 4,0)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(90,0;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600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Staphylococcus</a:t>
                      </a: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aureus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Ванкомицин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(3,0; 6,5)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70,5;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926077"/>
                  </a:ext>
                </a:extLst>
              </a:tr>
              <a:tr h="549069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Streptococcus ssp.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Доксициклин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(0,5; 2,0)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(12,5;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16,5)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255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E.coli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Ампициллин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 (10,5; 17,0)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126,0 (110,0; 140,5)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13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E.coli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Азитромицин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 (6,0; 11,5)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 (240,5; 480,0)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Ps.aeruginosa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Азитромицин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(24,5; 47,5)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(320,0; 590,5)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86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Ps.aeruginosa</a:t>
                      </a:r>
                      <a:endParaRPr lang="ru-RU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Ципрофлоксацин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(14,0; 26,5)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(310,0; 390,0)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05247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антибиотикам  штаммов 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spp.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биопленки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антибиотикам  клинических штаммов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S.epidermidis</a:t>
            </a:r>
            <a:endParaRPr lang="ru-RU" sz="1800" dirty="0"/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4201677"/>
              </p:ext>
            </p:extLst>
          </p:nvPr>
        </p:nvGraphicFramePr>
        <p:xfrm>
          <a:off x="839788" y="2505075"/>
          <a:ext cx="4862743" cy="361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346825" y="1866378"/>
            <a:ext cx="5183188" cy="976769"/>
          </a:xfrm>
        </p:spPr>
        <p:txBody>
          <a:bodyPr>
            <a:normAutofit fontScale="25000" lnSpcReduction="20000"/>
          </a:bodyPr>
          <a:lstStyle/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антибиотикам  клинических штаммов </a:t>
            </a:r>
            <a:r>
              <a:rPr lang="en-US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ru-RU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43252458"/>
              </p:ext>
            </p:extLst>
          </p:nvPr>
        </p:nvGraphicFramePr>
        <p:xfrm>
          <a:off x="6172200" y="2505074"/>
          <a:ext cx="4717473" cy="3554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7860"/>
            <a:ext cx="10515600" cy="6294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антибиотикам  штаммов  </a:t>
            </a:r>
            <a:r>
              <a:rPr lang="en-US" sz="2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P.aeruginosa</a:t>
            </a:r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биопленки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135659"/>
              </p:ext>
            </p:extLst>
          </p:nvPr>
        </p:nvGraphicFramePr>
        <p:xfrm>
          <a:off x="501316" y="1545452"/>
          <a:ext cx="5594684" cy="419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207101" y="1516875"/>
            <a:ext cx="49477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показали, что использованные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фторхинолоны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большей степени влияют на  формирование биопленок,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биопленки возбудителей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имплантат-ассоциированной инфекции антибактериальное действие оказывают высокие концентрации, достоверно превышающие МПК для планктонных форм. Способность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левофлоксацина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проникать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липидо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-белковую поверхностную оболочку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биопленок в обозначенных концентрациях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действовать на находящиеся внутри бактерии практически важна, поскольку к моменту начала лечения биопленки бактерий в организме человека уже сформированы.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1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63"/>
            <a:ext cx="5941347" cy="68440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518" y="1147992"/>
            <a:ext cx="50320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инфекционно-воспалительных осложнений </a:t>
            </a:r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крупных суставов в связи с формированием биопленки в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уже не может основываться на планктонной концепции микробиологии. Представление о биопленках изменяет подходы к диагностике и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этиотропному лечению. Актуальной является разработка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методов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диагностики, предполагающих деструкцию биопленки,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стратегий лечения, воздействующих на механизмы формирования и функционирования бактериальных сообществ в виде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биопленок.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176164" cy="4351338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чувствительности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грамположительных и грамотрицательных микроорганизмов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биопленок выявлено статистически достоверное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чувствительности бактерий ко всем исследованным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планктонных форм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чувствительности бактерий к антибактериальным препаратам с помощью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общепринятых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 не принимается во внимание возможность формирования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изолятом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биопленки, что может привести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методическим ошибкам. Следовательно, для адекватной и эффективной антибактериальной терапии необходимо учитывать способность возбудителей инфекционной патологии образовывать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биопленки.</a:t>
            </a:r>
          </a:p>
          <a:p>
            <a:pPr marL="457200" indent="-457200" algn="just"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728" y="195386"/>
            <a:ext cx="101654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необходимость специальных подходов для определения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антибиотикорезистентности биопленок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 осознается научно-медицинским сообществом. Предложены оригинальные способы исследования антибиотикорезистентности в биоплёнках и даже новые термины: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BIC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англ.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biofilm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inhibitory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BBC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англ.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biofilm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bactericidal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MBEC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англ.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biofilm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eliminating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Многие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возвращаются к использованию рутинной методики определения минимальной подавляющей концентрации (МПК) и минимальной бактерицидной концентрации (МБК), изменяя лишь объект исследования. Вместо бульонной или газонной культур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биоплёнка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её последующим разрушением (механическим и/или с использованием детергентов) и оценкой жизнеспособности высвободившихся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биоплёночных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6458" y="4440844"/>
            <a:ext cx="101415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интересов: работа выполнена в рамках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задания на осуществление прикладных научных исследований и разработок 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Российской Федерации на тему:</a:t>
            </a:r>
            <a:endParaRPr lang="ru-RU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средств, эффективных в отношении пленкообразующих микроорганизмов при лечении инфекционных осложнений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суставов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д.м.н. В.Ю. Ульянов; ответственный исполнитель: к.м.н. И.В. Бабушкина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Корпус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760" y="80837"/>
            <a:ext cx="5353396" cy="4015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64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127342"/>
            <a:ext cx="5296593" cy="552059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Существование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бактерий внутри биопленок обеспечивает им много преимуществ по сравнению с отдельными клетками. Бактерии в биопленках обладают повышенной выживаемостью в присутствии агрессивных веществ, факторов иммунной защиты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макроорганизма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антибактериальных препаратов. Бактерии в биопленках остаются живыми даже в присутствии антибиотиков, добавленных в количестве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500–1000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большем, чем их минимальная подавляющая концентрация (МПК)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Чернявский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В.И, 2013;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Rajpaul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2015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</a:p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показывают, что некоторые микробы, такие как кишечная палочка, становятся практически невосприимчивыми к антибиотикам из-за низкого уровня метаболической активности. Применение антибиотиков, плохо проникающих в биопленку, очень быстро приводит к формированию и отбору устойчивых микроорганизмов. Неполная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эрадикация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микроорганизмов при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биопленочных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инфекциях в свою очередь способствует их персистенции и формированию хронических процессов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Stewart P.S.,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Costerton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J.W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2017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https://img.wonderhowto.com/img/09/22/63621144021284/0/dangerous-bacterial-films-communicate-with-electric-pulses-which-means-we-could-zap-them-interfere.w1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45" y="1127342"/>
            <a:ext cx="4267603" cy="317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2745" y="4446394"/>
            <a:ext cx="38969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by Leah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Lowrey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Michael Smith, CDC/Public Health Image Library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968" y="365125"/>
            <a:ext cx="10254697" cy="120700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неэффективности антимикробной терапии при инфекционно-воспалительных осложнениях после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крупных суставов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157" y="1572126"/>
            <a:ext cx="10263010" cy="43382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неэффективность: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ыбор препаратов без учета идентификации микроорганизма, определения чувствительности к антибиотикам;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едостаточные дозы антибиотика;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изкое качество препарата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Зырянов С.К., Белоусов Ю.Б.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КМАХ 2016; 14 (1):34-37.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Lambert P.A., Conway B.R.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Chemotherapy 15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August 215]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клинического эффекта в процессе терапии: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вторичной резистентности, смена возбудителей, образование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бразование биопленок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Чеботарь И.В.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КМАХ 2012; 14(1):51-58.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Weigel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L.M. at al.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Antimicrob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Chemother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51:231-8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7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9556" y="205221"/>
            <a:ext cx="1014118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 изучение минимальной подавляющей концентрации (МПК) антибиотиков различных классов для планктонных культур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предформированной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биопленки возбудителей имплантат-ассоциированной инфекции.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и идентифицировать возбудителей имплантат-ассоциированной инфекции из различного биологического материала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отделяемое ран, гомогенизированные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биоптаты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перипротезной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соникационная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жидкость из удаленных компонентов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микробные биопленки грамположительных и грамотрицательных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возбудителей в 96-луночных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микротитровальных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планшетах.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МПК (минимальную подавляющую концентрацию) для планктонных форм грамположительных микроорганизмов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метициллинрезистентных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стафилококков, стрептококков) и грамотрицательных микроорганизмов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aeruginosa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E.coli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МПК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биопленочных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грамположительных и грамотрицательных культур.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сравнительный анализ чувствительности к антибиотикам различных классов планктонных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биопленочных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9816" y="1252695"/>
            <a:ext cx="3507971" cy="499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биопленок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96-луночных пластиковых планшетов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способности бактерий формировать биоплёнки на поливинилхлоридном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пластике. Принцип метода состоит в том, 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суспензия бактерий вносится в лунки планшета, после инкубации в оптимальных условиях планктонная фаза популяции бактерий удаляется вместе с питательной средой, образовавшиеся биопленки окрашивают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генциановым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фиолетовым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проводят количественный учёт связанного красителя в спектрофотометре, что позволяет проводить количественные сравнения способности образования биоплёнки разными штаммами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G.OʼToole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Kolter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80559" y="264238"/>
            <a:ext cx="244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dirty="0"/>
          </a:p>
        </p:txBody>
      </p:sp>
      <p:pic>
        <p:nvPicPr>
          <p:cNvPr id="1026" name="Picture 2" descr="https://present5.com/presentation/3/148006278_437612651.pdf-img/148006278_437612651.pdf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0" y="10286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02037" y="5731626"/>
            <a:ext cx="324197" cy="44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4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8677" y="150937"/>
            <a:ext cx="8229600" cy="4180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биопленки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микропланшетным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7" name="Picture 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67" y="2875003"/>
            <a:ext cx="100628" cy="1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70642" y="1589688"/>
            <a:ext cx="131896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-­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59246" y="1564165"/>
            <a:ext cx="178194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Штаммы, не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биопленку</a:t>
            </a:r>
          </a:p>
        </p:txBody>
      </p:sp>
      <p:pic>
        <p:nvPicPr>
          <p:cNvPr id="1028" name="Picture 4" descr="imag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5" y="1274622"/>
            <a:ext cx="1162471" cy="35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3994" y="1274622"/>
            <a:ext cx="1080120" cy="33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-1497174"/>
            <a:ext cx="2685851" cy="345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21838" tIns="564972" rIns="637974" bIns="257887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410608" y="3907369"/>
            <a:ext cx="3511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адгезированных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образовавших биопленку бактерий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86687" y="5085184"/>
            <a:ext cx="3973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Спектрофотометрическая оценка интенсивности образовавшихся биопленок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по оптической плотности спиртового экстракта красителя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5" name="Прямоугольник 14"/>
          <p:cNvSpPr/>
          <p:nvPr/>
        </p:nvSpPr>
        <p:spPr>
          <a:xfrm>
            <a:off x="4798575" y="642282"/>
            <a:ext cx="23348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микробных клеток</a:t>
            </a:r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3656577" y="1519716"/>
            <a:ext cx="358775" cy="79784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86" y="1823826"/>
            <a:ext cx="210116" cy="37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672" y="1509856"/>
            <a:ext cx="3841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0375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87" y="1835969"/>
            <a:ext cx="2079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Рисунок 3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446" y="1868705"/>
            <a:ext cx="264122" cy="483488"/>
          </a:xfrm>
          <a:prstGeom prst="rect">
            <a:avLst/>
          </a:prstGeom>
          <a:noFill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6" y="1868706"/>
            <a:ext cx="2619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40" y="1868705"/>
            <a:ext cx="2619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48" y="1864831"/>
            <a:ext cx="2619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02" y="1864830"/>
            <a:ext cx="2619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1868704"/>
            <a:ext cx="2619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759" y="2079052"/>
            <a:ext cx="109497" cy="19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6" y="2088729"/>
            <a:ext cx="10953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39" y="2094458"/>
            <a:ext cx="10953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75" y="2088728"/>
            <a:ext cx="132921" cy="23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79" y="2103984"/>
            <a:ext cx="103981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26" y="2117722"/>
            <a:ext cx="119580" cy="21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трелка вниз 17"/>
          <p:cNvSpPr/>
          <p:nvPr/>
        </p:nvSpPr>
        <p:spPr>
          <a:xfrm>
            <a:off x="5739343" y="2478378"/>
            <a:ext cx="207741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9" name="Прямоугольник 18"/>
          <p:cNvSpPr/>
          <p:nvPr/>
        </p:nvSpPr>
        <p:spPr>
          <a:xfrm>
            <a:off x="5134475" y="1253716"/>
            <a:ext cx="17581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культивирование</a:t>
            </a:r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514" y="2816933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6" y="2816932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38" y="2816933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67" y="2816931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53" y="2816933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38" y="2816930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978849" y="2750697"/>
            <a:ext cx="3040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Промывка и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планктонных клеток</a:t>
            </a:r>
          </a:p>
        </p:txBody>
      </p:sp>
      <p:pic>
        <p:nvPicPr>
          <p:cNvPr id="58" name="Picture 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33" y="3165951"/>
            <a:ext cx="109497" cy="19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56" y="3200147"/>
            <a:ext cx="109497" cy="19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46" y="3176956"/>
            <a:ext cx="109497" cy="19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15" y="3186810"/>
            <a:ext cx="103981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83" y="3168667"/>
            <a:ext cx="103981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05" y="3170878"/>
            <a:ext cx="103981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Стрелка вниз 25"/>
          <p:cNvSpPr/>
          <p:nvPr/>
        </p:nvSpPr>
        <p:spPr>
          <a:xfrm>
            <a:off x="5694424" y="3459778"/>
            <a:ext cx="239981" cy="401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10" y="2887548"/>
            <a:ext cx="92442" cy="16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03" y="2871412"/>
            <a:ext cx="101441" cy="18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247" y="3951968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663" y="3966579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76" y="3966579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36" y="3966579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01" y="3966579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35" y="3967672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1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0375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74" y="4330739"/>
            <a:ext cx="232316" cy="6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1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0375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83" y="4354496"/>
            <a:ext cx="232316" cy="6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0375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49" y="4359633"/>
            <a:ext cx="232316" cy="6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Стрелка вниз 88"/>
          <p:cNvSpPr/>
          <p:nvPr/>
        </p:nvSpPr>
        <p:spPr>
          <a:xfrm>
            <a:off x="5673496" y="4581129"/>
            <a:ext cx="239981" cy="401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4227" y="3372546"/>
            <a:ext cx="356312" cy="279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76" y="3467101"/>
            <a:ext cx="37782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92268" y="4232990"/>
            <a:ext cx="1576784" cy="23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09" y="2838418"/>
            <a:ext cx="920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2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1906"/>
            <a:ext cx="10515600" cy="502980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Количественная оценка адгезивной активности и определения биомассы биопленки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1316" y="1474894"/>
            <a:ext cx="53046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выражение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значения и установления исходного уровня, превышение которого можно интерпретировать как наличие способности формировать биопленку,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определяли по формуле: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ХсрOD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+ 3∙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ХсрOD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среднее арифметическое значение оптической плотности, измеренной для контрольных лунок,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 контроля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среднеквадратичное (стандартное) отклонение контрольных значений.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 стандартных отклонений позволяет охватить 99,7% всех вариантов и максимально точно оценить дисперсию данных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15385" r="2773" b="17253"/>
          <a:stretch/>
        </p:blipFill>
        <p:spPr bwMode="auto">
          <a:xfrm>
            <a:off x="6276975" y="2163748"/>
            <a:ext cx="3778203" cy="253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6543675" y="1809750"/>
            <a:ext cx="0" cy="56197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139184" y="1482711"/>
            <a:ext cx="33707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таммы, не формирующие биопленку 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543675" y="4143375"/>
            <a:ext cx="0" cy="100965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7086600" y="4143375"/>
            <a:ext cx="28575" cy="100965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276975" y="5149155"/>
            <a:ext cx="28561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иопленкообразующие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штаммы 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3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23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998" y="1161746"/>
            <a:ext cx="4786898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МПК антибиотиков у планктонной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Определяли минимальную подавляющую концентрацию антибиотика согласно клиническим стандартам [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МакМах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2015] с модификациями. Суточную культуру с твердой среды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ресуспендировали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физиологическом растворе до оптической плотности 0,5 по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МакФарланду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Повторно разводили в 100 раз в среде Мюллера-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Хинтона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Cуспензию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вносили в ряд двукратных разведений антибиотика в соотношении 1:1. Конечная концентрация клеток к началу культивирования была равна 10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Инкубировали культуру с антибиотиком в течение 24 часов при 37°С в 96-луночных планшетах в объеме 200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Концентрацию антибиотика в первой лунке, в которой отсутствовал видимый рост бактерий, принимали за МПК для данной культуры.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3725" y="1161746"/>
            <a:ext cx="487125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МПК антибиотиков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биопленках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антимикробного препарата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биопленочной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бактерий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vitro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определяли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сутки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биопленках, полученных путем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инкубирования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бактерий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96-луночных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планшетах. После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биопленок стерильно отбирали среду с планктонными клетками. Промывали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лунку,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заливали в нее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 среды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Мюллера-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Хинтона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исследуемой концентрацией антибиотика. Инкубировали биопленки с антибиотиком в течение 24 часов при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37°С, промывали изотоническим раствором.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окрашивали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генциановым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фиолетовым, экстрагировали связавшийся с биопленкой краситель этиловым спиртом в течение 20 мин,  определяли оптическую плотность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элюата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спектрофотометрически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резистентности к антибиотикам различных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микроорганизмов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927100" y="1358692"/>
            <a:ext cx="5157787" cy="6449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Планктонные формы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63814" y="2146426"/>
            <a:ext cx="5157787" cy="177816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/>
                <a:ea typeface="PetersburgC"/>
              </a:rPr>
              <a:t>МПК</a:t>
            </a:r>
            <a:r>
              <a:rPr lang="ru-RU" sz="2400" dirty="0">
                <a:latin typeface="Times New Roman"/>
                <a:ea typeface="PetersburgC"/>
              </a:rPr>
              <a:t> - минимальная подавляющая концентрация;</a:t>
            </a:r>
          </a:p>
          <a:p>
            <a:pPr marL="0" indent="0">
              <a:buNone/>
            </a:pPr>
            <a:r>
              <a:rPr lang="ru-RU" sz="2400" b="1" dirty="0">
                <a:latin typeface="Times New Roman"/>
                <a:ea typeface="PetersburgC"/>
              </a:rPr>
              <a:t>МБК</a:t>
            </a:r>
            <a:r>
              <a:rPr lang="ru-RU" sz="2400" dirty="0">
                <a:latin typeface="Times New Roman"/>
                <a:ea typeface="PetersburgC"/>
              </a:rPr>
              <a:t> – минимальная бактерицидная концентрация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259512" y="1278732"/>
            <a:ext cx="5183188" cy="823912"/>
          </a:xfrm>
        </p:spPr>
        <p:txBody>
          <a:bodyPr>
            <a:normAutofit fontScale="32500" lnSpcReduction="20000"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Сессильные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84887" y="2003634"/>
            <a:ext cx="4746597" cy="36845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BIC</a:t>
            </a:r>
            <a:r>
              <a:rPr lang="ru-RU" sz="2400" dirty="0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 - от </a:t>
            </a:r>
            <a:r>
              <a:rPr lang="ru-RU" sz="2400" dirty="0" err="1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англ</a:t>
            </a:r>
            <a:r>
              <a:rPr lang="en-US" sz="2400" dirty="0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. ≪biofilm inhibitory concentration≫</a:t>
            </a:r>
            <a:endParaRPr lang="ru-RU" sz="2400" dirty="0">
              <a:latin typeface="Times New Roman" panose="02020603050405020304" pitchFamily="18" charset="0"/>
              <a:ea typeface="PetersburgC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BBC</a:t>
            </a:r>
            <a:r>
              <a:rPr lang="en-US" sz="2400" dirty="0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- от </a:t>
            </a:r>
            <a:r>
              <a:rPr lang="ru-RU" sz="2400" dirty="0" err="1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англ</a:t>
            </a:r>
            <a:r>
              <a:rPr lang="en-US" sz="2400" dirty="0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. ≪biofilm bactericidal concentration≫ </a:t>
            </a:r>
            <a:endParaRPr lang="ru-RU" sz="2400" dirty="0">
              <a:latin typeface="Times New Roman" panose="02020603050405020304" pitchFamily="18" charset="0"/>
              <a:ea typeface="PetersburgC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MBEC</a:t>
            </a:r>
            <a:r>
              <a:rPr lang="en-US" sz="2400" dirty="0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- от </a:t>
            </a:r>
            <a:r>
              <a:rPr lang="ru-RU" sz="2400" dirty="0" err="1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англ</a:t>
            </a:r>
            <a:r>
              <a:rPr lang="en-US" sz="2400" dirty="0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≪</a:t>
            </a:r>
            <a:r>
              <a:rPr lang="en-US" sz="2400" dirty="0">
                <a:latin typeface="Times New Roman" panose="02020603050405020304" pitchFamily="18" charset="0"/>
                <a:ea typeface="PetersburgC"/>
                <a:cs typeface="Times New Roman" panose="02020603050405020304" pitchFamily="18" charset="0"/>
              </a:rPr>
              <a:t>minimum biofilm eliminating concentrations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≫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https://filzor.ru/wp-content/uploads/2019/08/GettyImages-590676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4053766"/>
            <a:ext cx="4808508" cy="251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bushkina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bushkina" id="{05A3522D-B4A6-4AB8-A26B-A5D75E43A6DB}" vid="{1A43C870-4886-43E9-8AB9-D16F968A29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Babushkina</Template>
  <TotalTime>1787</TotalTime>
  <Words>1080</Words>
  <Application>Microsoft Office PowerPoint</Application>
  <PresentationFormat>Широкоэкранный</PresentationFormat>
  <Paragraphs>161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Manrope</vt:lpstr>
      <vt:lpstr>PetersburgC</vt:lpstr>
      <vt:lpstr>Times New Roman</vt:lpstr>
      <vt:lpstr>Babushkina</vt:lpstr>
      <vt:lpstr>Презентация PowerPoint</vt:lpstr>
      <vt:lpstr>Актуальность исследования</vt:lpstr>
      <vt:lpstr>Причины неэффективности антимикробной терапии при инфекционно-воспалительных осложнениях после эндопротезирования крупных суставов</vt:lpstr>
      <vt:lpstr>Презентация PowerPoint</vt:lpstr>
      <vt:lpstr>Презентация PowerPoint</vt:lpstr>
      <vt:lpstr>Формирование биопленки микропланшетным методом</vt:lpstr>
      <vt:lpstr>Материалы и методы </vt:lpstr>
      <vt:lpstr>Материалы и методы</vt:lpstr>
      <vt:lpstr>Показатели резистентности к антибиотикам различных форм микроорганизмов</vt:lpstr>
      <vt:lpstr>Механизмы резистентности микроорганизмов в составе биопленки </vt:lpstr>
      <vt:lpstr>Чувствительность к антибиотикам (МПК)  возбудителей инфекционных осложнений после эндопротезирования крупных суставов</vt:lpstr>
      <vt:lpstr>Чувствительность к антибиотикам  штаммов  Staphylococcus spp. в составе биопленки</vt:lpstr>
      <vt:lpstr>Чувствительность к антибиотикам  штаммов  P.aeruginosa в составе биопленки</vt:lpstr>
      <vt:lpstr>Презентация PowerPoint</vt:lpstr>
      <vt:lpstr>Выводы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User171</dc:creator>
  <cp:lastModifiedBy>User145</cp:lastModifiedBy>
  <cp:revision>220</cp:revision>
  <dcterms:created xsi:type="dcterms:W3CDTF">2021-01-15T08:25:42Z</dcterms:created>
  <dcterms:modified xsi:type="dcterms:W3CDTF">2021-06-02T16:29:40Z</dcterms:modified>
</cp:coreProperties>
</file>