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5" r:id="rId4"/>
    <p:sldId id="300" r:id="rId5"/>
    <p:sldId id="298" r:id="rId6"/>
    <p:sldId id="299" r:id="rId7"/>
    <p:sldId id="291" r:id="rId8"/>
    <p:sldId id="294" r:id="rId9"/>
    <p:sldId id="28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37"/>
    <a:srgbClr val="95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0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D221-D390-4456-AD06-49616B47640B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625" y="2200275"/>
            <a:ext cx="104441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посттравматического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коленных суставов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Manrop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992" y="5417389"/>
            <a:ext cx="969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С.В. Белова, Р.А.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Зубавленко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В.Ю. Ульянов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282344" cy="969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12" y="1108953"/>
            <a:ext cx="11212642" cy="5291847"/>
          </a:xfrm>
        </p:spPr>
        <p:txBody>
          <a:bodyPr>
            <a:normAutofit/>
          </a:bodyPr>
          <a:lstStyle/>
          <a:p>
            <a:pPr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1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Биологическое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на животных различных патологических состояний является широко распространенным научным методом, применяемым для изучения патогенетических механизмов, направленных на разработку алгоритмов регулирования и управления  определенными процессами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Подсчитано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ежегодно в мире используется 50—100 миллионов животных для экспериментов. Можно утверждать, что практически все достижения в медицине XX века каким-либо образом связаны с опытами на животных, которые не могут быть заменены даже сложными компьютерными моделями, которые не способны воспроизвести весь спектр чрезвычайно сложных взаимодействий молекул, клеток, органов, тканей, организмов и окружающей внутренней и внешней среды.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Посттравматический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широко распространенной патологией  среди заболеваний опорно-двигательного аппарата. На сегодняшний день, в связи с необходимостью формирования данной патологии на анимальных моделях для подтверждения эффективности тех или иных методов лечения, открытым остается вопрос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гуманного, экономически и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обоснованного формирования данной патологии в эксперименте.</a:t>
            </a:r>
          </a:p>
          <a:p>
            <a:pPr indent="0" algn="just">
              <a:lnSpc>
                <a:spcPct val="120000"/>
              </a:lnSpc>
              <a:buNone/>
            </a:pPr>
            <a:endParaRPr lang="ru-RU" sz="2400" dirty="0"/>
          </a:p>
          <a:p>
            <a:pPr indent="0" algn="just">
              <a:lnSpc>
                <a:spcPct val="120000"/>
              </a:lnSpc>
              <a:buNone/>
            </a:pPr>
            <a:endParaRPr lang="ru-RU" sz="31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95" y="365126"/>
            <a:ext cx="10358203" cy="9090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к моделированию посттравматического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52" y="1825625"/>
            <a:ext cx="11032761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взвешивания каждой особи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(крыса - самец)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Измерение объема сустава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Измерение температуры в области сустава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бесконтактным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инфракрасным термометром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5014" r="28567" b="4121"/>
          <a:stretch/>
        </p:blipFill>
        <p:spPr>
          <a:xfrm>
            <a:off x="8237573" y="1490543"/>
            <a:ext cx="2662194" cy="1980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33" y="3110092"/>
            <a:ext cx="2726078" cy="2044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99" y="4692736"/>
            <a:ext cx="2624533" cy="2044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2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4852"/>
            <a:ext cx="9282344" cy="6445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операции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813" y="1184222"/>
            <a:ext cx="11525904" cy="545642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5 минут до проведения моделирования животным выполнялась общая анестезия путем внутримышечного введения комбинации </a:t>
            </a:r>
            <a:r>
              <a:rPr lang="ru-RU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золетила</a:t>
            </a: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Virbac</a:t>
            </a: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Sante</a:t>
            </a: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Animale</a:t>
            </a: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Франция) в дозе 0,1 мл/кг и </a:t>
            </a:r>
            <a:r>
              <a:rPr lang="ru-RU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ксилазина</a:t>
            </a:r>
            <a:r>
              <a:rPr lang="ru-RU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Interchemie</a:t>
            </a: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Нидерланды) в дозе 10 </a:t>
            </a:r>
            <a:r>
              <a:rPr lang="ru-RU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мг/кг.</a:t>
            </a:r>
            <a:r>
              <a:rPr lang="ru-RU" sz="3800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3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anose="02020603050405020304" pitchFamily="18" charset="0"/>
                <a:cs typeface="Times New Roman" pitchFamily="18" charset="0"/>
              </a:rPr>
              <a:t>Перед операцией проводилась подготовка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itchFamily="18" charset="0"/>
              </a:rPr>
              <a:t>операционного поля</a:t>
            </a:r>
            <a:r>
              <a:rPr lang="en-US" sz="3800" dirty="0" smtClean="0"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sz="3800" dirty="0" smtClean="0">
                <a:latin typeface="Times New Roman" panose="02020603050405020304" pitchFamily="18" charset="0"/>
                <a:cs typeface="Times New Roman" pitchFamily="18" charset="0"/>
              </a:rPr>
              <a:t> выбривание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itchFamily="18" charset="0"/>
              </a:rPr>
              <a:t>области задних коленных суставов 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itchFamily="18" charset="0"/>
              </a:rPr>
              <a:t>обработка бриллиантовым зеленым.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кожного разреза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производят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на 2-3 мм выше надколенника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Далее от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этой точки кожу рассекали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вниз, следуя скальпелем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внутренней поверхности надколенника.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Разрез заканчивался на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2 мм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ниже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надколенника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длина кожного разреза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составила 5-6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мм. 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19" y="2008681"/>
            <a:ext cx="2547582" cy="197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21" y="4422099"/>
            <a:ext cx="2563359" cy="212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499423" y="2368446"/>
            <a:ext cx="263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операционного поля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71380" y="3530183"/>
            <a:ext cx="1988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 кожи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282344" cy="6691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(продолжение)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44" y="1454046"/>
            <a:ext cx="10972800" cy="518659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рассечения послойно мягких тканей,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выполняли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вскрытие капсулы сустава.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Далее остроконечным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скальпелем пересекали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переднюю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крестообразную связку в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межмыщелковом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пространстве.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Затем производилось нанесение насечек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 нагружаемые поверхности сустава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26" y="1483547"/>
            <a:ext cx="2506106" cy="227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18" y="4241975"/>
            <a:ext cx="2525419" cy="242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507232" y="1633928"/>
            <a:ext cx="1910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Капсулотомия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3980" y="4377129"/>
            <a:ext cx="2203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Пересечение передней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крестообразной связки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282344" cy="5192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(продолжение)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92" y="1454046"/>
            <a:ext cx="11645825" cy="518659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завершения хирургических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манипуляций операционная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рана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послойно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ушита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завершении операции был проведен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нестабильность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сустава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«передний выдвижной ящик».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Операционное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поле было обработано раствором антисептика.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данном хирургическом вмешательстве перевязочных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фиксации конечности не использовали.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20-40 минут после завершения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животное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выведено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наркоза.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56" y="1334125"/>
            <a:ext cx="2400000" cy="179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r="10739"/>
          <a:stretch/>
        </p:blipFill>
        <p:spPr>
          <a:xfrm>
            <a:off x="4982156" y="3429000"/>
            <a:ext cx="2436189" cy="174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418345" y="1067252"/>
            <a:ext cx="368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Послойное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ушивание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4866" y="3912433"/>
            <a:ext cx="350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Тест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нестабильность сустава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844"/>
            <a:ext cx="9282344" cy="584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модели посттравматического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 гистологическим исследованием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prstClr val="black"/>
                </a:solidFill>
              </a:rPr>
              <a:t/>
            </a:r>
            <a:br>
              <a:rPr lang="ru-RU" sz="6000" b="1" dirty="0">
                <a:solidFill>
                  <a:prstClr val="black"/>
                </a:solidFill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229" y="953312"/>
            <a:ext cx="10852878" cy="5071140"/>
          </a:xfrm>
        </p:spPr>
        <p:txBody>
          <a:bodyPr>
            <a:noAutofit/>
          </a:bodyPr>
          <a:lstStyle/>
          <a:p>
            <a:pPr marL="342900" indent="-342900"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Гистологическое исследование тканей суставов крыс  осуществлялось в несколько этапов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" y="1336704"/>
            <a:ext cx="1808353" cy="220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336704"/>
            <a:ext cx="1616780" cy="225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1" t="18584" r="-550" b="26444"/>
          <a:stretch/>
        </p:blipFill>
        <p:spPr>
          <a:xfrm>
            <a:off x="5466162" y="1395069"/>
            <a:ext cx="1650270" cy="229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85" y="1356160"/>
            <a:ext cx="1702779" cy="222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3716" y="4448096"/>
            <a:ext cx="2341859" cy="167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32" y="4153138"/>
            <a:ext cx="1656184" cy="232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42" y="4055860"/>
            <a:ext cx="1733044" cy="232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27002"/>
          <a:stretch/>
        </p:blipFill>
        <p:spPr>
          <a:xfrm rot="5400000">
            <a:off x="9378848" y="4414973"/>
            <a:ext cx="2137316" cy="163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90614" y="3560323"/>
            <a:ext cx="212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Экстерпация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конечности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4638" y="3540868"/>
            <a:ext cx="291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Вырезка из операционного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3618689"/>
            <a:ext cx="348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Декальцинация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r="18822"/>
          <a:stretch/>
        </p:blipFill>
        <p:spPr>
          <a:xfrm>
            <a:off x="7377829" y="1356159"/>
            <a:ext cx="1454886" cy="231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/>
          <a:stretch/>
        </p:blipFill>
        <p:spPr>
          <a:xfrm>
            <a:off x="443818" y="4094771"/>
            <a:ext cx="1551109" cy="233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9513651" y="3579779"/>
            <a:ext cx="194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Обезвоживание в спиртах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1156" y="6430565"/>
            <a:ext cx="206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Заливка в парафин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252935" y="6408196"/>
            <a:ext cx="346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Приготовление срезов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533106" y="6313542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Окраска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844"/>
            <a:ext cx="9282344" cy="584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гистологического исследования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230" y="1259174"/>
            <a:ext cx="10852878" cy="47069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 descr="C:\Users\User342\Desktop\Мои документы\Мои рисунки\Отделение лабораторной диагностики\Гладкова 27.06.19\_____33M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93" t="7692" r="-1" b="13565"/>
          <a:stretch/>
        </p:blipFill>
        <p:spPr bwMode="auto">
          <a:xfrm>
            <a:off x="809468" y="820712"/>
            <a:ext cx="4167267" cy="2162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823" y="2619676"/>
            <a:ext cx="5231567" cy="11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Рис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Гистологический препарат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коленного сустава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интактной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крысы.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Г/Э.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Ув.40х. В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поверхностном хряще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имеется изолированное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групповое расположение </a:t>
            </a:r>
            <a:r>
              <a:rPr lang="ru-RU" sz="1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хондроцитов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 и 2 типов.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6" r="29285" b="8929"/>
          <a:stretch/>
        </p:blipFill>
        <p:spPr bwMode="auto">
          <a:xfrm rot="5400000">
            <a:off x="1856277" y="2800660"/>
            <a:ext cx="2118615" cy="4122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9823" y="4861807"/>
            <a:ext cx="53814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Гистологический препарат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среза коленного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крысы.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Г/Э.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Ув.10х. Поверхностный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хрящ равномерно расположен.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пластинка сохранена на всем протяжении. </a:t>
            </a:r>
          </a:p>
        </p:txBody>
      </p:sp>
      <p:pic>
        <p:nvPicPr>
          <p:cNvPr id="10" name="Рисунок 9" descr="C:\Users\User342\Desktop\Мои документы\Мои рисунки\Отделение лабораторной диагностики\Гладкова 18.07.2019\______9M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3213" r="11945" b="15387"/>
          <a:stretch/>
        </p:blipFill>
        <p:spPr bwMode="auto">
          <a:xfrm>
            <a:off x="6835514" y="820712"/>
            <a:ext cx="3777521" cy="2162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10860" y="2442448"/>
            <a:ext cx="5141626" cy="1568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Рис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3.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Гистологический препарат среза коленного сустава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крысы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с посттравматическим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остеоартрозом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Г/Э. Ув.40х.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sz="1400" dirty="0">
                <a:latin typeface="Times New Roman"/>
                <a:ea typeface="Times New Roman"/>
                <a:cs typeface="Times New Roman"/>
              </a:rPr>
              <a:t>В поверхностном хряще р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азрозненно расположенные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хондроциты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с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пикнотическим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ядром и «пустой» цитоплазмой.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Рисунок 11" descr="C:\Users\User342\Desktop\Мои документы\Мои рисунки\Отделение лабораторной диагностики\Гладкова 18.07.2019\______7M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-8871" r="10869" b="12827"/>
          <a:stretch/>
        </p:blipFill>
        <p:spPr bwMode="auto">
          <a:xfrm>
            <a:off x="6835514" y="4010954"/>
            <a:ext cx="3777522" cy="1910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205928" y="4767827"/>
            <a:ext cx="5353468" cy="215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Рис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4.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Гистологический препарат среза коленного сустава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крысы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с посттравматическим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остеоартрозом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Г/Э.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Ув.10х. П</a:t>
            </a:r>
            <a:r>
              <a:rPr lang="ru-RU" sz="1400" dirty="0" smtClean="0">
                <a:latin typeface="Times New Roman"/>
                <a:ea typeface="Calibri"/>
              </a:rPr>
              <a:t>оверхностный </a:t>
            </a:r>
            <a:r>
              <a:rPr lang="ru-RU" sz="1400" dirty="0">
                <a:latin typeface="Times New Roman"/>
                <a:ea typeface="Calibri"/>
              </a:rPr>
              <a:t>хрящ с сохраненной структурой</a:t>
            </a:r>
            <a:r>
              <a:rPr lang="ru-RU" sz="1400" dirty="0" smtClean="0">
                <a:latin typeface="Times New Roman"/>
                <a:ea typeface="Calibri"/>
              </a:rPr>
              <a:t>. </a:t>
            </a:r>
            <a:r>
              <a:rPr lang="ru-RU" sz="1400" dirty="0" err="1">
                <a:latin typeface="Times New Roman"/>
                <a:ea typeface="Calibri"/>
              </a:rPr>
              <a:t>Субхондральная</a:t>
            </a:r>
            <a:r>
              <a:rPr lang="ru-RU" sz="1400" dirty="0">
                <a:latin typeface="Times New Roman"/>
                <a:ea typeface="Calibri"/>
              </a:rPr>
              <a:t> кость с </a:t>
            </a:r>
            <a:r>
              <a:rPr lang="ru-RU" sz="1400" dirty="0" smtClean="0">
                <a:latin typeface="Times New Roman"/>
                <a:ea typeface="Calibri"/>
              </a:rPr>
              <a:t>перестройкой и </a:t>
            </a:r>
            <a:r>
              <a:rPr lang="ru-RU" sz="1400" dirty="0">
                <a:latin typeface="Times New Roman"/>
                <a:ea typeface="Calibri"/>
              </a:rPr>
              <a:t>формированием </a:t>
            </a:r>
            <a:r>
              <a:rPr lang="ru-RU" sz="1400" dirty="0" smtClean="0">
                <a:latin typeface="Times New Roman"/>
                <a:ea typeface="Calibri"/>
              </a:rPr>
              <a:t>молодых остеонов.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529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844"/>
            <a:ext cx="9282344" cy="584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230" y="1259174"/>
            <a:ext cx="10852878" cy="47069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Методика пересечения передней крестообразной связки коленного сустава задней конечности крысы является перспективной и практичной в плане моделирования посттравматического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остеоартроза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животных. При этом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физикальная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диагностика, гематологическое и биохимическое исследования не являлись специфичными для подтверждения развития посттравматического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остеоартроза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отличие от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гистологического исследования,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объективно и достоверно подтверждавшего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ремоделирование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суставных тканей коленного сустава у крыс, сходное с проявлениями посттравматического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людей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Г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C1842"/>
      </a:accent2>
      <a:accent3>
        <a:srgbClr val="923254"/>
      </a:accent3>
      <a:accent4>
        <a:srgbClr val="034A90"/>
      </a:accent4>
      <a:accent5>
        <a:srgbClr val="4472C4"/>
      </a:accent5>
      <a:accent6>
        <a:srgbClr val="6F3B55"/>
      </a:accent6>
      <a:hlink>
        <a:srgbClr val="D7B5C6"/>
      </a:hlink>
      <a:folHlink>
        <a:srgbClr val="FF7F7F"/>
      </a:folHlink>
    </a:clrScheme>
    <a:fontScheme name="Разумовский университет">
      <a:majorFont>
        <a:latin typeface="Manrope "/>
        <a:ea typeface=""/>
        <a:cs typeface=""/>
      </a:majorFont>
      <a:minorFont>
        <a:latin typeface="Manro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356</Words>
  <Application>Microsoft Office PowerPoint</Application>
  <PresentationFormat>Широкоэкранный</PresentationFormat>
  <Paragraphs>120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Manrope</vt:lpstr>
      <vt:lpstr>Manrope </vt:lpstr>
      <vt:lpstr>Times New Roman</vt:lpstr>
      <vt:lpstr>Тема Office</vt:lpstr>
      <vt:lpstr>Презентация PowerPoint</vt:lpstr>
      <vt:lpstr>Актуальность исследования </vt:lpstr>
      <vt:lpstr> Подготовительный этап к моделированию посттравматического остеоартроза</vt:lpstr>
      <vt:lpstr> Протокол операции: </vt:lpstr>
      <vt:lpstr> Протокол операции (продолжение): </vt:lpstr>
      <vt:lpstr> Протокол операции (продолжение): </vt:lpstr>
      <vt:lpstr>    Формирование модели посттравматического остеоартроза подтверждается гистологическим исследованием   </vt:lpstr>
      <vt:lpstr> Результаты гистологического исследования  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 Shevchenko</dc:creator>
  <cp:lastModifiedBy>User145</cp:lastModifiedBy>
  <cp:revision>132</cp:revision>
  <dcterms:created xsi:type="dcterms:W3CDTF">2020-08-17T10:01:19Z</dcterms:created>
  <dcterms:modified xsi:type="dcterms:W3CDTF">2021-06-02T16:27:39Z</dcterms:modified>
</cp:coreProperties>
</file>