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290" r:id="rId4"/>
    <p:sldId id="298" r:id="rId5"/>
    <p:sldId id="302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1737"/>
    <a:srgbClr val="951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42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D221-D390-4456-AD06-49616B47640B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865F-E9A7-4236-B812-C308BF804A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069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D221-D390-4456-AD06-49616B47640B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865F-E9A7-4236-B812-C308BF804A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109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D221-D390-4456-AD06-49616B47640B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865F-E9A7-4236-B812-C308BF804A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213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D221-D390-4456-AD06-49616B47640B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865F-E9A7-4236-B812-C308BF804A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9857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D221-D390-4456-AD06-49616B47640B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865F-E9A7-4236-B812-C308BF804A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959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D221-D390-4456-AD06-49616B47640B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865F-E9A7-4236-B812-C308BF804A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626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D221-D390-4456-AD06-49616B47640B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865F-E9A7-4236-B812-C308BF804A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424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D221-D390-4456-AD06-49616B47640B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865F-E9A7-4236-B812-C308BF804A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409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D221-D390-4456-AD06-49616B47640B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865F-E9A7-4236-B812-C308BF804A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171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D221-D390-4456-AD06-49616B47640B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865F-E9A7-4236-B812-C308BF804A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823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D221-D390-4456-AD06-49616B47640B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865F-E9A7-4236-B812-C308BF804A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77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7D221-D390-4456-AD06-49616B47640B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2865F-E9A7-4236-B812-C308BF804A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1621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11225" y="2200275"/>
            <a:ext cx="100615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Роль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пиридинолина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оценке обменных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процессов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соединительной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ткани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условиях </a:t>
            </a:r>
            <a:r>
              <a:rPr 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раннего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проявления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остеоартроза</a:t>
            </a:r>
            <a:endParaRPr lang="ru-RU" sz="2800" b="1" dirty="0">
              <a:latin typeface="Manrope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00192" y="5222655"/>
            <a:ext cx="67431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С.В. Белова, Е.В. Гладкова, Р.А.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Зубавленко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В.Ю. Ульянов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559396" y="-69011"/>
            <a:ext cx="750498" cy="6996022"/>
          </a:xfrm>
          <a:prstGeom prst="rect">
            <a:avLst/>
          </a:prstGeom>
          <a:solidFill>
            <a:srgbClr val="911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47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695" y="365126"/>
            <a:ext cx="10358203" cy="909038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4852" y="1825625"/>
            <a:ext cx="11032761" cy="4351338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Остеоартроз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полиэтиологичное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заболевание, поражающее от 15% до 85% людей старше 40 лет. Доля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остеоартроза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 всех случаев суставной патологии составляет около 50 %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Ислейих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Осама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Ибрахим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2020).</a:t>
            </a:r>
          </a:p>
          <a:p>
            <a:pPr algn="just"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одним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ведущих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паттернов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остеоартроза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относится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метаболизма соединительной ткани и, в частности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</a:t>
            </a:r>
            <a:r>
              <a:rPr lang="ru-RU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синтеза коллагена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типов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дезорганизация пространственной ориентации коллагеновых молекул.</a:t>
            </a:r>
          </a:p>
          <a:p>
            <a:pPr algn="just"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Одним из интегральных показателей нарушения пространственной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ориентации коллагеновых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 является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пиридинолин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559396" y="-69011"/>
            <a:ext cx="750498" cy="6996022"/>
          </a:xfrm>
          <a:prstGeom prst="rect">
            <a:avLst/>
          </a:prstGeom>
          <a:solidFill>
            <a:srgbClr val="911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29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69626"/>
            <a:ext cx="3838731" cy="1079292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Формула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пиридинолина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843" y="974042"/>
            <a:ext cx="11212642" cy="5291847"/>
          </a:xfrm>
        </p:spPr>
        <p:txBody>
          <a:bodyPr>
            <a:normAutofit/>
          </a:bodyPr>
          <a:lstStyle/>
          <a:p>
            <a:pPr lv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3100" dirty="0" smtClean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31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559396" y="-69011"/>
            <a:ext cx="750498" cy="6996022"/>
          </a:xfrm>
          <a:prstGeom prst="rect">
            <a:avLst/>
          </a:prstGeom>
          <a:solidFill>
            <a:srgbClr val="911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C:\Users\user\Desktop\Pyridinoline.png__8794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872" y="1573967"/>
            <a:ext cx="5261547" cy="4422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456420" y="1424067"/>
            <a:ext cx="599606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 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Пиридинолин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(PYD) является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трехфункциональной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кросс-сшивкой пиридина и образуется между специфическими остатками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гидроксилизина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 местах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телопептида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одной молекулы коллагена и спиральной области соседней молекулы коллагена в костной и хрящевой тканях.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патологической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деструкции структуры коллагена суставных тканей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пиридинолин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высвобождается в кровоток 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экскретируется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мочой. </a:t>
            </a:r>
          </a:p>
        </p:txBody>
      </p:sp>
    </p:spTree>
    <p:extLst>
      <p:ext uri="{BB962C8B-B14F-4D97-AF65-F5344CB8AC3E}">
        <p14:creationId xmlns:p14="http://schemas.microsoft.com/office/powerpoint/2010/main" val="77209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733" y="365126"/>
            <a:ext cx="10822899" cy="1583595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исследования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роли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пиридинолина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оценке обменных процессов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соединительных тканей в условиях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раннего проявления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остеоартроза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коленных суставов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9744" y="1858781"/>
            <a:ext cx="10972800" cy="4781862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и методы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исследовании приняли участие 42 пациента в возрасте 36-50 лет с ранними проявлениями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остеоартроза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коленных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суставов и 19  человек без суставной патологии.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пациенты проходили стандартную рентгенографию коленных суставов в прямой (максимально разогнутое положение коленных суставов) и боковой (сгибание сустава  до 15˚) проекциях в положении лежа.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Метаболизм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соединительных тканей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оценивался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уровню маркеров костной резорбции 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CrossLaps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и костеобразования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остеокальцин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ОС)),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содержанию хрящевого гликопротеина (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YKL-40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пиридинолина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(PYD) в сыворотке крови методом иммуноферментного анализа (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ELISA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Статистическая обработка полученных результатов  проведена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помощью программ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Microsoft Excel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2010,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6.0. с применением непараметрического критерия Манна-Уитни. Результаты считались достоверно значимыми при р&lt;0,05 и представлялись в виде медиан 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с указанием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квартильных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размахов (нижний (25 %) и верхний (75 %)  квартили).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559396" y="-69011"/>
            <a:ext cx="750498" cy="6996022"/>
          </a:xfrm>
          <a:prstGeom prst="rect">
            <a:avLst/>
          </a:prstGeom>
          <a:solidFill>
            <a:srgbClr val="911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22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9903"/>
            <a:ext cx="9282344" cy="254832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Маркеры метаболизма соединительной ткани 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9922" y="3102964"/>
            <a:ext cx="11439474" cy="362762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проведенного исследования у пациентов уже на ранней стадии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остеоартроза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коленных суставов без выраженной клинической и рентгенологической симптоматики имелось нарушение метаболизма соединительной ткани в виде разбалансировки процессов костной резорбции (повышенный уровень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CrossLaps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и костеобразования (повышенный уровень ОС), а также реструктуризации хрящевой ткани, о чем свидетельствовало повышенное содержание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YKL-40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PYD, при этом следует отметить, что концентрация PYD в сыворотке крови была существенна увеличена в результате  возможного нарушения межмолекулярных связей в полипептидных цепях коллагена, одного из образующего структурного компонента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экстрацеллюлярного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матрикса соединительной ткани. Таким образом, оценивая изменения концентрации PYD, можно сделать вывод о наличии воспалительной деструкции суставного хряща 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ремоделирования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субхондральной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кости, что целесообразно принимать во внимание при ведении данных пациентов с целью разработки патогенетических схем медикаментозной терапии.  </a:t>
            </a:r>
          </a:p>
          <a:p>
            <a:pPr marL="0" indent="0" algn="jus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559396" y="-69011"/>
            <a:ext cx="750498" cy="6996022"/>
          </a:xfrm>
          <a:prstGeom prst="rect">
            <a:avLst/>
          </a:prstGeom>
          <a:solidFill>
            <a:srgbClr val="911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392565"/>
              </p:ext>
            </p:extLst>
          </p:nvPr>
        </p:nvGraphicFramePr>
        <p:xfrm>
          <a:off x="1514008" y="494675"/>
          <a:ext cx="8645992" cy="24717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37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727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4953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05882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 контроля</a:t>
                      </a:r>
                    </a:p>
                    <a:p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(n=19)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Пациенты с ранней стадией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остеоартроза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(n=42)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6218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CrossLaps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нг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/мл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8;</a:t>
                      </a:r>
                      <a:r>
                        <a:rPr lang="en-US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(0,22; 0,37)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0,52; (0,48; 0,59)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29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Остеокальцин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(ОС),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нг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/мл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(1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(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71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Хрящевой гликопротеин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YKL-40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нг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/мл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17,6; (17,4; 18,1)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63,5; (62,6; 64,8)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62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Пиридинолин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(PYD),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нг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/мл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1,5; (1,2; 1,9)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4,5; (4,0; 5,2)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337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ГМУ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00000"/>
      </a:accent1>
      <a:accent2>
        <a:srgbClr val="AC1842"/>
      </a:accent2>
      <a:accent3>
        <a:srgbClr val="923254"/>
      </a:accent3>
      <a:accent4>
        <a:srgbClr val="034A90"/>
      </a:accent4>
      <a:accent5>
        <a:srgbClr val="4472C4"/>
      </a:accent5>
      <a:accent6>
        <a:srgbClr val="6F3B55"/>
      </a:accent6>
      <a:hlink>
        <a:srgbClr val="D7B5C6"/>
      </a:hlink>
      <a:folHlink>
        <a:srgbClr val="FF7F7F"/>
      </a:folHlink>
    </a:clrScheme>
    <a:fontScheme name="Разумовский университет">
      <a:majorFont>
        <a:latin typeface="Manrope "/>
        <a:ea typeface=""/>
        <a:cs typeface=""/>
      </a:majorFont>
      <a:minorFont>
        <a:latin typeface="Manrop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1824</TotalTime>
  <Words>360</Words>
  <Application>Microsoft Office PowerPoint</Application>
  <PresentationFormat>Произвольный</PresentationFormat>
  <Paragraphs>41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 Актуальность</vt:lpstr>
      <vt:lpstr>    Формула пиридинолина </vt:lpstr>
      <vt:lpstr>Цель исследования: Изучение роли пиридинолина в оценке обменных процессов соединительных тканей в условиях раннего проявления остеоартроза коленных суставов  </vt:lpstr>
      <vt:lpstr> Маркеры метаболизма соединительной ткани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Erik Shevchenko</dc:creator>
  <cp:lastModifiedBy>USER</cp:lastModifiedBy>
  <cp:revision>167</cp:revision>
  <dcterms:created xsi:type="dcterms:W3CDTF">2020-08-17T10:01:19Z</dcterms:created>
  <dcterms:modified xsi:type="dcterms:W3CDTF">2022-01-28T11:55:51Z</dcterms:modified>
</cp:coreProperties>
</file>