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89" r:id="rId4"/>
    <p:sldId id="284" r:id="rId5"/>
    <p:sldId id="293" r:id="rId6"/>
    <p:sldId id="300" r:id="rId7"/>
    <p:sldId id="299" r:id="rId8"/>
    <p:sldId id="302" r:id="rId9"/>
    <p:sldId id="303" r:id="rId10"/>
    <p:sldId id="304" r:id="rId11"/>
    <p:sldId id="267" r:id="rId12"/>
    <p:sldId id="27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Фагоцитарный</a:t>
            </a:r>
            <a:r>
              <a:rPr lang="ru-RU" sz="14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% </a:t>
            </a:r>
            <a:r>
              <a:rPr lang="ru-RU" sz="14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501619189459432"/>
          <c:y val="2.013522781821816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84008479963598"/>
          <c:y val="0.19140660877216939"/>
          <c:w val="0.65066477129354194"/>
          <c:h val="0.5923696383427145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основная группа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Лист1!$E$106:$E$108</c:f>
              <c:numCache>
                <c:formatCode>General</c:formatCode>
                <c:ptCount val="3"/>
                <c:pt idx="0">
                  <c:v>74</c:v>
                </c:pt>
                <c:pt idx="1">
                  <c:v>93</c:v>
                </c:pt>
                <c:pt idx="2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FD-4873-B9D6-CA1C8B888727}"/>
            </c:ext>
          </c:extLst>
        </c:ser>
        <c:ser>
          <c:idx val="1"/>
          <c:order val="1"/>
          <c:tx>
            <c:v>группа сравнения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Лист1!$F$106:$F$108</c:f>
              <c:numCache>
                <c:formatCode>General</c:formatCode>
                <c:ptCount val="3"/>
                <c:pt idx="0">
                  <c:v>71</c:v>
                </c:pt>
                <c:pt idx="1">
                  <c:v>77</c:v>
                </c:pt>
                <c:pt idx="2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FD-4873-B9D6-CA1C8B888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90656"/>
        <c:axId val="36792576"/>
      </c:barChart>
      <c:catAx>
        <c:axId val="36790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Сроки наблюдения</a:t>
                </a:r>
              </a:p>
            </c:rich>
          </c:tx>
          <c:layout>
            <c:manualLayout>
              <c:xMode val="edge"/>
              <c:yMode val="edge"/>
              <c:x val="0.34268673780804465"/>
              <c:y val="0.906402583439530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нейтрофилов,</a:t>
                </a:r>
                <a:r>
                  <a:rPr lang="ru-RU" sz="11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участвующих  в фагоцитозе</a:t>
                </a:r>
                <a:endParaRPr lang="ru-RU" sz="11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697310654537083E-2"/>
              <c:y val="0.142224513564502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72569864609643"/>
          <c:y val="0.13905201307577952"/>
          <c:w val="0.19331849687953082"/>
          <c:h val="0.18531506468511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Фагоцитарное</a:t>
            </a:r>
            <a:r>
              <a:rPr lang="ru-RU" sz="11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((5 мин.), у.е.)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c:rich>
      </c:tx>
      <c:layout>
        <c:manualLayout>
          <c:xMode val="edge"/>
          <c:yMode val="edge"/>
          <c:x val="0.14794293843040615"/>
          <c:y val="2.57337995473789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0145964173915"/>
          <c:y val="0.21264148645561373"/>
          <c:w val="0.64524338303865869"/>
          <c:h val="0.58603118172054958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основная группа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Лист1!$E$122:$E$124</c:f>
              <c:numCache>
                <c:formatCode>General</c:formatCode>
                <c:ptCount val="3"/>
                <c:pt idx="0">
                  <c:v>6.6</c:v>
                </c:pt>
                <c:pt idx="1">
                  <c:v>15.1</c:v>
                </c:pt>
                <c:pt idx="2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B-423F-A501-6B85CDBCB796}"/>
            </c:ext>
          </c:extLst>
        </c:ser>
        <c:ser>
          <c:idx val="1"/>
          <c:order val="1"/>
          <c:tx>
            <c:v>группа сравнения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Лист1!$F$122:$F$124</c:f>
              <c:numCache>
                <c:formatCode>General</c:formatCode>
                <c:ptCount val="3"/>
                <c:pt idx="0">
                  <c:v>7.4</c:v>
                </c:pt>
                <c:pt idx="1">
                  <c:v>8.6</c:v>
                </c:pt>
                <c:pt idx="2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B-423F-A501-6B85CDBCB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07328"/>
        <c:axId val="36709504"/>
      </c:barChart>
      <c:catAx>
        <c:axId val="3670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Сроки</a:t>
                </a:r>
                <a:r>
                  <a:rPr lang="ru-RU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наблюдения</a:t>
                </a:r>
                <a:endParaRPr lang="ru-RU" sz="11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5962974093887118"/>
              <c:y val="0.930431357749204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709504"/>
        <c:crosses val="autoZero"/>
        <c:auto val="1"/>
        <c:lblAlgn val="ctr"/>
        <c:lblOffset val="100"/>
        <c:noMultiLvlLbl val="0"/>
      </c:catAx>
      <c:valAx>
        <c:axId val="367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ФЧ5</a:t>
                </a:r>
                <a:r>
                  <a:rPr lang="ru-RU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(у.е</a:t>
                </a:r>
                <a:r>
                  <a:rPr lang="ru-RU" sz="11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ru-RU" sz="11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525455310452606E-2"/>
              <c:y val="0.156687178564960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948980342053499"/>
          <c:y val="0.18257030875671484"/>
          <c:w val="0.19023381619282323"/>
          <c:h val="0.23441921018004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Фагоцитарное</a:t>
            </a:r>
            <a:r>
              <a:rPr lang="ru-RU" sz="11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((30 мин.), у.е.)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52031375113716"/>
          <c:y val="0.17679191305065556"/>
          <c:w val="0.68105146876952039"/>
          <c:h val="0.62470718135678482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основная группа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Лист1!$E$128:$E$130</c:f>
              <c:numCache>
                <c:formatCode>General</c:formatCode>
                <c:ptCount val="3"/>
                <c:pt idx="0">
                  <c:v>10.4</c:v>
                </c:pt>
                <c:pt idx="1">
                  <c:v>15.9</c:v>
                </c:pt>
                <c:pt idx="2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98-4ABA-950C-95E0684F0D6E}"/>
            </c:ext>
          </c:extLst>
        </c:ser>
        <c:ser>
          <c:idx val="1"/>
          <c:order val="1"/>
          <c:tx>
            <c:v>группа сравнения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Лист1!$F$128:$F$130</c:f>
              <c:numCache>
                <c:formatCode>General</c:formatCode>
                <c:ptCount val="3"/>
                <c:pt idx="0">
                  <c:v>9.49</c:v>
                </c:pt>
                <c:pt idx="1">
                  <c:v>10.4</c:v>
                </c:pt>
                <c:pt idx="2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98-4ABA-950C-95E0684F0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30624"/>
        <c:axId val="37132544"/>
      </c:barChart>
      <c:catAx>
        <c:axId val="37130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Сроки</a:t>
                </a:r>
                <a:r>
                  <a:rPr lang="ru-RU" sz="11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наблюдения</a:t>
                </a:r>
                <a:endParaRPr lang="ru-RU" sz="11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7473971163465203"/>
              <c:y val="0.928653507352676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32544"/>
        <c:crosses val="autoZero"/>
        <c:auto val="1"/>
        <c:lblAlgn val="ctr"/>
        <c:lblOffset val="100"/>
        <c:noMultiLvlLbl val="0"/>
      </c:catAx>
      <c:valAx>
        <c:axId val="371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ФЧ30</a:t>
                </a:r>
                <a:r>
                  <a:rPr lang="ru-RU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(у.е.)</a:t>
                </a:r>
                <a:endParaRPr lang="ru-RU" sz="11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8593653708291934E-2"/>
              <c:y val="0.13311291797028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848620526300332"/>
          <c:y val="0.12869723930536456"/>
          <c:w val="0.16885168928408228"/>
          <c:h val="0.28447531729766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завершенности фагоцитоза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62004055289664"/>
          <c:y val="0.22164865279519208"/>
          <c:w val="0.62444192493498896"/>
          <c:h val="0.5894785940891929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основная группа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Лист1!$E$165:$E$167</c:f>
              <c:numCache>
                <c:formatCode>General</c:formatCode>
                <c:ptCount val="3"/>
                <c:pt idx="0">
                  <c:v>0.62</c:v>
                </c:pt>
                <c:pt idx="1">
                  <c:v>0.89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3-4237-94A4-AEBB4C4C509A}"/>
            </c:ext>
          </c:extLst>
        </c:ser>
        <c:ser>
          <c:idx val="1"/>
          <c:order val="1"/>
          <c:tx>
            <c:v>группа сравнения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Лист1!$F$165:$F$167</c:f>
              <c:numCache>
                <c:formatCode>General</c:formatCode>
                <c:ptCount val="3"/>
                <c:pt idx="0">
                  <c:v>0.77</c:v>
                </c:pt>
                <c:pt idx="1">
                  <c:v>0.76</c:v>
                </c:pt>
                <c:pt idx="2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3-4237-94A4-AEBB4C4C5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98848"/>
        <c:axId val="36801536"/>
      </c:barChart>
      <c:catAx>
        <c:axId val="3679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Сроки</a:t>
                </a:r>
                <a:r>
                  <a:rPr lang="ru-RU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наблюдения</a:t>
                </a:r>
                <a:endParaRPr lang="ru-RU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3512552921845257"/>
              <c:y val="0.922728867179716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01536"/>
        <c:crosses val="autoZero"/>
        <c:auto val="1"/>
        <c:lblAlgn val="ctr"/>
        <c:lblOffset val="100"/>
        <c:noMultiLvlLbl val="0"/>
      </c:catAx>
      <c:valAx>
        <c:axId val="3680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ИЗФ</a:t>
                </a:r>
                <a:endParaRPr lang="ru-RU" sz="11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4777839999759785E-2"/>
              <c:y val="0.210971708610859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336476877944497"/>
          <c:y val="0.19069464063075883"/>
          <c:w val="0.18663531111761561"/>
          <c:h val="0.25306324704985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4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активных фагоцитов (КАФ)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707764664325046"/>
          <c:y val="3.05158010544416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56287964004498"/>
          <c:y val="0.24698903112774237"/>
          <c:w val="0.65864346956630415"/>
          <c:h val="0.56653395495821779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основная  группа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65-4FC2-8550-B35CB64220B4}"/>
              </c:ext>
            </c:extLst>
          </c:dPt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Лист1!$E$171:$E$173</c:f>
              <c:numCache>
                <c:formatCode>General</c:formatCode>
                <c:ptCount val="3"/>
                <c:pt idx="0">
                  <c:v>2.42</c:v>
                </c:pt>
                <c:pt idx="1">
                  <c:v>7.33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5-4FC2-8550-B35CB64220B4}"/>
            </c:ext>
          </c:extLst>
        </c:ser>
        <c:ser>
          <c:idx val="1"/>
          <c:order val="1"/>
          <c:tx>
            <c:v>группа сравнения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65-4FC2-8550-B35CB64220B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65-4FC2-8550-B35CB64220B4}"/>
              </c:ext>
            </c:extLst>
          </c:dPt>
          <c:cat>
            <c:strLit>
              <c:ptCount val="3"/>
              <c:pt idx="0">
                <c:v>до операции</c:v>
              </c:pt>
              <c:pt idx="1">
                <c:v> 5 дней после операции</c:v>
              </c:pt>
              <c:pt idx="2">
                <c:v> 14 дней после операции</c:v>
              </c:pt>
            </c:strLit>
          </c:cat>
          <c:val>
            <c:numRef>
              <c:f>Лист1!$F$171:$F$173</c:f>
              <c:numCache>
                <c:formatCode>General</c:formatCode>
                <c:ptCount val="3"/>
                <c:pt idx="0">
                  <c:v>2.06</c:v>
                </c:pt>
                <c:pt idx="1">
                  <c:v>2.92</c:v>
                </c:pt>
                <c:pt idx="2">
                  <c:v>2.72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65-4FC2-8550-B35CB6422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30176"/>
        <c:axId val="41340928"/>
      </c:barChart>
      <c:catAx>
        <c:axId val="41330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Сроки</a:t>
                </a:r>
                <a:r>
                  <a:rPr lang="ru-RU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наблюдения</a:t>
                </a:r>
                <a:endParaRPr lang="ru-RU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5611948506436697"/>
              <c:y val="0.933360506407287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0928"/>
        <c:crosses val="autoZero"/>
        <c:auto val="1"/>
        <c:lblAlgn val="ctr"/>
        <c:lblOffset val="100"/>
        <c:noMultiLvlLbl val="0"/>
      </c:catAx>
      <c:valAx>
        <c:axId val="4134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КАФ,</a:t>
                </a:r>
                <a:r>
                  <a:rPr lang="ru-RU" sz="11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ru-RU" sz="8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1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/л</a:t>
                </a:r>
                <a:endParaRPr lang="ru-RU" sz="11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6410607154760582E-2"/>
              <c:y val="0.231205597039855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3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36172334128119"/>
          <c:y val="0.21165136401257542"/>
          <c:w val="0.21063827021622297"/>
          <c:h val="0.20666703720858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B4A6-12F2-4ECF-A0EA-033CEA8540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1688-B40F-47DD-84B4-076DDCA0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1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6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5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6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1688-B40F-47DD-84B4-076DDCA007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3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koniuchienko1983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700808"/>
            <a:ext cx="7867600" cy="147002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фагоцитарной активности нейтрофилов крови у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инфекционными осложнениями эндопротезирования коленного сустава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89"/>
            <a:ext cx="36877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8EB5DCF2-1D53-4141-9C08-FDD5B3E00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292351"/>
            <a:ext cx="7632848" cy="234644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Галашина Е.А., Бабушкина И.В.,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Гладкова Е.В.,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Шпиняк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С.П., Ульянов В.Ю.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1D436EC-F47E-4725-A303-46B2E1D6EC2D}"/>
              </a:ext>
            </a:extLst>
          </p:cNvPr>
          <p:cNvSpPr/>
          <p:nvPr/>
        </p:nvSpPr>
        <p:spPr>
          <a:xfrm>
            <a:off x="279321" y="4365104"/>
            <a:ext cx="8037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средств, эффективных в отношении пленкообразующих микроорганизмов при лечении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инфекционных осложнений эндопротезирования суставов»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6AF71B-9196-4AD2-985E-455B1A2CF7B7}"/>
              </a:ext>
            </a:extLst>
          </p:cNvPr>
          <p:cNvSpPr/>
          <p:nvPr/>
        </p:nvSpPr>
        <p:spPr>
          <a:xfrm>
            <a:off x="-252536" y="5109673"/>
            <a:ext cx="8928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Научный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НИИТОН СГМУ по научной и инновационной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деятельности, д.м.н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Ульянов В. 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D1AE71D-9AAA-4F44-870B-CCC27EFB9286}"/>
              </a:ext>
            </a:extLst>
          </p:cNvPr>
          <p:cNvSpPr/>
          <p:nvPr/>
        </p:nvSpPr>
        <p:spPr>
          <a:xfrm>
            <a:off x="2483768" y="6165304"/>
            <a:ext cx="3699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выполнения 01.01.2021г. – 31.12.2023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419071" y="-99392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0C0F52-B26B-4EC8-8239-D1DF3E050C03}"/>
              </a:ext>
            </a:extLst>
          </p:cNvPr>
          <p:cNvSpPr/>
          <p:nvPr/>
        </p:nvSpPr>
        <p:spPr>
          <a:xfrm>
            <a:off x="899592" y="2204864"/>
            <a:ext cx="682037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53A9E48-9E74-4A1E-8E6E-D103F3BD3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529476"/>
              </p:ext>
            </p:extLst>
          </p:nvPr>
        </p:nvGraphicFramePr>
        <p:xfrm>
          <a:off x="1547664" y="1196752"/>
          <a:ext cx="5760640" cy="44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4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24744"/>
            <a:ext cx="7200800" cy="4173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Через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дней после ревизионного эндопротезирования КС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признаками имплантат-ассоциированного воспаления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отмечали повышение ФП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КАФ, 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поглотительной (ФЧ5, ФЧ30) и переваривающей (ИЗФ) способности нейтрофилов периферической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по сравнению с показателями у пациентов без инфекционно-воспалительных осложнений.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Через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дней после операции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основной группы фиксировали увеличение ФП и КАФ  по отношению к группе сравнения, однако, наблюдали снижение данных показателей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предыдущим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сроком. Также отмечали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увеличение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поглотительной (ФЧ5, ФЧ30) и переваривающей (ИЗФ)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нейтрофилов периферической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как по отношению к показателям группы сравнения, так и по отношению к 5-м суткам исследования.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9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94" y="2909626"/>
            <a:ext cx="6820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994" y="4577392"/>
            <a:ext cx="77074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Галашина Е.А. - к.б.н., младший научный сотрудник отдела фундаментальных и клинико-экспериментальных исследований НИИТОН СГМУ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koniuchienko1983@mail.ru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89271345529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02"/>
            <a:ext cx="2987824" cy="130817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0443"/>
          <a:stretch>
            <a:fillRect/>
          </a:stretch>
        </p:blipFill>
        <p:spPr bwMode="auto">
          <a:xfrm>
            <a:off x="1547664" y="332656"/>
            <a:ext cx="61206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A91F7-68D6-4820-BB99-D13E891A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эндопротезирование является высокоэффективным и современным методом лечения многих заболеваний опорно-двигательного аппарата и последствий травм крупных суставов. В связи с увеличением объема оперативных вмешательств по замене коленного сустава нарастает и частота послеоперационных осложнений (Преображенский П.М.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2016; Тихомиров Д.А.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2019).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отечественных авторов, риск возникновения имплантат-ассоциированной инфекции после первичной артропластики КС достигает 3–4 % (Евдокимов Д.В.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2018).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Патогенез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связан со способностью формировать сообщества обособленных микробных биоценозов (биопленок) на имплантируемой конструкции, которые становятся устойчивыми к действию антибактериальных препаратов за счет накопления разнообразных хромосомных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внехромосомных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генетических детерминант, контролирующих антибиотикорезистентность (Бабушкина И.В.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2018;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Shoji MM, Chen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2020) и иммунных механизмов пациента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201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 J.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et.al., 2014).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74975F2D-CFC2-42CE-8302-5EF99E65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6004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18F9AA78-9572-4423-90EC-69B3E407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0963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56" y="0"/>
            <a:ext cx="4675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2048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показатели фагоцитарной активности нейтрофилов периферической крови у больных с имплантат-ассоциированной инфекцией на этапе ревизионного эндопротезирования коленного сустава.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3572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CAFE975-619C-4E87-BF02-87B370AD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21651"/>
            <a:ext cx="2378683" cy="19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0DC966D-DB7E-4B1E-9F3A-25035DA8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6168"/>
            <a:ext cx="2548354" cy="19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7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823" y="1774270"/>
            <a:ext cx="68203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b="1" dirty="0">
              <a:latin typeface="Manrope" pitchFamily="2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55576" y="228641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72836" y="1188729"/>
            <a:ext cx="74168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/>
                <a:cs typeface="Times New Roman" panose="02020603050405020304" pitchFamily="18" charset="0"/>
              </a:rPr>
              <a:t>Основная</a:t>
            </a:r>
            <a:r>
              <a:rPr lang="ru-RU" sz="1400" dirty="0">
                <a:latin typeface="Times New Roman"/>
                <a:ea typeface="Calibri"/>
              </a:rPr>
              <a:t> группа - 3</a:t>
            </a:r>
            <a:r>
              <a:rPr lang="en-US" sz="1400" dirty="0">
                <a:latin typeface="Times New Roman"/>
                <a:ea typeface="Calibri"/>
              </a:rPr>
              <a:t>0</a:t>
            </a:r>
            <a:r>
              <a:rPr lang="ru-RU" sz="1400" dirty="0">
                <a:latin typeface="Times New Roman"/>
                <a:ea typeface="Calibri"/>
              </a:rPr>
              <a:t> пациентов с признаками имплантат-ассоциированной инфекции в возрасте от 43 до 76 лет, 15 женщин (50%) и 15 мужчин (50%); </a:t>
            </a:r>
          </a:p>
          <a:p>
            <a:pPr algn="just"/>
            <a:endParaRPr lang="ru-RU" sz="1400" dirty="0">
              <a:latin typeface="Times New Roman"/>
              <a:ea typeface="Calibri"/>
            </a:endParaRPr>
          </a:p>
          <a:p>
            <a:pPr algn="just"/>
            <a:r>
              <a:rPr lang="ru-RU" sz="1400" dirty="0">
                <a:latin typeface="Times New Roman"/>
                <a:ea typeface="Calibri"/>
              </a:rPr>
              <a:t>Группа сравнения - 20 пациентов без признаков инфекционно-воспалительных осложнений в возрасте от 47 до 72 лет, </a:t>
            </a:r>
            <a:r>
              <a:rPr lang="ru-RU" sz="1400" dirty="0" smtClean="0">
                <a:latin typeface="Times New Roman"/>
                <a:ea typeface="Calibri"/>
              </a:rPr>
              <a:t>13 </a:t>
            </a:r>
            <a:r>
              <a:rPr lang="ru-RU" sz="1400" dirty="0">
                <a:latin typeface="Times New Roman"/>
                <a:ea typeface="Calibri"/>
              </a:rPr>
              <a:t>женщин </a:t>
            </a:r>
            <a:r>
              <a:rPr lang="ru-RU" sz="1400" dirty="0" smtClean="0">
                <a:latin typeface="Times New Roman"/>
                <a:ea typeface="Calibri"/>
              </a:rPr>
              <a:t>(65</a:t>
            </a:r>
            <a:r>
              <a:rPr lang="ru-RU" sz="1400" dirty="0">
                <a:latin typeface="Times New Roman"/>
                <a:ea typeface="Calibri"/>
              </a:rPr>
              <a:t> </a:t>
            </a:r>
            <a:r>
              <a:rPr lang="ru-RU" sz="1400" dirty="0" smtClean="0">
                <a:latin typeface="Times New Roman"/>
                <a:ea typeface="Calibri"/>
              </a:rPr>
              <a:t>%), </a:t>
            </a:r>
            <a:r>
              <a:rPr lang="ru-RU" sz="1400" dirty="0">
                <a:latin typeface="Times New Roman"/>
                <a:ea typeface="Calibri"/>
              </a:rPr>
              <a:t>7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мужчин </a:t>
            </a:r>
            <a:r>
              <a:rPr lang="ru-RU" sz="1400" dirty="0" smtClean="0">
                <a:latin typeface="Times New Roman"/>
                <a:ea typeface="Calibri"/>
              </a:rPr>
              <a:t>(35 %), </a:t>
            </a:r>
            <a:r>
              <a:rPr lang="ru-RU" sz="1400" dirty="0">
                <a:latin typeface="Times New Roman"/>
                <a:ea typeface="Calibri"/>
              </a:rPr>
              <a:t>в том числе пациенты с асептической нестабильностью эндопротеза коленного сустава; </a:t>
            </a:r>
          </a:p>
          <a:p>
            <a:pPr algn="just"/>
            <a:endParaRPr lang="ru-RU" sz="1400" dirty="0">
              <a:latin typeface="Times New Roman"/>
              <a:ea typeface="Calibri"/>
            </a:endParaRPr>
          </a:p>
          <a:p>
            <a:pPr algn="just"/>
            <a:r>
              <a:rPr lang="ru-RU" sz="1400" dirty="0">
                <a:latin typeface="Times New Roman"/>
                <a:ea typeface="Calibri"/>
              </a:rPr>
              <a:t>Пациентам обеих групп выполнено </a:t>
            </a:r>
            <a:r>
              <a:rPr lang="ru-RU" sz="1400" dirty="0" smtClean="0">
                <a:latin typeface="Times New Roman"/>
                <a:ea typeface="Calibri"/>
              </a:rPr>
              <a:t>одномоментное ревизионное </a:t>
            </a:r>
            <a:r>
              <a:rPr lang="ru-RU" sz="1400" dirty="0">
                <a:latin typeface="Times New Roman"/>
                <a:ea typeface="Calibri"/>
              </a:rPr>
              <a:t>эндопротезирование коленного сустава;  </a:t>
            </a:r>
          </a:p>
          <a:p>
            <a:pPr algn="just"/>
            <a:endParaRPr lang="ru-RU" sz="1500" dirty="0">
              <a:latin typeface="Times New Roman"/>
              <a:ea typeface="Calibri"/>
            </a:endParaRPr>
          </a:p>
          <a:p>
            <a:pPr algn="just"/>
            <a:endParaRPr lang="ru-RU" sz="1500" dirty="0">
              <a:latin typeface="Times New Roman"/>
              <a:ea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831B2B6-155B-4E37-BD5F-441B51C6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3" y="3733726"/>
            <a:ext cx="1846969" cy="16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F295A5C0-D5CB-4C0C-AE84-17CAC5551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46D6450-F6B3-4E54-A929-738D8CA6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18" y="5008879"/>
            <a:ext cx="2184908" cy="16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878D012A-FCCF-43FE-9904-8A3BC5E9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64" y="3681719"/>
            <a:ext cx="1950990" cy="16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0318" y="1795383"/>
            <a:ext cx="235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 взвеси суточной агаровой микробной культуры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417CF1-A1C9-4529-8CD2-AF6E56258C17}"/>
              </a:ext>
            </a:extLst>
          </p:cNvPr>
          <p:cNvSpPr txBox="1"/>
          <p:nvPr/>
        </p:nvSpPr>
        <p:spPr>
          <a:xfrm>
            <a:off x="5419676" y="6347160"/>
            <a:ext cx="307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Н.В., Одинцов Ю.Н.,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Ю.В.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г.</a:t>
            </a:r>
          </a:p>
        </p:txBody>
      </p:sp>
      <p:sp>
        <p:nvSpPr>
          <p:cNvPr id="11" name="Стрелка вверх 2">
            <a:extLst>
              <a:ext uri="{FF2B5EF4-FFF2-40B4-BE49-F238E27FC236}">
                <a16:creationId xmlns:a16="http://schemas.microsoft.com/office/drawing/2014/main" xmlns="" id="{4AF4187D-9EED-4BD3-B178-905E10349ADB}"/>
              </a:ext>
            </a:extLst>
          </p:cNvPr>
          <p:cNvSpPr/>
          <p:nvPr/>
        </p:nvSpPr>
        <p:spPr>
          <a:xfrm rot="10800000">
            <a:off x="4159330" y="1531083"/>
            <a:ext cx="58216" cy="340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9">
            <a:extLst>
              <a:ext uri="{FF2B5EF4-FFF2-40B4-BE49-F238E27FC236}">
                <a16:creationId xmlns:a16="http://schemas.microsoft.com/office/drawing/2014/main" xmlns="" id="{5D927435-F055-41EF-AF19-BFFBE3E326CB}"/>
              </a:ext>
            </a:extLst>
          </p:cNvPr>
          <p:cNvSpPr/>
          <p:nvPr/>
        </p:nvSpPr>
        <p:spPr>
          <a:xfrm>
            <a:off x="1802547" y="937547"/>
            <a:ext cx="4680520" cy="549128"/>
          </a:xfrm>
          <a:prstGeom prst="round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 периферической крови в объеме 5 мл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до-, через 5, 14 суток после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реэндопротезирования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1EFD795-A2E7-48FC-9895-3B1B8CF6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21" y="2043182"/>
            <a:ext cx="1264733" cy="14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6">
            <a:extLst>
              <a:ext uri="{FF2B5EF4-FFF2-40B4-BE49-F238E27FC236}">
                <a16:creationId xmlns:a16="http://schemas.microsoft.com/office/drawing/2014/main" xmlns="" id="{A5731427-9D78-4446-B526-1B61D98D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14" y="1800107"/>
            <a:ext cx="753969" cy="1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3F60832-7A51-4A37-8951-5ED14433192F}"/>
              </a:ext>
            </a:extLst>
          </p:cNvPr>
          <p:cNvSpPr/>
          <p:nvPr/>
        </p:nvSpPr>
        <p:spPr>
          <a:xfrm>
            <a:off x="1143335" y="1810063"/>
            <a:ext cx="2179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 периферической крови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BBD83D4B-6CFD-4471-9642-CAD39B46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0" y="2058323"/>
            <a:ext cx="1348787" cy="15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image6">
            <a:extLst>
              <a:ext uri="{FF2B5EF4-FFF2-40B4-BE49-F238E27FC236}">
                <a16:creationId xmlns:a16="http://schemas.microsoft.com/office/drawing/2014/main" xmlns="" id="{A14F7BCC-353D-4045-8670-DC5C786D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0853" y="1791052"/>
            <a:ext cx="882445" cy="1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FB9B2351-FD1B-4748-9087-14EE14AF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26" y="2035858"/>
            <a:ext cx="1348787" cy="1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низ 17">
            <a:extLst>
              <a:ext uri="{FF2B5EF4-FFF2-40B4-BE49-F238E27FC236}">
                <a16:creationId xmlns:a16="http://schemas.microsoft.com/office/drawing/2014/main" xmlns="" id="{F6CEDFC1-963B-4BC8-BA33-8DA464B900E0}"/>
              </a:ext>
            </a:extLst>
          </p:cNvPr>
          <p:cNvSpPr/>
          <p:nvPr/>
        </p:nvSpPr>
        <p:spPr>
          <a:xfrm rot="2600977" flipH="1">
            <a:off x="3675966" y="3432505"/>
            <a:ext cx="51375" cy="362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">
            <a:extLst>
              <a:ext uri="{FF2B5EF4-FFF2-40B4-BE49-F238E27FC236}">
                <a16:creationId xmlns:a16="http://schemas.microsoft.com/office/drawing/2014/main" xmlns="" id="{B449648D-EE80-4DBD-B977-AB80B6C752C9}"/>
              </a:ext>
            </a:extLst>
          </p:cNvPr>
          <p:cNvSpPr/>
          <p:nvPr/>
        </p:nvSpPr>
        <p:spPr>
          <a:xfrm rot="8373593">
            <a:off x="4493766" y="3404483"/>
            <a:ext cx="45719" cy="390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7443E4-BFF3-422F-A714-9E7CB2311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42" y="3406234"/>
            <a:ext cx="171541" cy="11739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xmlns="" id="{593B3011-0E70-4FCE-A464-107B8EB5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15" y="3362705"/>
            <a:ext cx="176760" cy="13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55706EE-1E8F-414D-9337-C3E1D0E92809}"/>
              </a:ext>
            </a:extLst>
          </p:cNvPr>
          <p:cNvSpPr/>
          <p:nvPr/>
        </p:nvSpPr>
        <p:spPr>
          <a:xfrm>
            <a:off x="1471212" y="3703336"/>
            <a:ext cx="1010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мин инкубации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AD1BD39-9EDC-477E-BEEE-8F7F6A328C6C}"/>
              </a:ext>
            </a:extLst>
          </p:cNvPr>
          <p:cNvSpPr/>
          <p:nvPr/>
        </p:nvSpPr>
        <p:spPr>
          <a:xfrm>
            <a:off x="5867821" y="3694768"/>
            <a:ext cx="1160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 инкубации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9A3FBCFE-2FDA-4830-A399-72F78A49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53" y="3501441"/>
            <a:ext cx="1213289" cy="12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xmlns="" id="{C9676F30-FB8B-411E-94C4-9074B96C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85" y="3544593"/>
            <a:ext cx="1213289" cy="12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17">
            <a:extLst>
              <a:ext uri="{FF2B5EF4-FFF2-40B4-BE49-F238E27FC236}">
                <a16:creationId xmlns:a16="http://schemas.microsoft.com/office/drawing/2014/main" xmlns="" id="{46561208-9EB5-4AFB-9044-8AB85BC20C5E}"/>
              </a:ext>
            </a:extLst>
          </p:cNvPr>
          <p:cNvSpPr/>
          <p:nvPr/>
        </p:nvSpPr>
        <p:spPr>
          <a:xfrm>
            <a:off x="4101207" y="4267606"/>
            <a:ext cx="100721" cy="453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297AF6E-8658-4AB3-ABB1-638CAFCB74AD}"/>
              </a:ext>
            </a:extLst>
          </p:cNvPr>
          <p:cNvSpPr/>
          <p:nvPr/>
        </p:nvSpPr>
        <p:spPr>
          <a:xfrm>
            <a:off x="1595113" y="4747723"/>
            <a:ext cx="487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Центрифугирование при 1500 об/мин, из осадка готовили 2 тонких мазка и окрашивали красителем «Лейкодиф200»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3ED441F-7712-40AF-9FD4-E9F7DD300A16}"/>
              </a:ext>
            </a:extLst>
          </p:cNvPr>
          <p:cNvSpPr txBox="1"/>
          <p:nvPr/>
        </p:nvSpPr>
        <p:spPr>
          <a:xfrm>
            <a:off x="511794" y="309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количественного определения поглотительной и переваривающей способности нейтрофилов по отношению к микробной тест-культуре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831DBBE9-AC8F-4C50-A10A-69BAFBC1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13" y="5200367"/>
            <a:ext cx="1476219" cy="12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низ 17">
            <a:extLst>
              <a:ext uri="{FF2B5EF4-FFF2-40B4-BE49-F238E27FC236}">
                <a16:creationId xmlns:a16="http://schemas.microsoft.com/office/drawing/2014/main" xmlns="" id="{A1CE0853-13D6-4BD3-B14F-D441B0018DC6}"/>
              </a:ext>
            </a:extLst>
          </p:cNvPr>
          <p:cNvSpPr/>
          <p:nvPr/>
        </p:nvSpPr>
        <p:spPr>
          <a:xfrm rot="16200000">
            <a:off x="5136025" y="5489835"/>
            <a:ext cx="66900" cy="443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62E2EC07-EDD9-4FC9-89D7-E8A4DAFD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82" y="5425846"/>
            <a:ext cx="1271620" cy="6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 вниз 17">
            <a:extLst>
              <a:ext uri="{FF2B5EF4-FFF2-40B4-BE49-F238E27FC236}">
                <a16:creationId xmlns:a16="http://schemas.microsoft.com/office/drawing/2014/main" xmlns="" id="{6C3D46E6-3C4B-40B6-8EDC-6A2F47F64031}"/>
              </a:ext>
            </a:extLst>
          </p:cNvPr>
          <p:cNvSpPr/>
          <p:nvPr/>
        </p:nvSpPr>
        <p:spPr>
          <a:xfrm rot="16200000">
            <a:off x="3136160" y="5521257"/>
            <a:ext cx="45719" cy="38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3DAC7646-3D83-4179-98E8-ABC1B20F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98" y="5198815"/>
            <a:ext cx="1558682" cy="10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6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823" y="1774270"/>
            <a:ext cx="68203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b="1" dirty="0">
              <a:latin typeface="Manrope" pitchFamily="2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95687" y="294739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4"/>
            <a:ext cx="667635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Рассчитывали следующие показатели фагоцитарной активности нейтрофилов периферической крови:</a:t>
            </a: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Фагоцитарный показатель (ФП) – процент нейтрофилов, участвующих в фагоцитозе от общего их количества (норма – 65-100 %);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Фагоцитарное число (ФЧ) – среднее число микробов, поглощенных одним нейтрофилом, характеризует поглотительную способность нейтрофилов (норма – 6-14 у.е.); ФЧ5 – фагоцитарное число через 5 минут инкубации, ФЧ30 – фагоцитарное число через 30 минут инкубации;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Индекс завершенности фагоцитоза (ИЗФ), характеризует переваривающую функцию нейтрофилов (норма: ≥1),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формуле: ИЗФ = ФЧ5/ФЧ30;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Количество активных фагоцитов (КАФ) – абсолютное число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фагоцитирующих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нейтрофилов (норма: 1,35-6,4 (10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/л)), вычисляется по формуле КАФ = ФП/100×Нф (10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/л). 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3914A95-525F-4084-889E-CD7467D8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87" y="5218435"/>
            <a:ext cx="1654117" cy="13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E33BA75-4213-40FB-A378-F5936B3B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81" y="5218437"/>
            <a:ext cx="1654117" cy="13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1DE31A46-EB87-4EFE-B7F9-6EE5A013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59" y="5207600"/>
            <a:ext cx="1865906" cy="13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4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475656" y="-12700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0C0F52-B26B-4EC8-8239-D1DF3E050C03}"/>
              </a:ext>
            </a:extLst>
          </p:cNvPr>
          <p:cNvSpPr/>
          <p:nvPr/>
        </p:nvSpPr>
        <p:spPr>
          <a:xfrm>
            <a:off x="899592" y="2204864"/>
            <a:ext cx="682037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3781A41-F5B0-40BA-B802-3ABDDE47A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369755"/>
              </p:ext>
            </p:extLst>
          </p:nvPr>
        </p:nvGraphicFramePr>
        <p:xfrm>
          <a:off x="2051720" y="1196752"/>
          <a:ext cx="5328592" cy="45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6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403648" y="-215823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0C0F52-B26B-4EC8-8239-D1DF3E050C03}"/>
              </a:ext>
            </a:extLst>
          </p:cNvPr>
          <p:cNvSpPr/>
          <p:nvPr/>
        </p:nvSpPr>
        <p:spPr>
          <a:xfrm>
            <a:off x="899592" y="2204864"/>
            <a:ext cx="682037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F79FA92-9F65-4695-9DFE-81DDB1EA4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96370"/>
              </p:ext>
            </p:extLst>
          </p:nvPr>
        </p:nvGraphicFramePr>
        <p:xfrm>
          <a:off x="107504" y="692696"/>
          <a:ext cx="4896544" cy="337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ABB74340-0321-4476-AB71-4FDFD3CB6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440450"/>
              </p:ext>
            </p:extLst>
          </p:nvPr>
        </p:nvGraphicFramePr>
        <p:xfrm>
          <a:off x="3905796" y="3422650"/>
          <a:ext cx="4770660" cy="321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441604" y="-99392"/>
            <a:ext cx="6172200" cy="7020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70C0F52-B26B-4EC8-8239-D1DF3E050C03}"/>
              </a:ext>
            </a:extLst>
          </p:cNvPr>
          <p:cNvSpPr/>
          <p:nvPr/>
        </p:nvSpPr>
        <p:spPr>
          <a:xfrm>
            <a:off x="899592" y="2204864"/>
            <a:ext cx="682037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52DC50D6-87EF-45D4-82F1-23A752F1B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75109"/>
              </p:ext>
            </p:extLst>
          </p:nvPr>
        </p:nvGraphicFramePr>
        <p:xfrm>
          <a:off x="1645483" y="1196752"/>
          <a:ext cx="53285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92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676</Words>
  <Application>Microsoft Office PowerPoint</Application>
  <PresentationFormat>Экран (4:3)</PresentationFormat>
  <Paragraphs>152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Показатели фагоцитарной активности нейтрофилов крови у пациентов  с инфекционными осложнениями эндопротезирования коленного сустава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Выводы: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395</cp:revision>
  <dcterms:created xsi:type="dcterms:W3CDTF">2021-09-20T08:03:10Z</dcterms:created>
  <dcterms:modified xsi:type="dcterms:W3CDTF">2022-01-28T11:56:18Z</dcterms:modified>
</cp:coreProperties>
</file>