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90" r:id="rId3"/>
    <p:sldId id="291" r:id="rId4"/>
    <p:sldId id="292" r:id="rId5"/>
    <p:sldId id="267" r:id="rId6"/>
    <p:sldId id="293" r:id="rId7"/>
    <p:sldId id="295" r:id="rId8"/>
    <p:sldId id="278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94462" autoAdjust="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0FB4A6-12F2-4ECF-A0EA-033CEA8540C4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D91688-B40F-47DD-84B4-076DDCA007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855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27FE-3EDD-45B2-8093-EF204DE1F8FA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146E-6794-4109-8D56-7296AC4E9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955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27FE-3EDD-45B2-8093-EF204DE1F8FA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146E-6794-4109-8D56-7296AC4E9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263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27FE-3EDD-45B2-8093-EF204DE1F8FA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146E-6794-4109-8D56-7296AC4E9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859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27FE-3EDD-45B2-8093-EF204DE1F8FA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146E-6794-4109-8D56-7296AC4E9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433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27FE-3EDD-45B2-8093-EF204DE1F8FA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146E-6794-4109-8D56-7296AC4E9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576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27FE-3EDD-45B2-8093-EF204DE1F8FA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146E-6794-4109-8D56-7296AC4E9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509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27FE-3EDD-45B2-8093-EF204DE1F8FA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146E-6794-4109-8D56-7296AC4E9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419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27FE-3EDD-45B2-8093-EF204DE1F8FA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146E-6794-4109-8D56-7296AC4E9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941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27FE-3EDD-45B2-8093-EF204DE1F8FA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146E-6794-4109-8D56-7296AC4E9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845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27FE-3EDD-45B2-8093-EF204DE1F8FA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146E-6794-4109-8D56-7296AC4E9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757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27FE-3EDD-45B2-8093-EF204DE1F8FA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146E-6794-4109-8D56-7296AC4E9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645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D27FE-3EDD-45B2-8093-EF204DE1F8FA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B146E-6794-4109-8D56-7296AC4E9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99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ncbi.nlm.nih.gov/pubmed/?term=Donell%20S%5bAuthor%5d&amp;cauthor=true&amp;cauthor_uid=3121096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?term=Donell%20S%5bAuthor%5d&amp;cauthor=true&amp;cauthor_uid=31210964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s://www.ncbi.nlm.nih.gov/pubmed/?term=Chow%20YY%5bAuthor%5d&amp;cauthor=true&amp;cauthor_uid=32189997" TargetMode="External"/><Relationship Id="rId4" Type="http://schemas.openxmlformats.org/officeDocument/2006/relationships/hyperlink" Target="https://www.ncbi.nlm.nih.gov/pubmed/?term=Zhu%20X%5bAuthor%5d&amp;cauthor=true&amp;cauthor_uid=3355314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semanticscholar.org/author/L.-Deveza/14875867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rthritis-research.biomedcentral.com/articles/10.1186/s13075-019-1987-7#auth-Asger_Reinstrup-Bihlet" TargetMode="External"/><Relationship Id="rId2" Type="http://schemas.openxmlformats.org/officeDocument/2006/relationships/hyperlink" Target="https://www.ncbi.nlm.nih.gov/pubmed/?term=Park%20HM%5bAuthor%5d&amp;cauthor=true&amp;cauthor_uid=3326116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ncbi.nlm.nih.gov/pubmed/?term=Imamura%20M%5bAuthor%5d&amp;cauthor=true&amp;cauthor_uid=25821631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koniuchienko1983@mail.ru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160" y="1538285"/>
            <a:ext cx="7867600" cy="1470025"/>
          </a:xfrm>
        </p:spPr>
        <p:txBody>
          <a:bodyPr>
            <a:normAutofit/>
          </a:bodyPr>
          <a:lstStyle/>
          <a:p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Биомаркеры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ремоделирования субхондральной кости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иммунные факторы воспаления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ранних </a:t>
            </a:r>
            <a:r>
              <a:rPr 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проявлениях </a:t>
            </a:r>
            <a:r>
              <a:rPr lang="ru-RU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остеоартроза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крупных суставов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189"/>
            <a:ext cx="3687763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-12700"/>
            <a:ext cx="467544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xmlns="" id="{8EB5DCF2-1D53-4141-9C08-FDD5B3E000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3292351"/>
            <a:ext cx="7632848" cy="2346449"/>
          </a:xfrm>
        </p:spPr>
        <p:txBody>
          <a:bodyPr>
            <a:normAutofit/>
          </a:bodyPr>
          <a:lstStyle/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Галашина Е.А.</a:t>
            </a:r>
          </a:p>
          <a:p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1D436EC-F47E-4725-A303-46B2E1D6EC2D}"/>
              </a:ext>
            </a:extLst>
          </p:cNvPr>
          <p:cNvSpPr/>
          <p:nvPr/>
        </p:nvSpPr>
        <p:spPr>
          <a:xfrm>
            <a:off x="287524" y="4173395"/>
            <a:ext cx="80648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цифровой персонализированной интеллектуальной системы объективизации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субхондрального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ремоделирования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ранней диагностики на основе математической модели прогнозирования воспалительно-дегенеративных изменений в опорных соединительных тканях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AF6AF71B-9196-4AD2-985E-455B1A2CF7B7}"/>
              </a:ext>
            </a:extLst>
          </p:cNvPr>
          <p:cNvSpPr/>
          <p:nvPr/>
        </p:nvSpPr>
        <p:spPr>
          <a:xfrm>
            <a:off x="-108520" y="5109673"/>
            <a:ext cx="105792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 НИИТОН СГМУ им. В.И. Разумовского МЗ РФ д.м.н. Ульянов В. Ю.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8D1AE71D-9AAA-4F44-870B-CCC27EFB9286}"/>
              </a:ext>
            </a:extLst>
          </p:cNvPr>
          <p:cNvSpPr/>
          <p:nvPr/>
        </p:nvSpPr>
        <p:spPr>
          <a:xfrm>
            <a:off x="2297274" y="5615064"/>
            <a:ext cx="36998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Сроки выполнения 01.01.2021г. – 31.12.2023 г.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204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64A91F7-68D6-4820-BB99-D13E891A4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476672"/>
            <a:ext cx="8229600" cy="60486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Остеоартроз – хроническое дегенеративно-воспалительное заболевание крупных суставов, в основе которого лежит поражение всех компонентов сустава: в первую очередь деградация суставного хряща, а также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субхондральной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кости, синовиальной оболочки, связок, капсулы 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периартикулярных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мышц. Данный вид патологии является одним из значимых причин утраты трудоспособности, что приводит к существенным материальным затратам на лечебно-реабилитационные мероприятия 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Фазлова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И.Х. 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соавт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2020). </a:t>
            </a:r>
          </a:p>
          <a:p>
            <a:pPr marL="0" indent="0" algn="just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400" dirty="0">
                <a:latin typeface="Times New Roman"/>
                <a:cs typeface="Times New Roman"/>
              </a:rPr>
              <a:t>Согласно данным Минздрава России за только за 5 лет (2011–2016 гг.) отмечено увеличение заболеваемости остеоартрозом с 32,3 до 35,7 на 1000 населения (Алексеева Л.И., </a:t>
            </a:r>
            <a:r>
              <a:rPr lang="ru-RU" sz="1400" dirty="0" err="1">
                <a:latin typeface="Times New Roman"/>
                <a:cs typeface="Times New Roman"/>
              </a:rPr>
              <a:t>Телышев</a:t>
            </a:r>
            <a:r>
              <a:rPr lang="ru-RU" sz="1400" dirty="0">
                <a:latin typeface="Times New Roman"/>
                <a:cs typeface="Times New Roman"/>
              </a:rPr>
              <a:t> К.А., 2020; </a:t>
            </a:r>
            <a:r>
              <a:rPr lang="ru-RU" sz="1400" dirty="0" err="1">
                <a:latin typeface="Times New Roman"/>
                <a:cs typeface="Times New Roman"/>
              </a:rPr>
              <a:t>Новаков</a:t>
            </a:r>
            <a:r>
              <a:rPr lang="ru-RU" sz="1400" dirty="0">
                <a:latin typeface="Times New Roman"/>
                <a:cs typeface="Times New Roman"/>
              </a:rPr>
              <a:t> В.Б. и </a:t>
            </a:r>
            <a:r>
              <a:rPr lang="ru-RU" sz="1400" dirty="0" err="1">
                <a:latin typeface="Times New Roman"/>
                <a:cs typeface="Times New Roman"/>
              </a:rPr>
              <a:t>соавт</a:t>
            </a:r>
            <a:r>
              <a:rPr lang="ru-RU" sz="1400" dirty="0">
                <a:latin typeface="Times New Roman"/>
                <a:cs typeface="Times New Roman"/>
              </a:rPr>
              <a:t>., 2021).</a:t>
            </a:r>
          </a:p>
          <a:p>
            <a:pPr algn="just"/>
            <a:endParaRPr lang="ru-RU" sz="1400" dirty="0"/>
          </a:p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Известно, что в основе патогенеза остеоартроза коленного сустава лежит прогрессирующее поражение суставных тканей, причем инициация дегенеративной деструкции  проявляется метаболическими, а затем и структурными нарушениями в суставном (гиалиновом) хряще,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субхондральной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костной пластине, синовиальной оболочке (Гладкова Е.В., 2019). 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современной литературе появляется все больше данных, указывающих на то, что ведущая роль в дебюте первичного остеоартроза отводится нарушениям именно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субхондральной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кости, а изменения в суставном хряще являются вторичными (Алексеева Л.И., Зайцева Е.М., 2009; Мазуров В.И. 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соавт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2016;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Кабалык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М.А., 2017;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Donell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Simon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2019;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Wenhui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2021).</a:t>
            </a:r>
          </a:p>
          <a:p>
            <a:pPr algn="just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8CE294E-A51F-4A4B-8F9A-E6FF4FD1E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6168" y="0"/>
            <a:ext cx="5578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388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A2809DA-66C6-42D5-999F-88202A3B4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6168" y="0"/>
            <a:ext cx="557832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5EF3946-BE44-4C2E-BD42-B9CA86AC091A}"/>
              </a:ext>
            </a:extLst>
          </p:cNvPr>
          <p:cNvSpPr/>
          <p:nvPr/>
        </p:nvSpPr>
        <p:spPr>
          <a:xfrm>
            <a:off x="207586" y="332656"/>
            <a:ext cx="799288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Manrope"/>
                <a:ea typeface="Calibri" panose="020F0502020204030204" pitchFamily="34" charset="0"/>
              </a:rPr>
              <a:t>     </a:t>
            </a:r>
          </a:p>
          <a:p>
            <a:pPr algn="just"/>
            <a:r>
              <a:rPr lang="ru-RU" sz="1600" dirty="0"/>
              <a:t> </a:t>
            </a:r>
          </a:p>
          <a:p>
            <a:pPr algn="just"/>
            <a:endParaRPr lang="ru-RU" sz="1600" i="1" dirty="0">
              <a:latin typeface="Manrope"/>
            </a:endParaRPr>
          </a:p>
          <a:p>
            <a:pPr algn="just"/>
            <a:endParaRPr lang="ru-RU" sz="1600" i="1" dirty="0">
              <a:latin typeface="Manrope"/>
            </a:endParaRPr>
          </a:p>
          <a:p>
            <a:pPr algn="just"/>
            <a:endParaRPr lang="ru-RU" sz="1600" i="1" dirty="0">
              <a:latin typeface="Manrope"/>
            </a:endParaRPr>
          </a:p>
          <a:p>
            <a:pPr algn="just"/>
            <a:endParaRPr lang="ru-RU" sz="1600" i="1" dirty="0">
              <a:latin typeface="Manrope"/>
            </a:endParaRPr>
          </a:p>
          <a:p>
            <a:pPr algn="just"/>
            <a:endParaRPr lang="ru-RU" sz="1600" i="1" dirty="0">
              <a:latin typeface="Manrope"/>
            </a:endParaRPr>
          </a:p>
          <a:p>
            <a:pPr algn="just"/>
            <a:endParaRPr lang="ru-RU" sz="1600" i="1" dirty="0">
              <a:latin typeface="Manrope"/>
            </a:endParaRPr>
          </a:p>
          <a:p>
            <a:pPr algn="just"/>
            <a:endParaRPr lang="ru-RU" sz="1600" i="1" dirty="0">
              <a:latin typeface="Manrope"/>
            </a:endParaRPr>
          </a:p>
          <a:p>
            <a:pPr algn="just"/>
            <a:endParaRPr lang="ru-RU" sz="1600" i="1" dirty="0">
              <a:latin typeface="Manrope"/>
            </a:endParaRPr>
          </a:p>
          <a:p>
            <a:pPr algn="just"/>
            <a:endParaRPr lang="ru-RU" sz="1600" i="1" dirty="0">
              <a:latin typeface="Manrope"/>
            </a:endParaRPr>
          </a:p>
          <a:p>
            <a:pPr algn="just"/>
            <a:endParaRPr lang="ru-RU" sz="1600" i="1" dirty="0">
              <a:latin typeface="Manrope"/>
            </a:endParaRPr>
          </a:p>
          <a:p>
            <a:pPr algn="just"/>
            <a:endParaRPr lang="ru-RU" sz="1600" i="1" dirty="0">
              <a:latin typeface="Manrope"/>
            </a:endParaRPr>
          </a:p>
          <a:p>
            <a:pPr algn="just"/>
            <a:endParaRPr lang="ru-RU" i="1" dirty="0">
              <a:latin typeface="Manrope"/>
            </a:endParaRPr>
          </a:p>
          <a:p>
            <a:pPr algn="just"/>
            <a:endParaRPr lang="ru-RU" i="1" dirty="0">
              <a:latin typeface="Manrope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0B7365E-DDE9-40BB-B2C1-E26FE027DA85}"/>
              </a:ext>
            </a:extLst>
          </p:cNvPr>
          <p:cNvSpPr/>
          <p:nvPr/>
        </p:nvSpPr>
        <p:spPr>
          <a:xfrm>
            <a:off x="207586" y="404664"/>
            <a:ext cx="813690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   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Сведения о нарушении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ремоделирования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в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субхондральной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костной пластине пораженного сустава и системном изменении метаболизма скелета в целом у больных с остеоартрозом приводятся в ряде работ отечественных и зарубежных исследователей (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Кабалык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М.А., 2017;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Simon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Donell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2019;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Wenhui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Hu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2021)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. Рядом клинических и экспериментальных исследований установлено, что на ранних стадиях остеоартроза происходит повышенное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ремоделирование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субхондральной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кости с преобладанием процессов костной резорбции (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Burr DB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Gallant MA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, 2012;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Xiaobo Zhu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et.al., 2020).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современной литературе последних лет широко обсуждается вопрос о влиянии факторов воспаления как на метаболизм суставных тканей, так и на особенности процессов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ремоделирования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кости на ранних стадиях остеоартроза, причем особое значение придается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цитокиновому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дисбалансу (Гладкова Е.В., Иванов А.Н., 2018; Карякина Е.В. 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соавт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2018; 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Sokolove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Lepus C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2013;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Mohammad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Yunus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Ansar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2020;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Yoke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Yue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Chow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2020). </a:t>
            </a:r>
          </a:p>
          <a:p>
            <a:pPr algn="just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Представляется актуальным поиск специфичных показателей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ремоделирования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субхондральной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кости, про- 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антирезорбтивных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иммунных факторов и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определения их значения в развитии остеоартроза крупных суставов при его начальных проявлениях.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5F288CEA-EE82-485E-A674-584679E09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437112"/>
            <a:ext cx="3168352" cy="226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465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7AD5D03-0D40-4614-8DAE-70BDFE2C6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332656"/>
            <a:ext cx="8229600" cy="6192688"/>
          </a:xfrm>
        </p:spPr>
        <p:txBody>
          <a:bodyPr>
            <a:normAutofit/>
          </a:bodyPr>
          <a:lstStyle/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часто используемого маркера резорбции костной ткани при остеоартрозе выступает тест, позволяющий определить концентрацию С-концевых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телопептидов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образующихся при деградации коллагена I типа, в крови 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Serum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CrossLaps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моче 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Urine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CrossLaps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По мнению ряда авторов сывороточный уровень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CTX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используется как индикатор ранней диагностики первичного остеоартроза коленных суставов (Гладкова Е.В., 2019; Карякина Е.В. 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соавт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2020;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Deveza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2017;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N.,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2021). Определяемый в моче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CTX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может являться  маркером ранних этапов остеоартроза коленных суставов (S.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Singh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2015;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Deveza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2017). 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показателей деградации костного матрикса, используемый в диагностике проявлений остеоартроза крупных суставов, является N-концевой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телопептид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коллагена I типа (NTX-I) 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Галеева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А.Р., Мясникова Е.В., 2020). Уровень NTX-I в сыворотке и моче является биохимическими предикторами изменений в костной ткани (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Deveza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2017).    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659695C-7D45-4333-BFE8-BD3D0F2E6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6168" y="0"/>
            <a:ext cx="5578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692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3528" y="404664"/>
            <a:ext cx="7776864" cy="6048672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just"/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современной литературе активно освещаются вопросы оценки метаболического состояния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субхондральной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кости в условиях остеоартрита крупных суставов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определения различных маркеров костеобразования в биологических жидкостях организма.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Детекция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сыворотке крови костного изофермента щелочной фосфатазы, обеспечивающего минерализацию остеогенной матрицы, используется как диагностический маркер при первичном остеоартрозе крупных суставов (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иняченко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О.В. и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соавт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2016;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Кабалык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М.А., 2017; </a:t>
            </a:r>
            <a:r>
              <a:rPr lang="en-US" sz="43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 tooltip="https://www.ncbi.nlm.nih.gov/pubmed/?term=Park%20HM%5BAuthor%5D&amp;cauthor=true&amp;cauthor_uid=33261160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Hye</a:t>
            </a:r>
            <a:r>
              <a:rPr lang="ru-RU" sz="43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https://www.ncbi.nlm.nih.gov/pubmed/?term=Park%20HM%5BAuthor%5D&amp;cauthor=true&amp;cauthor_uid=33261160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en-US" sz="43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https://www.ncbi.nlm.nih.gov/pubmed/?term=Park%20HM%5BAuthor%5D&amp;cauthor=true&amp;cauthor_uid=33261160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Min</a:t>
            </a:r>
            <a:r>
              <a:rPr lang="ru-RU" sz="43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https://www.ncbi.nlm.nih.gov/pubmed/?term=Park%20HM%5BAuthor%5D&amp;cauthor=true&amp;cauthor_uid=33261160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43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https://www.ncbi.nlm.nih.gov/pubmed/?term=Park%20HM%5BAuthor%5D&amp;cauthor=true&amp;cauthor_uid=33261160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Park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43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2020). При этом локальные изменения уровней экспрессии щелочной фосфатазы могут быть использованы как индикаторы ранней диагностики остеоартроза (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Bülent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2016).</a:t>
            </a:r>
          </a:p>
          <a:p>
            <a:pPr algn="just">
              <a:lnSpc>
                <a:spcPct val="120000"/>
              </a:lnSpc>
            </a:pPr>
            <a:endParaRPr lang="ru-RU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endParaRPr lang="ru-RU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  <a:defRPr/>
            </a:pP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точки зрения понимания процессов, происходящих в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субхондральной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кости на ранней стадии ее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ремоделирования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условиях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гонартроза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наиболее информативным показателем в настоящее время считается определение в крови уровня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остеокальцина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являющегося интегральным показателем ее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остеобластической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активности (Синяченко О.В. и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соавт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2016; Карякина Е.В. и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соавт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2020; </a:t>
            </a:r>
            <a:r>
              <a:rPr lang="ru-RU" sz="43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 tooltip="https://arthritis-research.biomedcentral.com/articles/10.1186/s13075-019-1987-7#auth-Asger_Reinstrup-Bihlet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Bihlet</a:t>
            </a:r>
            <a:r>
              <a:rPr lang="ru-RU" sz="43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A.R. et.al., 2019).</a:t>
            </a:r>
          </a:p>
          <a:p>
            <a:pPr marL="0" indent="0" algn="just">
              <a:buNone/>
            </a:pPr>
            <a:endParaRPr lang="ru-RU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778" y="-17663"/>
            <a:ext cx="762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7391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116632"/>
            <a:ext cx="7776864" cy="6192688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печати представлена многочисленная информация о значении воспалительных механизмов в возникновении и прогрессировании ОА крупных суставов, причем особое значение придается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цитокиновому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дисбалансу 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Карякина Е.В. И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соавт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2018;</a:t>
            </a:r>
            <a:r>
              <a:rPr lang="ru-RU" sz="5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Imamura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2015; 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Wang MN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2020,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Nagy E.E.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2020; 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Dragan P.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2020).</a:t>
            </a:r>
          </a:p>
          <a:p>
            <a:pPr marL="0" algn="just">
              <a:lnSpc>
                <a:spcPct val="120000"/>
              </a:lnSpc>
            </a:pP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Особое внимание заслуживает ИЛ-1β как один из ключевых цитокинов, участвующий в индукции воспалительных реакций в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субхондральной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кости, а именно в подавлении  продукции структурных белков матрикса –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аггреканов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коллагенов I и II типа. В исследованиях К.В.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Раймуева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соавт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(2018) показано, что пациенты с остеоартрозом имеют повышенный уровень IL-1β не только в сыворотке крови, но и в синовиальной жидкости, синовиальной  оболочке, хряще и в 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субхондральной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кости уже на самой ранней стадии воспаления.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TNF-α, являясь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провоспалительным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цитокином, оказывает катаболическое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прорезорбтивное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действие путем влияния как на дифференцировку остеокластов, тормозя дифференцировку остеобластов. Так, по данным С.В. Беловой (2019) при определении содержания TNF-α в сыворотке крови было обнаружено его повышение у лиц с ранними проявлениями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гонартроза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являясь доказательством того, что данный цитокин имеет свойство подавлять резорбцию костной ткани. В публикациях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Sicong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(2017) сывороточный уровень TNF-α коррелировал с возникновением первичного остеоартроза коленного сустава, а в исследованиях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Sakuni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Rankothgedera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(2021) сывороточные уровни ФНО-α и ИЛ-1β могут быть использованы в качестве потенциальных диагностических критериев прогноза первичного остеоартроза. 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развития ОА значимая роль отводится трансформирующему фактору роста β (TGF-β), участвующим не только в регуляции гомеостаза костной ткани, но и в реализации воспалительных механизмов деградации суставных тканей при ОА (Мазуров В.И. и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соавт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2016;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Cherifi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C. et.al., 2021).</a:t>
            </a: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/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778" y="-17663"/>
            <a:ext cx="762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5717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404664"/>
            <a:ext cx="7920880" cy="60486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/>
            <a:endParaRPr lang="ru-RU" sz="4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/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/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778" y="-17663"/>
            <a:ext cx="762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3">
            <a:extLst>
              <a:ext uri="{FF2B5EF4-FFF2-40B4-BE49-F238E27FC236}">
                <a16:creationId xmlns:a16="http://schemas.microsoft.com/office/drawing/2014/main" xmlns="" id="{F445C42C-0625-452E-9151-538C57ED1473}"/>
              </a:ext>
            </a:extLst>
          </p:cNvPr>
          <p:cNvSpPr txBox="1">
            <a:spLocks/>
          </p:cNvSpPr>
          <p:nvPr/>
        </p:nvSpPr>
        <p:spPr>
          <a:xfrm>
            <a:off x="179512" y="908720"/>
            <a:ext cx="7776864" cy="3808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algn="just"/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/>
            <a:endParaRPr lang="ru-RU" sz="4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анализ литературы дает возможность предположить, что процессы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субхондрального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ремоделирования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имеют ключевое значение в патогенезе </a:t>
            </a:r>
            <a:r>
              <a:rPr lang="ru-RU" sz="5600" dirty="0">
                <a:latin typeface="Times New Roman"/>
                <a:cs typeface="Times New Roman"/>
              </a:rPr>
              <a:t>ранних стадий первичного остеоартроза,  основные метаболические аспекты которого могут быть объективизированы с помощью биохимических маркеров, определяемых в крови и моче.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Наибольший интерес представляют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остеокальцин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костный изофермент щелочной фосфатазы,  продукты деградации фибриллярных белков костного матрикса, а также ряда иммунных воспалительных факторов. </a:t>
            </a:r>
            <a:r>
              <a:rPr lang="ru-RU" sz="5600" dirty="0">
                <a:latin typeface="Times New Roman"/>
                <a:cs typeface="Times New Roman"/>
              </a:rPr>
              <a:t>Перспективным направлением исследований видится также уточнение диагностической и прогностической значимости биологических маркеров костеобразования и костной резорбции, что в значительной степени может способствовать уточнению ранних патогенетических механизмов развития процессов воспалительной деструкции в суставных тканях.</a:t>
            </a:r>
          </a:p>
          <a:p>
            <a:pPr marL="0" algn="just">
              <a:lnSpc>
                <a:spcPct val="120000"/>
              </a:lnSpc>
            </a:pP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/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itchFamily="34" charset="0"/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A2C5A673-C9C7-4987-8716-CCCAD62ED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96" y="4525599"/>
            <a:ext cx="2808312" cy="186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7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6994" y="2909626"/>
            <a:ext cx="68203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6994" y="4577392"/>
            <a:ext cx="7707413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презентации</a:t>
            </a:r>
          </a:p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Галашина Е.А. - к.б.н., младший научный сотрудник отдела фундаментальных и клинико-экспериментальных исследований НИИТОН СГМУ</a:t>
            </a:r>
          </a:p>
          <a:p>
            <a:endParaRPr lang="ru-R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koniuchienko1983@mail.ru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89271345529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460432" y="-12189"/>
            <a:ext cx="673805" cy="6870189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602"/>
            <a:ext cx="2987824" cy="130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30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3" r="10443"/>
          <a:stretch>
            <a:fillRect/>
          </a:stretch>
        </p:blipFill>
        <p:spPr bwMode="auto">
          <a:xfrm>
            <a:off x="1115616" y="332656"/>
            <a:ext cx="676875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39" y="0"/>
            <a:ext cx="615053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19666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3040</TotalTime>
  <Words>1250</Words>
  <Application>Microsoft Office PowerPoint</Application>
  <PresentationFormat>Экран (4:3)</PresentationFormat>
  <Paragraphs>105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Биомаркеры ремоделирования субхондральной кости  и иммунные факторы воспаления  при ранних проявлениях остеоартроза крупных суставов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442</cp:revision>
  <dcterms:created xsi:type="dcterms:W3CDTF">2021-09-20T08:03:10Z</dcterms:created>
  <dcterms:modified xsi:type="dcterms:W3CDTF">2022-01-28T11:56:56Z</dcterms:modified>
</cp:coreProperties>
</file>