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5" r:id="rId7"/>
    <p:sldId id="270" r:id="rId8"/>
    <p:sldId id="263" r:id="rId9"/>
    <p:sldId id="271" r:id="rId10"/>
    <p:sldId id="272" r:id="rId11"/>
    <p:sldId id="273" r:id="rId12"/>
    <p:sldId id="274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4107255259865"/>
          <c:y val="0.12425769053749798"/>
          <c:w val="0.39120868607857151"/>
          <c:h val="0.6266756228931099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Контрольная группа пациентов (n=20)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Лист1!$B$43:$F$43</c:f>
              <c:strCache>
                <c:ptCount val="5"/>
                <c:pt idx="0">
                  <c:v>CD3+CD19-</c:v>
                </c:pt>
                <c:pt idx="1">
                  <c:v>CD3+CD4+</c:v>
                </c:pt>
                <c:pt idx="2">
                  <c:v>CD3+CD8+</c:v>
                </c:pt>
                <c:pt idx="3">
                  <c:v>CD3-CD16+CD56+</c:v>
                </c:pt>
                <c:pt idx="4">
                  <c:v>CD3-CD19+</c:v>
                </c:pt>
              </c:strCache>
            </c:strRef>
          </c:cat>
          <c:val>
            <c:numRef>
              <c:f>Лист1!$B$44:$F$44</c:f>
              <c:numCache>
                <c:formatCode>General</c:formatCode>
                <c:ptCount val="5"/>
                <c:pt idx="0">
                  <c:v>1780.99</c:v>
                </c:pt>
                <c:pt idx="1">
                  <c:v>964.18</c:v>
                </c:pt>
                <c:pt idx="2">
                  <c:v>658.41</c:v>
                </c:pt>
                <c:pt idx="3">
                  <c:v>166.18</c:v>
                </c:pt>
                <c:pt idx="4">
                  <c:v>321.55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F7-4559-A2D1-4D449B93F818}"/>
            </c:ext>
          </c:extLst>
        </c:ser>
        <c:ser>
          <c:idx val="1"/>
          <c:order val="1"/>
          <c:tx>
            <c:strRef>
              <c:f>Лист1!$B$37</c:f>
              <c:strCache>
                <c:ptCount val="1"/>
                <c:pt idx="0">
                  <c:v>Группа пациентов с асептической нестабильностью компонентов протезированных суставов (n=20)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Лист1!$B$43:$F$43</c:f>
              <c:strCache>
                <c:ptCount val="5"/>
                <c:pt idx="0">
                  <c:v>CD3+CD19-</c:v>
                </c:pt>
                <c:pt idx="1">
                  <c:v>CD3+CD4+</c:v>
                </c:pt>
                <c:pt idx="2">
                  <c:v>CD3+CD8+</c:v>
                </c:pt>
                <c:pt idx="3">
                  <c:v>CD3-CD16+CD56+</c:v>
                </c:pt>
                <c:pt idx="4">
                  <c:v>CD3-CD19+</c:v>
                </c:pt>
              </c:strCache>
            </c:strRef>
          </c:cat>
          <c:val>
            <c:numRef>
              <c:f>Лист1!$B$45:$F$45</c:f>
              <c:numCache>
                <c:formatCode>General</c:formatCode>
                <c:ptCount val="5"/>
                <c:pt idx="0">
                  <c:v>1396.3</c:v>
                </c:pt>
                <c:pt idx="1">
                  <c:v>767.8</c:v>
                </c:pt>
                <c:pt idx="2">
                  <c:v>468</c:v>
                </c:pt>
                <c:pt idx="3">
                  <c:v>290.3</c:v>
                </c:pt>
                <c:pt idx="4">
                  <c:v>148.6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F7-4559-A2D1-4D449B93F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61984"/>
        <c:axId val="86372352"/>
      </c:radarChart>
      <c:catAx>
        <c:axId val="863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72352"/>
        <c:crosses val="autoZero"/>
        <c:auto val="1"/>
        <c:lblAlgn val="ctr"/>
        <c:lblOffset val="100"/>
        <c:noMultiLvlLbl val="0"/>
      </c:catAx>
      <c:valAx>
        <c:axId val="863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200489329889897"/>
          <c:w val="0.90108663210373297"/>
          <c:h val="0.247995106701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08709410881E-2"/>
          <c:y val="3.7765519925351147E-2"/>
          <c:w val="0.899026471853273"/>
          <c:h val="0.69027790309810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Контрольная группа пациентов (n=20)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Лист1!$B$3:$D$3</c:f>
              <c:strCache>
                <c:ptCount val="3"/>
                <c:pt idx="0">
                  <c:v>IgA</c:v>
                </c:pt>
                <c:pt idx="1">
                  <c:v>IgM</c:v>
                </c:pt>
                <c:pt idx="2">
                  <c:v>IgG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101</c:v>
                </c:pt>
                <c:pt idx="1">
                  <c:v>157.69999999999999</c:v>
                </c:pt>
                <c:pt idx="2">
                  <c:v>1667.3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B2-43E3-AE5F-69F82780AC46}"/>
            </c:ext>
          </c:extLst>
        </c:ser>
        <c:ser>
          <c:idx val="1"/>
          <c:order val="1"/>
          <c:tx>
            <c:strRef>
              <c:f>Лист1!$B$37</c:f>
              <c:strCache>
                <c:ptCount val="1"/>
                <c:pt idx="0">
                  <c:v>Группа пациентов с асептической нестабильностью компонентов протезированных суставов (n=20)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Лист1!$B$3:$D$3</c:f>
              <c:strCache>
                <c:ptCount val="3"/>
                <c:pt idx="0">
                  <c:v>IgA</c:v>
                </c:pt>
                <c:pt idx="1">
                  <c:v>IgM</c:v>
                </c:pt>
                <c:pt idx="2">
                  <c:v>IgG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138.5</c:v>
                </c:pt>
                <c:pt idx="1">
                  <c:v>129.1</c:v>
                </c:pt>
                <c:pt idx="2">
                  <c:v>140.9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B2-43E3-AE5F-69F82780A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75936"/>
        <c:axId val="87594112"/>
      </c:barChart>
      <c:catAx>
        <c:axId val="875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594112"/>
        <c:crosses val="autoZero"/>
        <c:auto val="1"/>
        <c:lblAlgn val="ctr"/>
        <c:lblOffset val="100"/>
        <c:noMultiLvlLbl val="0"/>
      </c:catAx>
      <c:valAx>
        <c:axId val="875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5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51899536784266"/>
          <c:w val="0.94942885080541406"/>
          <c:h val="0.18917622435459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77578233755262E-2"/>
          <c:y val="3.9320822162645222E-2"/>
          <c:w val="0.90592417327144448"/>
          <c:h val="0.6480839895013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Контрольная группа пациентов (n=20)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Лист1!$E$3:$H$3</c:f>
              <c:strCache>
                <c:ptCount val="4"/>
                <c:pt idx="0">
                  <c:v>TNFα</c:v>
                </c:pt>
                <c:pt idx="1">
                  <c:v>IL-4</c:v>
                </c:pt>
                <c:pt idx="2">
                  <c:v>IL-10</c:v>
                </c:pt>
                <c:pt idx="3">
                  <c:v>IL-6</c:v>
                </c:pt>
              </c:strCache>
            </c:strRef>
          </c:cat>
          <c:val>
            <c:numRef>
              <c:f>Лист1!$E$4:$H$4</c:f>
              <c:numCache>
                <c:formatCode>General</c:formatCode>
                <c:ptCount val="4"/>
                <c:pt idx="0">
                  <c:v>4.71</c:v>
                </c:pt>
                <c:pt idx="1">
                  <c:v>0.19</c:v>
                </c:pt>
                <c:pt idx="2">
                  <c:v>15.38</c:v>
                </c:pt>
                <c:pt idx="3">
                  <c:v>6.98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CC-4484-8443-986677F5D603}"/>
            </c:ext>
          </c:extLst>
        </c:ser>
        <c:ser>
          <c:idx val="1"/>
          <c:order val="1"/>
          <c:tx>
            <c:strRef>
              <c:f>Лист1!$B$37</c:f>
              <c:strCache>
                <c:ptCount val="1"/>
                <c:pt idx="0">
                  <c:v>Группа пациентов с асептической нестабильностью компонентов протезированных суставов (n=20)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Лист1!$E$3:$H$3</c:f>
              <c:strCache>
                <c:ptCount val="4"/>
                <c:pt idx="0">
                  <c:v>TNFα</c:v>
                </c:pt>
                <c:pt idx="1">
                  <c:v>IL-4</c:v>
                </c:pt>
                <c:pt idx="2">
                  <c:v>IL-10</c:v>
                </c:pt>
                <c:pt idx="3">
                  <c:v>IL-6</c:v>
                </c:pt>
              </c:strCache>
            </c:strRef>
          </c:cat>
          <c:val>
            <c:numRef>
              <c:f>Лист1!$E$5:$H$5</c:f>
              <c:numCache>
                <c:formatCode>General</c:formatCode>
                <c:ptCount val="4"/>
                <c:pt idx="0">
                  <c:v>10.1</c:v>
                </c:pt>
                <c:pt idx="1">
                  <c:v>0.2</c:v>
                </c:pt>
                <c:pt idx="2">
                  <c:v>10.6</c:v>
                </c:pt>
                <c:pt idx="3">
                  <c:v>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CC-4484-8443-986677F5D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95424"/>
        <c:axId val="87909504"/>
      </c:barChart>
      <c:catAx>
        <c:axId val="878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909504"/>
        <c:crosses val="autoZero"/>
        <c:auto val="1"/>
        <c:lblAlgn val="ctr"/>
        <c:lblOffset val="100"/>
        <c:noMultiLvlLbl val="0"/>
      </c:catAx>
      <c:valAx>
        <c:axId val="879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89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79092362492369"/>
          <c:w val="0.95522126980800925"/>
          <c:h val="0.23209076375076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1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3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7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4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B424-92A4-4EA2-9F11-6D9F90B0A35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666" y="1574800"/>
            <a:ext cx="10676467" cy="11901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иммунного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пациентов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воспалительными осложнениями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имплантации компонентов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протезированного коленного сустава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2332" y="3776132"/>
            <a:ext cx="8517467" cy="2421468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И.А., Бабушкина И.В.,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Шпиняк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С.П.,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 В.Ю.</a:t>
            </a:r>
            <a:endParaRPr lang="ru-RU" sz="19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травматологии, ортопедии и нейрохирургии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«Саратовский ГМУ им. В.И. Разумовского» МЗ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Саратов, 2022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5806" cy="1393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04600" y="-74670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437811"/>
              </p:ext>
            </p:extLst>
          </p:nvPr>
        </p:nvGraphicFramePr>
        <p:xfrm>
          <a:off x="282615" y="1213175"/>
          <a:ext cx="4757196" cy="479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732">
                  <a:extLst>
                    <a:ext uri="{9D8B030D-6E8A-4147-A177-3AD203B41FA5}">
                      <a16:colId xmlns:a16="http://schemas.microsoft.com/office/drawing/2014/main" xmlns="" val="3034921529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xmlns="" val="2883579079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xmlns="" val="4273995844"/>
                    </a:ext>
                  </a:extLst>
                </a:gridCol>
              </a:tblGrid>
              <a:tr h="9812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KMO и критерий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Бартлетта</a:t>
                      </a:r>
                      <a:endParaRPr lang="ru-RU" sz="18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9079464"/>
                  </a:ext>
                </a:extLst>
              </a:tr>
              <a:tr h="14603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 адекватности выборки Кайзера-Майера-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Олкина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(КМО).</a:t>
                      </a:r>
                      <a:endParaRPr lang="ru-RU" sz="1800" b="0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8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61894532"/>
                  </a:ext>
                </a:extLst>
              </a:tr>
              <a:tr h="111811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сферичности Бартлетта</a:t>
                      </a:r>
                      <a:endParaRPr lang="ru-RU" sz="18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Хи-квадрат</a:t>
                      </a:r>
                      <a:endParaRPr lang="ru-RU" sz="18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16,106</a:t>
                      </a:r>
                      <a:endParaRPr lang="ru-RU" sz="18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05807549"/>
                  </a:ext>
                </a:extLst>
              </a:tr>
              <a:tr h="479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ст.св.</a:t>
                      </a:r>
                      <a:endParaRPr lang="ru-RU" sz="18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13247717"/>
                  </a:ext>
                </a:extLst>
              </a:tr>
              <a:tr h="753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</a:t>
                      </a:r>
                      <a:endParaRPr lang="ru-RU" sz="18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0,047</a:t>
                      </a:r>
                      <a:endParaRPr lang="ru-RU" sz="18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3302816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615" y="6255083"/>
            <a:ext cx="113538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КМО&gt;0,5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значимость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0,047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018" y="134565"/>
            <a:ext cx="11153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 факторный анализ данных иммунологического обследования пациентов с асептической нестабильностью компонентов протезированных суставов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9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70557"/>
          <a:stretch/>
        </p:blipFill>
        <p:spPr>
          <a:xfrm>
            <a:off x="247889" y="370390"/>
            <a:ext cx="4173639" cy="6286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28" y="370390"/>
            <a:ext cx="6456224" cy="25910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7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98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8" y="1690688"/>
            <a:ext cx="10748180" cy="4456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5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92703"/>
            <a:ext cx="2814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298"/>
            <a:ext cx="11376122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58"/>
            <a:ext cx="1124809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1" y="28784"/>
            <a:ext cx="1104622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9" y="1005074"/>
            <a:ext cx="1113226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" y="27276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158"/>
            <a:ext cx="11284674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74012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0" y="1629156"/>
            <a:ext cx="10729890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81024"/>
            <a:ext cx="11353800" cy="84449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25513"/>
            <a:ext cx="10974388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клеточного звена иммунитета у больных асептической нестабильностью компонентов протезированных суставов.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34232"/>
              </p:ext>
            </p:extLst>
          </p:nvPr>
        </p:nvGraphicFramePr>
        <p:xfrm>
          <a:off x="81023" y="1627569"/>
          <a:ext cx="10584171" cy="512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82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656" y="937549"/>
            <a:ext cx="11134846" cy="123296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иммуноглобулинов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периферической крови больных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асептической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нестабильностью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протезированных суставов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52383"/>
              </p:ext>
            </p:extLst>
          </p:nvPr>
        </p:nvGraphicFramePr>
        <p:xfrm>
          <a:off x="450182" y="1666754"/>
          <a:ext cx="9179955" cy="504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4" y="17624"/>
            <a:ext cx="1157121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388940"/>
              </p:ext>
            </p:extLst>
          </p:nvPr>
        </p:nvGraphicFramePr>
        <p:xfrm>
          <a:off x="439838" y="1562581"/>
          <a:ext cx="10913962" cy="484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709" y="48007"/>
            <a:ext cx="11571211" cy="1072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767" y="679412"/>
            <a:ext cx="11331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иммуноглобулинов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периферической крови больных с асептической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нестабильностью компонентов протезированных суставов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41502" y="-48229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99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14616</TotalTime>
  <Words>127</Words>
  <Application>Microsoft Office PowerPoint</Application>
  <PresentationFormat>Произвольный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Особенности иммунного статуса пациентов  с воспалительными осложнениями  после имплантации компонентов протезированного коленного сустава</vt:lpstr>
      <vt:lpstr>Презентация PowerPoint</vt:lpstr>
      <vt:lpstr>Презентация PowerPoint</vt:lpstr>
      <vt:lpstr>Материалы и методы</vt:lpstr>
      <vt:lpstr>Материалы и методы</vt:lpstr>
      <vt:lpstr>Материалы и методы</vt:lpstr>
      <vt:lpstr>Результаты исследования</vt:lpstr>
      <vt:lpstr>Cодержание иммуноглобулинов периферической крови больных с асептической нестабильностью компонентов протезированных суставов 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User349</dc:creator>
  <cp:lastModifiedBy>USER</cp:lastModifiedBy>
  <cp:revision>97</cp:revision>
  <dcterms:created xsi:type="dcterms:W3CDTF">2021-01-18T09:46:00Z</dcterms:created>
  <dcterms:modified xsi:type="dcterms:W3CDTF">2022-01-28T12:01:05Z</dcterms:modified>
</cp:coreProperties>
</file>