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65" r:id="rId2"/>
    <p:sldId id="269" r:id="rId3"/>
    <p:sldId id="278" r:id="rId4"/>
    <p:sldId id="277" r:id="rId5"/>
    <p:sldId id="280" r:id="rId6"/>
    <p:sldId id="281" r:id="rId7"/>
    <p:sldId id="282" r:id="rId8"/>
    <p:sldId id="286" r:id="rId9"/>
    <p:sldId id="284" r:id="rId10"/>
    <p:sldId id="285" r:id="rId11"/>
    <p:sldId id="275" r:id="rId12"/>
    <p:sldId id="28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C5A9105-B9AC-4547-A115-BF294CE93FEF}">
          <p14:sldIdLst>
            <p14:sldId id="265"/>
            <p14:sldId id="269"/>
            <p14:sldId id="278"/>
            <p14:sldId id="277"/>
            <p14:sldId id="280"/>
            <p14:sldId id="281"/>
            <p14:sldId id="282"/>
            <p14:sldId id="286"/>
            <p14:sldId id="284"/>
            <p14:sldId id="285"/>
            <p14:sldId id="275"/>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57FF5"/>
    <a:srgbClr val="EF3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4826" autoAdjust="0"/>
  </p:normalViewPr>
  <p:slideViewPr>
    <p:cSldViewPr>
      <p:cViewPr varScale="1">
        <p:scale>
          <a:sx n="110" d="100"/>
          <a:sy n="110" d="100"/>
        </p:scale>
        <p:origin x="193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1342E-82A9-424D-886F-63881031B559}" type="datetimeFigureOut">
              <a:rPr lang="ru-RU" smtClean="0"/>
              <a:t>03.12.2020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07173-30C6-4135-9558-675D10AB6BD7}" type="slidenum">
              <a:rPr lang="ru-RU" smtClean="0"/>
              <a:t>‹#›</a:t>
            </a:fld>
            <a:endParaRPr lang="ru-RU"/>
          </a:p>
        </p:txBody>
      </p:sp>
    </p:spTree>
    <p:extLst>
      <p:ext uri="{BB962C8B-B14F-4D97-AF65-F5344CB8AC3E}">
        <p14:creationId xmlns:p14="http://schemas.microsoft.com/office/powerpoint/2010/main" val="117579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F07173-30C6-4135-9558-675D10AB6BD7}" type="slidenum">
              <a:rPr lang="ru-RU" smtClean="0"/>
              <a:t>1</a:t>
            </a:fld>
            <a:endParaRPr lang="ru-RU"/>
          </a:p>
        </p:txBody>
      </p:sp>
    </p:spTree>
    <p:extLst>
      <p:ext uri="{BB962C8B-B14F-4D97-AF65-F5344CB8AC3E}">
        <p14:creationId xmlns:p14="http://schemas.microsoft.com/office/powerpoint/2010/main" val="84214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Матвеев Р. П. БС. </a:t>
            </a:r>
            <a:r>
              <a:rPr lang="ru-RU" dirty="0" err="1"/>
              <a:t>Остеоартроз</a:t>
            </a:r>
            <a:r>
              <a:rPr lang="ru-RU" dirty="0"/>
              <a:t> коленного сустава: проблемы и социальная значимость. Экология человека, 2012 (9).</a:t>
            </a:r>
          </a:p>
          <a:p>
            <a:endParaRPr lang="ru-RU" dirty="0"/>
          </a:p>
          <a:p>
            <a:r>
              <a:rPr lang="en-US" sz="1200" kern="1200" dirty="0">
                <a:solidFill>
                  <a:schemeClr val="tx1"/>
                </a:solidFill>
                <a:effectLst/>
                <a:latin typeface="+mn-lt"/>
                <a:ea typeface="+mn-ea"/>
                <a:cs typeface="+mn-cs"/>
              </a:rPr>
              <a:t>Scott CEH, MacDonald DJ, Howie CR. ‘Worse than death’ and waiting for a joint </a:t>
            </a:r>
            <a:r>
              <a:rPr lang="en-US" sz="1200" kern="1200" dirty="0" err="1">
                <a:solidFill>
                  <a:schemeClr val="tx1"/>
                </a:solidFill>
                <a:effectLst/>
                <a:latin typeface="+mn-lt"/>
                <a:ea typeface="+mn-ea"/>
                <a:cs typeface="+mn-cs"/>
              </a:rPr>
              <a:t>arthroplasty.Bone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Jt</a:t>
            </a:r>
            <a:r>
              <a:rPr lang="en-US" sz="1200" kern="1200" dirty="0">
                <a:solidFill>
                  <a:schemeClr val="tx1"/>
                </a:solidFill>
                <a:effectLst/>
                <a:latin typeface="+mn-lt"/>
                <a:ea typeface="+mn-ea"/>
                <a:cs typeface="+mn-cs"/>
              </a:rPr>
              <a:t> J, 2019</a:t>
            </a:r>
            <a:endParaRPr lang="ru-RU" sz="1200" kern="1200" dirty="0">
              <a:solidFill>
                <a:schemeClr val="tx1"/>
              </a:solidFill>
              <a:effectLst/>
              <a:latin typeface="+mn-lt"/>
              <a:ea typeface="+mn-ea"/>
              <a:cs typeface="+mn-cs"/>
            </a:endParaRPr>
          </a:p>
          <a:p>
            <a:endParaRPr lang="ru-RU" dirty="0"/>
          </a:p>
          <a:p>
            <a:r>
              <a:rPr lang="ru-RU" dirty="0"/>
              <a:t>Болевой синдром, приводит к уменьшению объема движений, что вызывает атрофию мышц и деградацию </a:t>
            </a:r>
            <a:r>
              <a:rPr lang="ru-RU" dirty="0" err="1"/>
              <a:t>капсульно</a:t>
            </a:r>
            <a:r>
              <a:rPr lang="ru-RU" dirty="0"/>
              <a:t>-связочного аппарата коленного сустава, и, как следствие, приводит к нестабильности сустава. Таким образом</a:t>
            </a:r>
          </a:p>
          <a:p>
            <a:r>
              <a:rPr lang="ru-RU" sz="1200" kern="1200" dirty="0">
                <a:solidFill>
                  <a:schemeClr val="tx1"/>
                </a:solidFill>
                <a:effectLst/>
                <a:latin typeface="+mn-lt"/>
                <a:ea typeface="+mn-ea"/>
                <a:cs typeface="+mn-cs"/>
              </a:rPr>
              <a:t>Учитывая неоднозначные результаты консервативного лечения, старение населения планеты и расширение показаний для артропластики у лиц моложе 60 лет, средний возраст пациентов перенесших протезирование коленного сустава ежегодно снижается. Так на возрастную группу до 65 лет в настоящее время приходится до 35% всех артропластик коленного сустава [3–5]. Недавнее исследование показало, что 12% пациентов ожидающих </a:t>
            </a:r>
            <a:r>
              <a:rPr lang="ru-RU" sz="1200" kern="1200" dirty="0" err="1">
                <a:solidFill>
                  <a:schemeClr val="tx1"/>
                </a:solidFill>
                <a:effectLst/>
                <a:latin typeface="+mn-lt"/>
                <a:ea typeface="+mn-ea"/>
                <a:cs typeface="+mn-cs"/>
              </a:rPr>
              <a:t>эндопротезирование</a:t>
            </a:r>
            <a:r>
              <a:rPr lang="ru-RU" sz="1200" kern="1200" dirty="0">
                <a:solidFill>
                  <a:schemeClr val="tx1"/>
                </a:solidFill>
                <a:effectLst/>
                <a:latin typeface="+mn-lt"/>
                <a:ea typeface="+mn-ea"/>
                <a:cs typeface="+mn-cs"/>
              </a:rPr>
              <a:t> коленного сустава, сообщают об экстремально высоком уровне болевого синдрома, снижении объема движений в нижних конечностях, нарушении самообслуживания, тревоге и депрессии. Задачей исследования был анализ качества жизни данных пациентов, и изучалось оно с использованием индекса здоровья EQ-5D (опросник оценки качества жизни европейской группы изучения качества жизни EUROQOL - </a:t>
            </a:r>
            <a:r>
              <a:rPr lang="ru-RU" sz="1200" kern="1200" dirty="0" err="1">
                <a:solidFill>
                  <a:schemeClr val="tx1"/>
                </a:solidFill>
                <a:effectLst/>
                <a:latin typeface="+mn-lt"/>
                <a:ea typeface="+mn-ea"/>
                <a:cs typeface="+mn-cs"/>
              </a:rPr>
              <a:t>EuroQOL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Group</a:t>
            </a:r>
            <a:r>
              <a:rPr lang="ru-RU" sz="1200" kern="1200" dirty="0">
                <a:solidFill>
                  <a:schemeClr val="tx1"/>
                </a:solidFill>
                <a:effectLst/>
                <a:latin typeface="+mn-lt"/>
                <a:ea typeface="+mn-ea"/>
                <a:cs typeface="+mn-cs"/>
              </a:rPr>
              <a:t>). В результате, ожидая операцию по замене коленного сустава у 12% эта оценка по показателям EQ-5D оказалась «хуже, чем смерть». Примечательно, что ожидающие операцию по </a:t>
            </a:r>
            <a:r>
              <a:rPr lang="ru-RU" sz="1200" kern="1200" dirty="0" err="1">
                <a:solidFill>
                  <a:schemeClr val="tx1"/>
                </a:solidFill>
                <a:effectLst/>
                <a:latin typeface="+mn-lt"/>
                <a:ea typeface="+mn-ea"/>
                <a:cs typeface="+mn-cs"/>
              </a:rPr>
              <a:t>эндопротезированию</a:t>
            </a:r>
            <a:r>
              <a:rPr lang="ru-RU" sz="1200" kern="1200" dirty="0">
                <a:solidFill>
                  <a:schemeClr val="tx1"/>
                </a:solidFill>
                <a:effectLst/>
                <a:latin typeface="+mn-lt"/>
                <a:ea typeface="+mn-ea"/>
                <a:cs typeface="+mn-cs"/>
              </a:rPr>
              <a:t> суставов, имеют худшие результаты по EQ-5D, чем пациенты с другими хроническими заболеваниями, такими как сердечная недостаточность, диабет и хроническая </a:t>
            </a:r>
            <a:r>
              <a:rPr lang="ru-RU" sz="1200" kern="1200" dirty="0" err="1">
                <a:solidFill>
                  <a:schemeClr val="tx1"/>
                </a:solidFill>
                <a:effectLst/>
                <a:latin typeface="+mn-lt"/>
                <a:ea typeface="+mn-ea"/>
                <a:cs typeface="+mn-cs"/>
              </a:rPr>
              <a:t>обструктивная</a:t>
            </a:r>
            <a:r>
              <a:rPr lang="ru-RU" sz="1200" kern="1200" dirty="0">
                <a:solidFill>
                  <a:schemeClr val="tx1"/>
                </a:solidFill>
                <a:effectLst/>
                <a:latin typeface="+mn-lt"/>
                <a:ea typeface="+mn-ea"/>
                <a:cs typeface="+mn-cs"/>
              </a:rPr>
              <a:t> болезнь лёгких, что демонстрирует доминирующее влияние болевого синдрома на качество жизни </a:t>
            </a:r>
            <a:endParaRPr lang="ru-RU" dirty="0"/>
          </a:p>
        </p:txBody>
      </p:sp>
      <p:sp>
        <p:nvSpPr>
          <p:cNvPr id="4" name="Номер слайда 3"/>
          <p:cNvSpPr>
            <a:spLocks noGrp="1"/>
          </p:cNvSpPr>
          <p:nvPr>
            <p:ph type="sldNum" sz="quarter" idx="10"/>
          </p:nvPr>
        </p:nvSpPr>
        <p:spPr/>
        <p:txBody>
          <a:bodyPr/>
          <a:lstStyle/>
          <a:p>
            <a:fld id="{C7F07173-30C6-4135-9558-675D10AB6BD7}" type="slidenum">
              <a:rPr lang="ru-RU" smtClean="0"/>
              <a:t>2</a:t>
            </a:fld>
            <a:endParaRPr lang="ru-RU"/>
          </a:p>
        </p:txBody>
      </p:sp>
    </p:spTree>
    <p:extLst>
      <p:ext uri="{BB962C8B-B14F-4D97-AF65-F5344CB8AC3E}">
        <p14:creationId xmlns:p14="http://schemas.microsoft.com/office/powerpoint/2010/main" val="83543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Воспаление может повышать чувствительность периферических </a:t>
            </a:r>
            <a:r>
              <a:rPr lang="ru-RU" dirty="0" err="1"/>
              <a:t>ноцицептивных</a:t>
            </a:r>
            <a:r>
              <a:rPr lang="ru-RU" dirty="0"/>
              <a:t> нейронов и усиливать их восприятие, способствуя появлению боли у пациента </a:t>
            </a:r>
          </a:p>
          <a:p>
            <a:r>
              <a:rPr lang="ru-RU" dirty="0"/>
              <a:t>Воспалительный процесс поддерживается транспортом иммунокомпетентных клеток, </a:t>
            </a:r>
            <a:r>
              <a:rPr lang="ru-RU" dirty="0" err="1"/>
              <a:t>провоспалительных</a:t>
            </a:r>
            <a:r>
              <a:rPr lang="ru-RU" dirty="0"/>
              <a:t> цитокинов, питательных веществ и кислорода через новообразованные кровеносные сосуды </a:t>
            </a:r>
          </a:p>
          <a:p>
            <a:endParaRPr lang="ru-RU" dirty="0"/>
          </a:p>
        </p:txBody>
      </p:sp>
      <p:sp>
        <p:nvSpPr>
          <p:cNvPr id="4" name="Номер слайда 3"/>
          <p:cNvSpPr>
            <a:spLocks noGrp="1"/>
          </p:cNvSpPr>
          <p:nvPr>
            <p:ph type="sldNum" sz="quarter" idx="10"/>
          </p:nvPr>
        </p:nvSpPr>
        <p:spPr/>
        <p:txBody>
          <a:bodyPr/>
          <a:lstStyle/>
          <a:p>
            <a:fld id="{C7F07173-30C6-4135-9558-675D10AB6BD7}" type="slidenum">
              <a:rPr lang="ru-RU" smtClean="0"/>
              <a:t>3</a:t>
            </a:fld>
            <a:endParaRPr lang="ru-RU"/>
          </a:p>
        </p:txBody>
      </p:sp>
    </p:spTree>
    <p:extLst>
      <p:ext uri="{BB962C8B-B14F-4D97-AF65-F5344CB8AC3E}">
        <p14:creationId xmlns:p14="http://schemas.microsoft.com/office/powerpoint/2010/main" val="218028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85750" indent="-285750" algn="just">
              <a:buFont typeface="Arial" panose="020B0604020202020204" pitchFamily="34" charset="0"/>
              <a:buChar char="•"/>
            </a:pPr>
            <a:r>
              <a:rPr lang="ru-RU" sz="1200" dirty="0">
                <a:solidFill>
                  <a:srgbClr val="002060"/>
                </a:solidFill>
                <a:latin typeface="Times New Roman" panose="02020603050405020304" pitchFamily="18" charset="0"/>
                <a:cs typeface="Times New Roman" panose="02020603050405020304" pitchFamily="18" charset="0"/>
              </a:rPr>
              <a:t>Первая публикация о результатах лечения по данной методики  от 2012г</a:t>
            </a:r>
          </a:p>
          <a:p>
            <a:pPr marL="285750" indent="-285750" algn="just">
              <a:buFont typeface="Arial" panose="020B0604020202020204" pitchFamily="34" charset="0"/>
              <a:buChar char="•"/>
            </a:pPr>
            <a:r>
              <a:rPr lang="ru-RU" sz="1200" dirty="0">
                <a:solidFill>
                  <a:srgbClr val="002060"/>
                </a:solidFill>
                <a:latin typeface="Times New Roman" panose="02020603050405020304" pitchFamily="18" charset="0"/>
                <a:cs typeface="Times New Roman" panose="02020603050405020304" pitchFamily="18" charset="0"/>
              </a:rPr>
              <a:t>Общие число пациентов прошедших лечение болевого синдрома при ОА коленного сустава, по данным публикаций на сегодняшний день не превышает 200 человек</a:t>
            </a:r>
          </a:p>
          <a:p>
            <a:pPr marL="285750" indent="-285750" algn="just">
              <a:buFont typeface="Arial" panose="020B0604020202020204" pitchFamily="34" charset="0"/>
              <a:buChar char="•"/>
            </a:pPr>
            <a:r>
              <a:rPr lang="ru-RU" sz="1200" dirty="0">
                <a:solidFill>
                  <a:srgbClr val="002060"/>
                </a:solidFill>
                <a:latin typeface="Times New Roman" panose="02020603050405020304" pitchFamily="18" charset="0"/>
                <a:cs typeface="Times New Roman" panose="02020603050405020304" pitchFamily="18" charset="0"/>
              </a:rPr>
              <a:t>Количество пациентов в группах исследований варьирует от 1 до 72</a:t>
            </a:r>
          </a:p>
          <a:p>
            <a:pPr marL="285750" indent="-285750" algn="just">
              <a:buFont typeface="Arial" panose="020B0604020202020204" pitchFamily="34" charset="0"/>
              <a:buChar char="•"/>
            </a:pPr>
            <a:r>
              <a:rPr lang="ru-RU" sz="1200" dirty="0">
                <a:solidFill>
                  <a:srgbClr val="002060"/>
                </a:solidFill>
                <a:latin typeface="Times New Roman" panose="02020603050405020304" pitchFamily="18" charset="0"/>
                <a:cs typeface="Times New Roman" panose="02020603050405020304" pitchFamily="18" charset="0"/>
              </a:rPr>
              <a:t>Возможные «осложнения» при </a:t>
            </a:r>
            <a:r>
              <a:rPr lang="ru-RU" sz="1200" dirty="0" err="1">
                <a:solidFill>
                  <a:srgbClr val="002060"/>
                </a:solidFill>
                <a:latin typeface="Times New Roman" panose="02020603050405020304" pitchFamily="18" charset="0"/>
                <a:cs typeface="Times New Roman" panose="02020603050405020304" pitchFamily="18" charset="0"/>
              </a:rPr>
              <a:t>транскатетерная</a:t>
            </a:r>
            <a:r>
              <a:rPr lang="ru-RU" sz="1200" dirty="0">
                <a:solidFill>
                  <a:srgbClr val="002060"/>
                </a:solidFill>
                <a:latin typeface="Times New Roman" panose="02020603050405020304" pitchFamily="18" charset="0"/>
                <a:cs typeface="Times New Roman" panose="02020603050405020304" pitchFamily="18" charset="0"/>
              </a:rPr>
              <a:t> артериальная </a:t>
            </a:r>
            <a:r>
              <a:rPr lang="ru-RU" sz="1200" dirty="0" err="1">
                <a:solidFill>
                  <a:srgbClr val="002060"/>
                </a:solidFill>
                <a:latin typeface="Times New Roman" panose="02020603050405020304" pitchFamily="18" charset="0"/>
                <a:cs typeface="Times New Roman" panose="02020603050405020304" pitchFamily="18" charset="0"/>
              </a:rPr>
              <a:t>эмболизации</a:t>
            </a:r>
            <a:r>
              <a:rPr lang="ru-RU" sz="1200" dirty="0">
                <a:solidFill>
                  <a:srgbClr val="002060"/>
                </a:solidFill>
                <a:latin typeface="Times New Roman" panose="02020603050405020304" pitchFamily="18" charset="0"/>
                <a:cs typeface="Times New Roman" panose="02020603050405020304" pitchFamily="18" charset="0"/>
              </a:rPr>
              <a:t>, которые были описаны: ишемия  кожи, подкожное кровоизлияние (гематома), приходящее онемение, временное изменение цвета кожных покровов </a:t>
            </a:r>
            <a:endParaRPr lang="ru-RU" sz="1200" dirty="0">
              <a:latin typeface="Times New Roman" panose="02020603050405020304" pitchFamily="18" charset="0"/>
              <a:cs typeface="Times New Roman" panose="02020603050405020304" pitchFamily="18" charset="0"/>
            </a:endParaRPr>
          </a:p>
          <a:p>
            <a:endParaRPr lang="en-US" dirty="0"/>
          </a:p>
          <a:p>
            <a:pPr marL="285750" indent="-285750">
              <a:buFont typeface="Arial" panose="020B0604020202020204" pitchFamily="34" charset="0"/>
              <a:buChar char="•"/>
            </a:pPr>
            <a:r>
              <a:rPr lang="ru-RU" sz="1200" dirty="0">
                <a:solidFill>
                  <a:srgbClr val="002060"/>
                </a:solidFill>
                <a:latin typeface="Times New Roman" panose="02020603050405020304" pitchFamily="18" charset="0"/>
                <a:cs typeface="Times New Roman" panose="02020603050405020304" pitchFamily="18" charset="0"/>
              </a:rPr>
              <a:t>Во всех случаях авторы отмечали 100% технический успех </a:t>
            </a:r>
            <a:r>
              <a:rPr lang="ru-RU" sz="1200" dirty="0" err="1">
                <a:solidFill>
                  <a:srgbClr val="002060"/>
                </a:solidFill>
                <a:latin typeface="Times New Roman" panose="02020603050405020304" pitchFamily="18" charset="0"/>
                <a:cs typeface="Times New Roman" panose="02020603050405020304" pitchFamily="18" charset="0"/>
              </a:rPr>
              <a:t>эмболизации</a:t>
            </a:r>
            <a:r>
              <a:rPr lang="ru-RU" sz="1200" dirty="0">
                <a:solidFill>
                  <a:srgbClr val="002060"/>
                </a:solidFill>
                <a:latin typeface="Times New Roman" panose="02020603050405020304" pitchFamily="18" charset="0"/>
                <a:cs typeface="Times New Roman" panose="02020603050405020304" pitchFamily="18" charset="0"/>
              </a:rPr>
              <a:t> патологически разросшейся сосудистой сети</a:t>
            </a:r>
          </a:p>
          <a:p>
            <a:pPr marL="285750" indent="-285750">
              <a:buFont typeface="Arial" panose="020B0604020202020204" pitchFamily="34" charset="0"/>
              <a:buChar char="•"/>
            </a:pPr>
            <a:r>
              <a:rPr lang="ru-RU" sz="1200" dirty="0">
                <a:solidFill>
                  <a:srgbClr val="002060"/>
                </a:solidFill>
                <a:latin typeface="Times New Roman" panose="02020603050405020304" pitchFamily="18" charset="0"/>
                <a:cs typeface="Times New Roman" panose="02020603050405020304" pitchFamily="18" charset="0"/>
              </a:rPr>
              <a:t>Снижение уровня болевого синдрома по наблюдением разных авторов отмечалась от 80% до 100% случаев</a:t>
            </a:r>
          </a:p>
          <a:p>
            <a:pPr marL="285750" indent="-285750">
              <a:buFont typeface="Arial" panose="020B0604020202020204" pitchFamily="34" charset="0"/>
              <a:buChar char="•"/>
            </a:pPr>
            <a:r>
              <a:rPr lang="ru-RU" sz="1200" dirty="0">
                <a:solidFill>
                  <a:srgbClr val="002060"/>
                </a:solidFill>
                <a:latin typeface="Times New Roman" panose="02020603050405020304" pitchFamily="18" charset="0"/>
                <a:cs typeface="Times New Roman" panose="02020603050405020304" pitchFamily="18" charset="0"/>
              </a:rPr>
              <a:t>Через 4-6 часов после процедуры пациент может покинуть стационар</a:t>
            </a:r>
          </a:p>
          <a:p>
            <a:pPr marL="285750" indent="-285750">
              <a:buFont typeface="Arial" panose="020B0604020202020204" pitchFamily="34" charset="0"/>
              <a:buChar char="•"/>
            </a:pPr>
            <a:endParaRPr lang="ru-RU" sz="1200"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200" dirty="0">
                <a:solidFill>
                  <a:srgbClr val="002060"/>
                </a:solidFill>
                <a:latin typeface="Times New Roman" panose="02020603050405020304" pitchFamily="18" charset="0"/>
                <a:cs typeface="Times New Roman" panose="02020603050405020304" pitchFamily="18" charset="0"/>
              </a:rPr>
              <a:t>Представленная методика развивается во многих странах, но медленно, несмотря на хорошие результаты!?</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 Это можно объяснить следующими причинами: осторожный подход к новой потенциально опасной методике и ожидание отдаленных результатов лечения; сложности в создании рабочей группы, включающей ортопеда и </a:t>
            </a:r>
            <a:r>
              <a:rPr lang="ru-RU" dirty="0" err="1"/>
              <a:t>рентгенэндоваскулярного</a:t>
            </a:r>
            <a:r>
              <a:rPr lang="ru-RU" dirty="0"/>
              <a:t> хирурга, в одном центре; проблемы с финансированием, так как в </a:t>
            </a:r>
            <a:r>
              <a:rPr lang="ru-RU" dirty="0" err="1"/>
              <a:t>перечене</a:t>
            </a:r>
            <a:r>
              <a:rPr lang="ru-RU" dirty="0"/>
              <a:t> операций для оплаты в страховых компаниях и в системе квотирования такого вида лечения нет, а процедура довольно дорогостоящая. Кроме того, одним из факторов может являться не понимание или не приятие новых данных о патофизиологии ОА (воспаление и неоангиогенез). Дальнейшие крупные хорошо организованные исследования могут помочь в оценке эффективности и </a:t>
            </a:r>
            <a:r>
              <a:rPr lang="ru-RU" dirty="0" err="1"/>
              <a:t>безопастности</a:t>
            </a:r>
            <a:r>
              <a:rPr lang="ru-RU" dirty="0"/>
              <a:t> этой методики и способствовать более широкому ее распространению</a:t>
            </a:r>
            <a:endParaRPr lang="en-US" dirty="0"/>
          </a:p>
          <a:p>
            <a:endParaRPr lang="ru-RU" dirty="0"/>
          </a:p>
        </p:txBody>
      </p:sp>
      <p:sp>
        <p:nvSpPr>
          <p:cNvPr id="4" name="Номер слайда 3"/>
          <p:cNvSpPr>
            <a:spLocks noGrp="1"/>
          </p:cNvSpPr>
          <p:nvPr>
            <p:ph type="sldNum" sz="quarter" idx="10"/>
          </p:nvPr>
        </p:nvSpPr>
        <p:spPr/>
        <p:txBody>
          <a:bodyPr/>
          <a:lstStyle/>
          <a:p>
            <a:fld id="{C7F07173-30C6-4135-9558-675D10AB6BD7}" type="slidenum">
              <a:rPr lang="ru-RU" smtClean="0"/>
              <a:t>5</a:t>
            </a:fld>
            <a:endParaRPr lang="ru-RU"/>
          </a:p>
        </p:txBody>
      </p:sp>
    </p:spTree>
    <p:extLst>
      <p:ext uri="{BB962C8B-B14F-4D97-AF65-F5344CB8AC3E}">
        <p14:creationId xmlns:p14="http://schemas.microsoft.com/office/powerpoint/2010/main" val="237814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r>
              <a:rPr lang="ru-RU" dirty="0"/>
              <a:t>Во всех случаях были выявлены патологически</a:t>
            </a:r>
            <a:r>
              <a:rPr lang="ru-RU" baseline="0" dirty="0"/>
              <a:t> разросшаяся сосудистая сеть</a:t>
            </a:r>
            <a:r>
              <a:rPr lang="ru-RU" dirty="0"/>
              <a:t>.</a:t>
            </a:r>
          </a:p>
          <a:p>
            <a:r>
              <a:rPr lang="ru-RU" dirty="0"/>
              <a:t>Показатели боли по индексу остеоартрита университетов Западного Онтарио и </a:t>
            </a:r>
            <a:r>
              <a:rPr lang="ru-RU" dirty="0" err="1"/>
              <a:t>Макмастера</a:t>
            </a:r>
            <a:r>
              <a:rPr lang="ru-RU" dirty="0"/>
              <a:t> значительно снизились по сравнению с исходным уровнем до 1, 4, 6, 12 и</a:t>
            </a:r>
          </a:p>
          <a:p>
            <a:r>
              <a:rPr lang="ru-RU" dirty="0"/>
              <a:t>Через 24 месяца после лечения (12,1 против 6,2, 4,4, 3,7, 3,0 и 2,6; все P &lt;0,001). Совокупные показатели клинического успеха через 6 месяцев и 3 года</a:t>
            </a:r>
          </a:p>
          <a:p>
            <a:r>
              <a:rPr lang="ru-RU" dirty="0"/>
              <a:t>после </a:t>
            </a:r>
            <a:r>
              <a:rPr lang="ru-RU" dirty="0" err="1"/>
              <a:t>эмболизации</a:t>
            </a:r>
            <a:r>
              <a:rPr lang="ru-RU" dirty="0"/>
              <a:t> - 86,3% (95% доверительный интервал [ДИ], 78–92%) и 79,8% (95% ДИ, 69–87%), соответственно. </a:t>
            </a:r>
          </a:p>
        </p:txBody>
      </p:sp>
      <p:sp>
        <p:nvSpPr>
          <p:cNvPr id="4" name="Номер слайда 3"/>
          <p:cNvSpPr>
            <a:spLocks noGrp="1"/>
          </p:cNvSpPr>
          <p:nvPr>
            <p:ph type="sldNum" sz="quarter" idx="10"/>
          </p:nvPr>
        </p:nvSpPr>
        <p:spPr/>
        <p:txBody>
          <a:bodyPr/>
          <a:lstStyle/>
          <a:p>
            <a:fld id="{C7F07173-30C6-4135-9558-675D10AB6BD7}" type="slidenum">
              <a:rPr lang="ru-RU" smtClean="0"/>
              <a:t>6</a:t>
            </a:fld>
            <a:endParaRPr lang="ru-RU"/>
          </a:p>
        </p:txBody>
      </p:sp>
    </p:spTree>
    <p:extLst>
      <p:ext uri="{BB962C8B-B14F-4D97-AF65-F5344CB8AC3E}">
        <p14:creationId xmlns:p14="http://schemas.microsoft.com/office/powerpoint/2010/main" val="166784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лечения болевого синдрома неясного генеза после эндопротезирования коленного сустава были предложены различные методики, но их, как правило, недостаточно, а ревизия сустава не всегда приносит должного результата. Данное исследование показало, что ТАЭ может быть вариантом лечения стойкого болевого синдрома после тотального эндопротезирования коленного сустава.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002060"/>
                </a:solidFill>
                <a:latin typeface="Times New Roman" panose="02020603050405020304" pitchFamily="18" charset="0"/>
                <a:cs typeface="Times New Roman" panose="02020603050405020304" pitchFamily="18" charset="0"/>
              </a:rPr>
              <a:t>Критерии включения в исследование : </a:t>
            </a:r>
            <a:r>
              <a:rPr lang="ru-RU" sz="1200" dirty="0">
                <a:solidFill>
                  <a:srgbClr val="002060"/>
                </a:solidFill>
                <a:latin typeface="Times New Roman" panose="02020603050405020304" pitchFamily="18" charset="0"/>
                <a:cs typeface="Times New Roman" panose="02020603050405020304" pitchFamily="18" charset="0"/>
              </a:rPr>
              <a:t>возраст 40-80 лет, 1 год и более консервативной терапии после эндопротезирования (НПВС и/или пероральные опиоидные препараты и физиотерапия), боль в коленном суставе не менее 5 баллов из 10 по ВАШ, а также предварительное исключение всех источников возможного возникновения боли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rgbClr val="002060"/>
                </a:solidFill>
                <a:latin typeface="Times New Roman" panose="02020603050405020304" pitchFamily="18" charset="0"/>
                <a:cs typeface="Times New Roman" panose="02020603050405020304" pitchFamily="18" charset="0"/>
              </a:rPr>
              <a:t>Через месяц после хирургической процедуры среднее значение по шкале KOOS увеличилось с 39 до 82. Три пациента прекратили прием всех видов анальгетиков. Один пациент продолжал пероральный прием анальгетика в связи с болевым синдром в контралатеральном коленном и плечевом суставе.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solidFill>
                <a:srgbClr val="002060"/>
              </a:solidFill>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C7F07173-30C6-4135-9558-675D10AB6BD7}" type="slidenum">
              <a:rPr lang="ru-RU" smtClean="0"/>
              <a:t>7</a:t>
            </a:fld>
            <a:endParaRPr lang="ru-RU"/>
          </a:p>
        </p:txBody>
      </p:sp>
    </p:spTree>
    <p:extLst>
      <p:ext uri="{BB962C8B-B14F-4D97-AF65-F5344CB8AC3E}">
        <p14:creationId xmlns:p14="http://schemas.microsoft.com/office/powerpoint/2010/main" val="340995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endParaRPr lang="ru-RU" sz="1200" b="1" dirty="0">
              <a:solidFill>
                <a:srgbClr val="002060"/>
              </a:solidFill>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C7F07173-30C6-4135-9558-675D10AB6BD7}" type="slidenum">
              <a:rPr lang="ru-RU" smtClean="0"/>
              <a:t>11</a:t>
            </a:fld>
            <a:endParaRPr lang="ru-RU"/>
          </a:p>
        </p:txBody>
      </p:sp>
    </p:spTree>
    <p:extLst>
      <p:ext uri="{BB962C8B-B14F-4D97-AF65-F5344CB8AC3E}">
        <p14:creationId xmlns:p14="http://schemas.microsoft.com/office/powerpoint/2010/main" val="77911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03.12.2020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03.12.2020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03.12.2020</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t>03.12.2020</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18" y="0"/>
            <a:ext cx="8185218" cy="369332"/>
          </a:xfrm>
          <a:prstGeom prst="rect">
            <a:avLst/>
          </a:prstGeom>
        </p:spPr>
        <p:txBody>
          <a:bodyPr wrap="square">
            <a:spAutoFit/>
          </a:bodyPr>
          <a:lstStyle/>
          <a:p>
            <a:pPr algn="ctr">
              <a:spcAft>
                <a:spcPts val="0"/>
              </a:spcAft>
            </a:pPr>
            <a:r>
              <a:rPr lang="ru-RU" spc="10" dirty="0">
                <a:solidFill>
                  <a:srgbClr val="002060"/>
                </a:solidFill>
                <a:latin typeface="Times New Roman"/>
                <a:ea typeface="SimSun"/>
              </a:rPr>
              <a:t>НИИТОН ФГБОУ ВО "СГМУ им. </a:t>
            </a:r>
            <a:r>
              <a:rPr lang="ru-RU" spc="10" dirty="0" err="1">
                <a:solidFill>
                  <a:srgbClr val="002060"/>
                </a:solidFill>
                <a:latin typeface="Times New Roman"/>
                <a:ea typeface="SimSun"/>
              </a:rPr>
              <a:t>В.И.Разумовского</a:t>
            </a:r>
            <a:r>
              <a:rPr lang="ru-RU" spc="10" dirty="0">
                <a:solidFill>
                  <a:srgbClr val="002060"/>
                </a:solidFill>
                <a:latin typeface="Times New Roman"/>
                <a:ea typeface="SimSun"/>
              </a:rPr>
              <a:t>" МЗ РФ</a:t>
            </a:r>
            <a:endParaRPr lang="ru-RU" sz="3200" dirty="0">
              <a:solidFill>
                <a:srgbClr val="002060"/>
              </a:solidFill>
              <a:effectLst/>
              <a:latin typeface="Times New Roman"/>
              <a:ea typeface="SimSun"/>
            </a:endParaRPr>
          </a:p>
        </p:txBody>
      </p:sp>
      <p:sp>
        <p:nvSpPr>
          <p:cNvPr id="5" name="Rectangle 5"/>
          <p:cNvSpPr txBox="1">
            <a:spLocks noChangeArrowheads="1"/>
          </p:cNvSpPr>
          <p:nvPr/>
        </p:nvSpPr>
        <p:spPr bwMode="black">
          <a:xfrm>
            <a:off x="-302735" y="715389"/>
            <a:ext cx="8794126" cy="972108"/>
          </a:xfrm>
          <a:prstGeom prst="rect">
            <a:avLst/>
          </a:prstGeom>
          <a:noFill/>
          <a:ln w="9525">
            <a:noFill/>
            <a:miter lim="800000"/>
            <a:headEnd/>
            <a:tailEnd/>
          </a:ln>
        </p:spPr>
        <p:txBody>
          <a:bodyPr/>
          <a:lstStyle/>
          <a:p>
            <a:pPr marL="457200" algn="ctr">
              <a:lnSpc>
                <a:spcPct val="150000"/>
              </a:lnSpc>
              <a:spcAft>
                <a:spcPts val="0"/>
              </a:spcAft>
            </a:pPr>
            <a:r>
              <a:rPr lang="ru-RU" b="1" dirty="0">
                <a:solidFill>
                  <a:srgbClr val="00206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ЛЕЧЕНИЕ БОЛЕВОГО СИНДРОМА ПРИ ОСТЕОАРТРИТЕ КОЛЕННОГО СУСТАВА МЕТОДОМ СЕЛЕКТИВНОЙ ЭМБОЛИЗАЦИИ </a:t>
            </a:r>
            <a:endParaRPr lang="ru-RU" sz="1600" b="1" dirty="0">
              <a:solidFill>
                <a:srgbClr val="00206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txBox="1">
            <a:spLocks noChangeArrowheads="1"/>
          </p:cNvSpPr>
          <p:nvPr/>
        </p:nvSpPr>
        <p:spPr bwMode="black">
          <a:xfrm>
            <a:off x="251520" y="6047910"/>
            <a:ext cx="8208912" cy="810090"/>
          </a:xfrm>
          <a:prstGeom prst="rect">
            <a:avLst/>
          </a:prstGeom>
          <a:noFill/>
          <a:ln w="9525">
            <a:noFill/>
            <a:miter lim="800000"/>
            <a:headEnd/>
            <a:tailEnd/>
          </a:ln>
        </p:spPr>
        <p:txBody>
          <a:bodyPr/>
          <a:lstStyle/>
          <a:p>
            <a:pPr>
              <a:defRPr/>
            </a:pPr>
            <a:r>
              <a:rPr lang="ru-RU" b="1" dirty="0">
                <a:solidFill>
                  <a:srgbClr val="002060"/>
                </a:solidFill>
                <a:latin typeface="Times New Roman" panose="02020603050405020304" pitchFamily="18" charset="0"/>
                <a:cs typeface="Times New Roman" panose="02020603050405020304" pitchFamily="18" charset="0"/>
              </a:rPr>
              <a:t>Авторы: </a:t>
            </a:r>
            <a:r>
              <a:rPr lang="ru-RU" b="1" u="sng" dirty="0" err="1">
                <a:solidFill>
                  <a:srgbClr val="002060"/>
                </a:solidFill>
                <a:latin typeface="Times New Roman" panose="02020603050405020304" pitchFamily="18" charset="0"/>
                <a:cs typeface="Times New Roman" panose="02020603050405020304" pitchFamily="18" charset="0"/>
              </a:rPr>
              <a:t>Козадаев</a:t>
            </a:r>
            <a:r>
              <a:rPr lang="ru-RU" b="1" u="sng" dirty="0">
                <a:solidFill>
                  <a:srgbClr val="002060"/>
                </a:solidFill>
                <a:latin typeface="Times New Roman" panose="02020603050405020304" pitchFamily="18" charset="0"/>
                <a:cs typeface="Times New Roman" panose="02020603050405020304" pitchFamily="18" charset="0"/>
              </a:rPr>
              <a:t> М.Н., </a:t>
            </a:r>
            <a:r>
              <a:rPr lang="ru-RU" b="1" dirty="0">
                <a:solidFill>
                  <a:srgbClr val="002060"/>
                </a:solidFill>
                <a:latin typeface="Times New Roman" panose="02020603050405020304" pitchFamily="18" charset="0"/>
                <a:cs typeface="Times New Roman" panose="02020603050405020304" pitchFamily="18" charset="0"/>
              </a:rPr>
              <a:t>Щаницын И.Н.</a:t>
            </a:r>
            <a:r>
              <a:rPr lang="ru-RU" b="1" u="sng" dirty="0">
                <a:solidFill>
                  <a:srgbClr val="002060"/>
                </a:solidFill>
                <a:latin typeface="Times New Roman" panose="02020603050405020304" pitchFamily="18" charset="0"/>
                <a:cs typeface="Times New Roman" panose="02020603050405020304" pitchFamily="18" charset="0"/>
              </a:rPr>
              <a:t>                                                             </a:t>
            </a:r>
            <a:endParaRPr lang="ru-RU" b="1" u="sng" dirty="0">
              <a:solidFill>
                <a:srgbClr val="FF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407" y="2132856"/>
            <a:ext cx="3599921" cy="3024336"/>
          </a:xfrm>
          <a:prstGeom prst="rect">
            <a:avLst/>
          </a:prstGeom>
        </p:spPr>
      </p:pic>
      <p:pic>
        <p:nvPicPr>
          <p:cNvPr id="7" name="Рисунок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0" y="2166652"/>
            <a:ext cx="3528392" cy="2956743"/>
          </a:xfrm>
          <a:prstGeom prst="rect">
            <a:avLst/>
          </a:prstGeom>
        </p:spPr>
      </p:pic>
    </p:spTree>
    <p:extLst>
      <p:ext uri="{BB962C8B-B14F-4D97-AF65-F5344CB8AC3E}">
        <p14:creationId xmlns:p14="http://schemas.microsoft.com/office/powerpoint/2010/main" val="236727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797511"/>
            <a:ext cx="8460432" cy="26314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475656" y="1628800"/>
            <a:ext cx="4572000" cy="369332"/>
          </a:xfrm>
          <a:prstGeom prst="rect">
            <a:avLst/>
          </a:prstGeom>
        </p:spPr>
        <p:txBody>
          <a:bodyPr>
            <a:spAutoFit/>
          </a:bodyPr>
          <a:lstStyle/>
          <a:p>
            <a:endParaRPr lang="ru-RU" dirty="0"/>
          </a:p>
        </p:txBody>
      </p:sp>
      <p:sp>
        <p:nvSpPr>
          <p:cNvPr id="4" name="Прямоугольник 3"/>
          <p:cNvSpPr/>
          <p:nvPr/>
        </p:nvSpPr>
        <p:spPr>
          <a:xfrm>
            <a:off x="0" y="0"/>
            <a:ext cx="8460432" cy="1015663"/>
          </a:xfrm>
          <a:prstGeom prst="rect">
            <a:avLst/>
          </a:prstGeom>
        </p:spPr>
        <p:txBody>
          <a:bodyPr wrap="square">
            <a:sp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Пациент для </a:t>
            </a:r>
            <a:r>
              <a:rPr lang="ru-RU" sz="2000" b="1" dirty="0" err="1">
                <a:solidFill>
                  <a:srgbClr val="002060"/>
                </a:solidFill>
                <a:latin typeface="Times New Roman" panose="02020603050405020304" pitchFamily="18" charset="0"/>
                <a:cs typeface="Times New Roman" panose="02020603050405020304" pitchFamily="18" charset="0"/>
              </a:rPr>
              <a:t>эндоваскулярной</a:t>
            </a:r>
            <a:r>
              <a:rPr lang="ru-RU" sz="2000" b="1" dirty="0">
                <a:solidFill>
                  <a:srgbClr val="002060"/>
                </a:solidFill>
                <a:latin typeface="Times New Roman" panose="02020603050405020304" pitchFamily="18" charset="0"/>
                <a:cs typeface="Times New Roman" panose="02020603050405020304" pitchFamily="18" charset="0"/>
              </a:rPr>
              <a:t> эмболизации ветвей подколенной артерии</a:t>
            </a:r>
          </a:p>
          <a:p>
            <a:pPr algn="ct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467544" y="797511"/>
            <a:ext cx="7920880" cy="5355312"/>
          </a:xfrm>
          <a:prstGeom prst="rect">
            <a:avLst/>
          </a:prstGeom>
        </p:spPr>
        <p:txBody>
          <a:bodyPr wrap="square">
            <a:spAutoFit/>
          </a:bodyPr>
          <a:lstStyle/>
          <a:p>
            <a:pPr lvl="0" eaLnBrk="0" fontAlgn="base" hangingPunct="0">
              <a:spcBef>
                <a:spcPct val="0"/>
              </a:spcBef>
              <a:spcAft>
                <a:spcPct val="0"/>
              </a:spcAft>
            </a:pPr>
            <a:r>
              <a:rPr lang="ru-RU" altLang="ru-RU" b="1" dirty="0">
                <a:solidFill>
                  <a:srgbClr val="000000"/>
                </a:solidFill>
                <a:ea typeface="Calibri" pitchFamily="34" charset="0"/>
                <a:cs typeface="Calibri" pitchFamily="34" charset="0"/>
              </a:rPr>
              <a:t>Показания</a:t>
            </a:r>
            <a:endParaRPr lang="ru-RU" altLang="ru-RU" dirty="0">
              <a:solidFill>
                <a:srgbClr val="000000"/>
              </a:solidFill>
              <a:ea typeface="Calibri" pitchFamily="34" charset="0"/>
              <a:cs typeface="Arial" pitchFamily="34" charset="0"/>
            </a:endParaRPr>
          </a:p>
          <a:p>
            <a:pPr lvl="0" eaLnBrk="0" fontAlgn="base" hangingPunct="0">
              <a:spcBef>
                <a:spcPct val="0"/>
              </a:spcBef>
              <a:spcAft>
                <a:spcPct val="0"/>
              </a:spcAft>
              <a:buFontTx/>
              <a:buChar char="•"/>
            </a:pPr>
            <a:r>
              <a:rPr lang="ru-RU" altLang="ru-RU" dirty="0">
                <a:solidFill>
                  <a:srgbClr val="000000"/>
                </a:solidFill>
                <a:ea typeface="Calibri" pitchFamily="34" charset="0"/>
                <a:cs typeface="Arial" pitchFamily="34" charset="0"/>
              </a:rPr>
              <a:t>Умеренный и тяжелый болевой синдром в коленном суставе </a:t>
            </a:r>
            <a:endParaRPr lang="ru-RU" altLang="ru-RU" dirty="0">
              <a:solidFill>
                <a:prstClr val="black"/>
              </a:solidFill>
              <a:cs typeface="Arial" pitchFamily="34" charset="0"/>
            </a:endParaRPr>
          </a:p>
          <a:p>
            <a:pPr lvl="0" eaLnBrk="0" fontAlgn="base" hangingPunct="0">
              <a:spcBef>
                <a:spcPct val="0"/>
              </a:spcBef>
              <a:spcAft>
                <a:spcPct val="0"/>
              </a:spcAft>
              <a:buFontTx/>
              <a:buChar char="•"/>
            </a:pPr>
            <a:r>
              <a:rPr lang="ru-RU" altLang="ru-RU" dirty="0">
                <a:solidFill>
                  <a:srgbClr val="000000"/>
                </a:solidFill>
                <a:ea typeface="Calibri" pitchFamily="34" charset="0"/>
                <a:cs typeface="Arial" pitchFamily="34" charset="0"/>
              </a:rPr>
              <a:t>Неэффективность консервативной терапии (НПВС, физиотерапия, ЛФК, внутрисуставная инъекция </a:t>
            </a:r>
            <a:r>
              <a:rPr lang="ru-RU" altLang="ru-RU" dirty="0" err="1">
                <a:solidFill>
                  <a:srgbClr val="000000"/>
                </a:solidFill>
                <a:ea typeface="Calibri" pitchFamily="34" charset="0"/>
                <a:cs typeface="Arial" pitchFamily="34" charset="0"/>
              </a:rPr>
              <a:t>гиалуроновойкислоты</a:t>
            </a:r>
            <a:r>
              <a:rPr lang="ru-RU" altLang="ru-RU" dirty="0">
                <a:solidFill>
                  <a:srgbClr val="000000"/>
                </a:solidFill>
                <a:ea typeface="Calibri" pitchFamily="34" charset="0"/>
                <a:cs typeface="Arial" pitchFamily="34" charset="0"/>
              </a:rPr>
              <a:t>)</a:t>
            </a:r>
            <a:endParaRPr lang="ru-RU" altLang="ru-RU" dirty="0">
              <a:solidFill>
                <a:prstClr val="black"/>
              </a:solidFill>
              <a:cs typeface="Arial" pitchFamily="34" charset="0"/>
            </a:endParaRPr>
          </a:p>
          <a:p>
            <a:pPr lvl="0" eaLnBrk="0" fontAlgn="base" hangingPunct="0">
              <a:spcBef>
                <a:spcPct val="0"/>
              </a:spcBef>
              <a:spcAft>
                <a:spcPct val="0"/>
              </a:spcAft>
              <a:buFontTx/>
              <a:buChar char="•"/>
            </a:pPr>
            <a:r>
              <a:rPr lang="ru-RU" altLang="ru-RU" dirty="0">
                <a:solidFill>
                  <a:srgbClr val="000000"/>
                </a:solidFill>
                <a:ea typeface="Calibri" pitchFamily="34" charset="0"/>
                <a:cs typeface="Arial" pitchFamily="34" charset="0"/>
              </a:rPr>
              <a:t>I –III рентгенологическая стадия ОА</a:t>
            </a:r>
            <a:endParaRPr lang="ru-RU" altLang="ru-RU" dirty="0">
              <a:solidFill>
                <a:prstClr val="black"/>
              </a:solidFill>
              <a:cs typeface="Arial" pitchFamily="34" charset="0"/>
            </a:endParaRPr>
          </a:p>
          <a:p>
            <a:pPr lvl="0" eaLnBrk="0" fontAlgn="base" hangingPunct="0">
              <a:spcBef>
                <a:spcPct val="0"/>
              </a:spcBef>
              <a:spcAft>
                <a:spcPct val="0"/>
              </a:spcAft>
              <a:buFontTx/>
              <a:buChar char="•"/>
            </a:pPr>
            <a:r>
              <a:rPr lang="ru-RU" altLang="ru-RU" dirty="0">
                <a:solidFill>
                  <a:prstClr val="black"/>
                </a:solidFill>
                <a:ea typeface="Calibri" pitchFamily="34" charset="0"/>
                <a:cs typeface="Times New Roman" pitchFamily="18" charset="0"/>
              </a:rPr>
              <a:t>Пациенты высокого хирургического и анестезиологического риска для проведения эндопротезирования коленного сустава</a:t>
            </a:r>
          </a:p>
          <a:p>
            <a:pPr eaLnBrk="0" fontAlgn="base" hangingPunct="0">
              <a:spcBef>
                <a:spcPct val="0"/>
              </a:spcBef>
              <a:spcAft>
                <a:spcPct val="0"/>
              </a:spcAft>
              <a:buFontTx/>
              <a:buChar char="•"/>
            </a:pPr>
            <a:r>
              <a:rPr lang="ru-RU" altLang="ru-RU" dirty="0">
                <a:solidFill>
                  <a:schemeClr val="tx1">
                    <a:lumMod val="50000"/>
                    <a:lumOff val="50000"/>
                  </a:schemeClr>
                </a:solidFill>
                <a:cs typeface="Times New Roman" pitchFamily="18" charset="0"/>
              </a:rPr>
              <a:t>Стойкий идиопатический  болевой синдром после </a:t>
            </a:r>
            <a:r>
              <a:rPr lang="ru-RU" altLang="ru-RU" dirty="0">
                <a:solidFill>
                  <a:schemeClr val="tx1">
                    <a:lumMod val="50000"/>
                    <a:lumOff val="50000"/>
                  </a:schemeClr>
                </a:solidFill>
                <a:ea typeface="Calibri" pitchFamily="34" charset="0"/>
                <a:cs typeface="Times New Roman" pitchFamily="18" charset="0"/>
              </a:rPr>
              <a:t>эндопротезирования коленного сустава?</a:t>
            </a:r>
          </a:p>
          <a:p>
            <a:pPr lvl="0" eaLnBrk="0" fontAlgn="base" hangingPunct="0">
              <a:spcBef>
                <a:spcPct val="0"/>
              </a:spcBef>
              <a:spcAft>
                <a:spcPct val="0"/>
              </a:spcAft>
            </a:pPr>
            <a:endParaRPr lang="ru-RU" altLang="ru-RU" dirty="0">
              <a:solidFill>
                <a:prstClr val="black"/>
              </a:solidFill>
              <a:cs typeface="Arial" pitchFamily="34" charset="0"/>
            </a:endParaRPr>
          </a:p>
          <a:p>
            <a:pPr lvl="0" eaLnBrk="0" fontAlgn="base" hangingPunct="0">
              <a:spcBef>
                <a:spcPct val="0"/>
              </a:spcBef>
              <a:spcAft>
                <a:spcPct val="0"/>
              </a:spcAft>
            </a:pPr>
            <a:r>
              <a:rPr lang="ru-RU" altLang="ru-RU" b="1" dirty="0">
                <a:solidFill>
                  <a:srgbClr val="000000"/>
                </a:solidFill>
                <a:ea typeface="Calibri" pitchFamily="34" charset="0"/>
                <a:cs typeface="Calibri" pitchFamily="34" charset="0"/>
              </a:rPr>
              <a:t>Противопоказания:</a:t>
            </a:r>
            <a:endParaRPr lang="ru-RU" altLang="ru-RU" dirty="0">
              <a:solidFill>
                <a:prstClr val="black"/>
              </a:solidFill>
              <a:cs typeface="Arial" pitchFamily="34" charset="0"/>
            </a:endParaRPr>
          </a:p>
          <a:p>
            <a:pPr lvl="0" eaLnBrk="0" fontAlgn="base" hangingPunct="0">
              <a:spcBef>
                <a:spcPct val="0"/>
              </a:spcBef>
              <a:spcAft>
                <a:spcPct val="0"/>
              </a:spcAft>
              <a:buFontTx/>
              <a:buChar char="•"/>
            </a:pPr>
            <a:r>
              <a:rPr lang="ru-RU" altLang="ru-RU" dirty="0">
                <a:solidFill>
                  <a:srgbClr val="000000"/>
                </a:solidFill>
                <a:ea typeface="Calibri" pitchFamily="34" charset="0"/>
                <a:cs typeface="Calibri" pitchFamily="34" charset="0"/>
              </a:rPr>
              <a:t>4 стадия </a:t>
            </a:r>
            <a:r>
              <a:rPr lang="ru-RU" altLang="ru-RU" dirty="0" err="1">
                <a:solidFill>
                  <a:srgbClr val="000000"/>
                </a:solidFill>
                <a:ea typeface="Calibri" pitchFamily="34" charset="0"/>
                <a:cs typeface="Calibri" pitchFamily="34" charset="0"/>
              </a:rPr>
              <a:t>Rg</a:t>
            </a:r>
            <a:r>
              <a:rPr lang="ru-RU" altLang="ru-RU" dirty="0">
                <a:solidFill>
                  <a:srgbClr val="000000"/>
                </a:solidFill>
                <a:ea typeface="Calibri" pitchFamily="34" charset="0"/>
                <a:cs typeface="Calibri" pitchFamily="34" charset="0"/>
              </a:rPr>
              <a:t>-стадия изменений при остеоартрите (шкала </a:t>
            </a:r>
            <a:r>
              <a:rPr lang="ru-RU" altLang="ru-RU" dirty="0" err="1">
                <a:solidFill>
                  <a:srgbClr val="000000"/>
                </a:solidFill>
                <a:ea typeface="Calibri" pitchFamily="34" charset="0"/>
                <a:cs typeface="Calibri" pitchFamily="34" charset="0"/>
              </a:rPr>
              <a:t>Kellgren-Lawrence</a:t>
            </a:r>
            <a:r>
              <a:rPr lang="ru-RU" altLang="ru-RU" dirty="0">
                <a:solidFill>
                  <a:srgbClr val="000000"/>
                </a:solidFill>
                <a:ea typeface="Calibri" pitchFamily="34" charset="0"/>
                <a:cs typeface="Calibri" pitchFamily="34" charset="0"/>
              </a:rPr>
              <a:t>)</a:t>
            </a:r>
            <a:endParaRPr lang="ru-RU" altLang="ru-RU" dirty="0">
              <a:solidFill>
                <a:prstClr val="black"/>
              </a:solidFill>
              <a:cs typeface="Arial" pitchFamily="34" charset="0"/>
            </a:endParaRPr>
          </a:p>
          <a:p>
            <a:pPr lvl="0" eaLnBrk="0" fontAlgn="base" hangingPunct="0">
              <a:spcBef>
                <a:spcPct val="0"/>
              </a:spcBef>
              <a:spcAft>
                <a:spcPct val="0"/>
              </a:spcAft>
              <a:buFontTx/>
              <a:buChar char="•"/>
            </a:pPr>
            <a:r>
              <a:rPr lang="ru-RU" altLang="ru-RU" dirty="0">
                <a:solidFill>
                  <a:srgbClr val="000000"/>
                </a:solidFill>
                <a:ea typeface="Calibri" pitchFamily="34" charset="0"/>
                <a:cs typeface="Calibri" pitchFamily="34" charset="0"/>
              </a:rPr>
              <a:t>Локальная инфекция</a:t>
            </a:r>
            <a:endParaRPr lang="ru-RU" altLang="ru-RU" dirty="0">
              <a:solidFill>
                <a:prstClr val="black"/>
              </a:solidFill>
              <a:cs typeface="Arial" pitchFamily="34" charset="0"/>
            </a:endParaRPr>
          </a:p>
          <a:p>
            <a:pPr lvl="0" eaLnBrk="0" fontAlgn="base" hangingPunct="0">
              <a:spcBef>
                <a:spcPct val="0"/>
              </a:spcBef>
              <a:spcAft>
                <a:spcPct val="0"/>
              </a:spcAft>
              <a:buFontTx/>
              <a:buChar char="•"/>
            </a:pPr>
            <a:r>
              <a:rPr lang="ru-RU" altLang="ru-RU" dirty="0">
                <a:solidFill>
                  <a:srgbClr val="000000"/>
                </a:solidFill>
                <a:ea typeface="Calibri" pitchFamily="34" charset="0"/>
                <a:cs typeface="Calibri" pitchFamily="34" charset="0"/>
              </a:rPr>
              <a:t>Злокачественные новообразования</a:t>
            </a:r>
            <a:endParaRPr lang="ru-RU" altLang="ru-RU" dirty="0">
              <a:solidFill>
                <a:prstClr val="black"/>
              </a:solidFill>
              <a:cs typeface="Arial" pitchFamily="34" charset="0"/>
            </a:endParaRPr>
          </a:p>
          <a:p>
            <a:pPr lvl="0" eaLnBrk="0" fontAlgn="base" hangingPunct="0">
              <a:spcBef>
                <a:spcPct val="0"/>
              </a:spcBef>
              <a:spcAft>
                <a:spcPct val="0"/>
              </a:spcAft>
              <a:buFontTx/>
              <a:buChar char="•"/>
            </a:pPr>
            <a:r>
              <a:rPr lang="ru-RU" altLang="ru-RU" dirty="0">
                <a:solidFill>
                  <a:srgbClr val="000000"/>
                </a:solidFill>
                <a:ea typeface="Calibri" pitchFamily="34" charset="0"/>
                <a:cs typeface="Calibri" pitchFamily="34" charset="0"/>
              </a:rPr>
              <a:t>Выраженный атеросклероз </a:t>
            </a:r>
            <a:endParaRPr lang="ru-RU" altLang="ru-RU" dirty="0">
              <a:solidFill>
                <a:prstClr val="black"/>
              </a:solidFill>
              <a:cs typeface="Arial" pitchFamily="34" charset="0"/>
            </a:endParaRPr>
          </a:p>
          <a:p>
            <a:pPr lvl="0" eaLnBrk="0" fontAlgn="base" hangingPunct="0">
              <a:spcBef>
                <a:spcPct val="0"/>
              </a:spcBef>
              <a:spcAft>
                <a:spcPct val="0"/>
              </a:spcAft>
              <a:buFontTx/>
              <a:buChar char="•"/>
            </a:pPr>
            <a:r>
              <a:rPr lang="ru-RU" altLang="ru-RU" dirty="0">
                <a:solidFill>
                  <a:srgbClr val="000000"/>
                </a:solidFill>
                <a:ea typeface="Calibri" pitchFamily="34" charset="0"/>
                <a:cs typeface="Calibri" pitchFamily="34" charset="0"/>
              </a:rPr>
              <a:t>Ревматоидный артрит</a:t>
            </a:r>
            <a:endParaRPr lang="ru-RU" altLang="ru-RU" dirty="0">
              <a:solidFill>
                <a:prstClr val="black"/>
              </a:solidFill>
              <a:cs typeface="Arial" pitchFamily="34" charset="0"/>
            </a:endParaRPr>
          </a:p>
          <a:p>
            <a:pPr lvl="0" eaLnBrk="0" fontAlgn="base" hangingPunct="0">
              <a:spcBef>
                <a:spcPct val="0"/>
              </a:spcBef>
              <a:spcAft>
                <a:spcPct val="0"/>
              </a:spcAft>
              <a:buFontTx/>
              <a:buChar char="•"/>
            </a:pPr>
            <a:r>
              <a:rPr lang="ru-RU" altLang="ru-RU" dirty="0">
                <a:solidFill>
                  <a:srgbClr val="000000"/>
                </a:solidFill>
                <a:ea typeface="Calibri" pitchFamily="34" charset="0"/>
                <a:cs typeface="Calibri" pitchFamily="34" charset="0"/>
              </a:rPr>
              <a:t>Уровень </a:t>
            </a:r>
            <a:r>
              <a:rPr lang="ru-RU" altLang="ru-RU" dirty="0" err="1">
                <a:solidFill>
                  <a:srgbClr val="000000"/>
                </a:solidFill>
                <a:ea typeface="Calibri" pitchFamily="34" charset="0"/>
                <a:cs typeface="Calibri" pitchFamily="34" charset="0"/>
              </a:rPr>
              <a:t>креатинина</a:t>
            </a:r>
            <a:r>
              <a:rPr lang="ru-RU" altLang="ru-RU" dirty="0">
                <a:solidFill>
                  <a:srgbClr val="000000"/>
                </a:solidFill>
                <a:ea typeface="Calibri" pitchFamily="34" charset="0"/>
                <a:cs typeface="Calibri" pitchFamily="34" charset="0"/>
              </a:rPr>
              <a:t>&gt;130 </a:t>
            </a:r>
            <a:r>
              <a:rPr lang="ru-RU" altLang="ru-RU" dirty="0" err="1">
                <a:solidFill>
                  <a:srgbClr val="000000"/>
                </a:solidFill>
                <a:ea typeface="Calibri" pitchFamily="34" charset="0"/>
                <a:cs typeface="Calibri" pitchFamily="34" charset="0"/>
              </a:rPr>
              <a:t>ммоль</a:t>
            </a:r>
            <a:r>
              <a:rPr lang="ru-RU" altLang="ru-RU" dirty="0">
                <a:solidFill>
                  <a:srgbClr val="000000"/>
                </a:solidFill>
                <a:ea typeface="Calibri" pitchFamily="34" charset="0"/>
                <a:cs typeface="Calibri" pitchFamily="34" charset="0"/>
              </a:rPr>
              <a:t>/л</a:t>
            </a:r>
            <a:endParaRPr lang="ru-RU" altLang="ru-RU" dirty="0">
              <a:solidFill>
                <a:prstClr val="black"/>
              </a:solidFill>
              <a:cs typeface="Arial" pitchFamily="34" charset="0"/>
            </a:endParaRPr>
          </a:p>
          <a:p>
            <a:pPr lvl="0" eaLnBrk="0" fontAlgn="base" hangingPunct="0">
              <a:spcBef>
                <a:spcPct val="0"/>
              </a:spcBef>
              <a:spcAft>
                <a:spcPct val="0"/>
              </a:spcAft>
              <a:buFontTx/>
              <a:buChar char="•"/>
            </a:pPr>
            <a:r>
              <a:rPr lang="ru-RU" altLang="ru-RU" dirty="0">
                <a:solidFill>
                  <a:srgbClr val="000000"/>
                </a:solidFill>
                <a:ea typeface="Calibri" pitchFamily="34" charset="0"/>
                <a:cs typeface="Calibri" pitchFamily="34" charset="0"/>
              </a:rPr>
              <a:t>Аллергические реакции на контрастный препарат в анамнезе</a:t>
            </a:r>
            <a:endParaRPr lang="ru-RU" altLang="ru-RU" dirty="0">
              <a:solidFill>
                <a:prstClr val="black"/>
              </a:solidFill>
              <a:cs typeface="Arial" pitchFamily="34" charset="0"/>
            </a:endParaRPr>
          </a:p>
          <a:p>
            <a:pPr lvl="0" eaLnBrk="0" fontAlgn="base" hangingPunct="0">
              <a:spcBef>
                <a:spcPct val="0"/>
              </a:spcBef>
              <a:spcAft>
                <a:spcPct val="0"/>
              </a:spcAft>
              <a:buFontTx/>
              <a:buChar char="•"/>
            </a:pPr>
            <a:r>
              <a:rPr lang="ru-RU" altLang="ru-RU" dirty="0">
                <a:solidFill>
                  <a:srgbClr val="000000"/>
                </a:solidFill>
                <a:ea typeface="Calibri" pitchFamily="34" charset="0"/>
                <a:cs typeface="Calibri" pitchFamily="34" charset="0"/>
              </a:rPr>
              <a:t>Беременность</a:t>
            </a:r>
            <a:endParaRPr lang="ru-RU" altLang="ru-RU" dirty="0">
              <a:solidFill>
                <a:prstClr val="black"/>
              </a:solidFill>
              <a:cs typeface="Arial" pitchFamily="34" charset="0"/>
            </a:endParaRPr>
          </a:p>
        </p:txBody>
      </p:sp>
    </p:spTree>
    <p:extLst>
      <p:ext uri="{BB962C8B-B14F-4D97-AF65-F5344CB8AC3E}">
        <p14:creationId xmlns:p14="http://schemas.microsoft.com/office/powerpoint/2010/main" val="277549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2160240" cy="523220"/>
          </a:xfrm>
          <a:prstGeom prst="rect">
            <a:avLst/>
          </a:prstGeom>
        </p:spPr>
        <p:txBody>
          <a:bodyPr wrap="square">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Вопрос</a:t>
            </a:r>
          </a:p>
        </p:txBody>
      </p:sp>
      <p:sp>
        <p:nvSpPr>
          <p:cNvPr id="4" name="Прямоугольник 3"/>
          <p:cNvSpPr/>
          <p:nvPr/>
        </p:nvSpPr>
        <p:spPr>
          <a:xfrm>
            <a:off x="251520" y="2924944"/>
            <a:ext cx="7920880" cy="3785652"/>
          </a:xfrm>
          <a:prstGeom prst="rect">
            <a:avLst/>
          </a:prstGeom>
        </p:spPr>
        <p:txBody>
          <a:bodyPr wrap="square">
            <a:spAutoFit/>
          </a:bodyPr>
          <a:lstStyle/>
          <a:p>
            <a:pPr marL="342900" indent="-342900" algn="just">
              <a:buFont typeface="+mj-lt"/>
              <a:buAutoNum type="arabicPeriod"/>
            </a:pPr>
            <a:r>
              <a:rPr lang="ru-RU" sz="2000" dirty="0">
                <a:solidFill>
                  <a:srgbClr val="002060"/>
                </a:solidFill>
                <a:cs typeface="Times New Roman" panose="02020603050405020304" pitchFamily="18" charset="0"/>
              </a:rPr>
              <a:t>Методика </a:t>
            </a:r>
            <a:r>
              <a:rPr lang="ru-RU" sz="2000" dirty="0" err="1">
                <a:solidFill>
                  <a:srgbClr val="002060"/>
                </a:solidFill>
                <a:cs typeface="Times New Roman" panose="02020603050405020304" pitchFamily="18" charset="0"/>
              </a:rPr>
              <a:t>транскатетерной</a:t>
            </a:r>
            <a:r>
              <a:rPr lang="ru-RU" sz="2000" dirty="0">
                <a:solidFill>
                  <a:srgbClr val="002060"/>
                </a:solidFill>
                <a:cs typeface="Times New Roman" panose="02020603050405020304" pitchFamily="18" charset="0"/>
              </a:rPr>
              <a:t> артериальной </a:t>
            </a:r>
            <a:r>
              <a:rPr lang="ru-RU" sz="2000" dirty="0" err="1">
                <a:solidFill>
                  <a:srgbClr val="002060"/>
                </a:solidFill>
                <a:cs typeface="Times New Roman" panose="02020603050405020304" pitchFamily="18" charset="0"/>
              </a:rPr>
              <a:t>эмболизации</a:t>
            </a:r>
            <a:r>
              <a:rPr lang="ru-RU" sz="2000" dirty="0">
                <a:solidFill>
                  <a:srgbClr val="002060"/>
                </a:solidFill>
                <a:cs typeface="Times New Roman" panose="02020603050405020304" pitchFamily="18" charset="0"/>
              </a:rPr>
              <a:t> ветвей подколенной артерии не имеет перспективы дальнейшего развития. </a:t>
            </a:r>
            <a:r>
              <a:rPr lang="ru-RU" sz="2000" b="1" dirty="0">
                <a:solidFill>
                  <a:srgbClr val="002060"/>
                </a:solidFill>
                <a:cs typeface="Times New Roman" panose="02020603050405020304" pitchFamily="18" charset="0"/>
              </a:rPr>
              <a:t>Нет смысла начинать исследования в условиях НИИТОН </a:t>
            </a:r>
            <a:endParaRPr lang="en-US" sz="2000" b="1" dirty="0">
              <a:solidFill>
                <a:srgbClr val="002060"/>
              </a:solidFill>
              <a:cs typeface="Times New Roman" panose="02020603050405020304" pitchFamily="18" charset="0"/>
            </a:endParaRPr>
          </a:p>
          <a:p>
            <a:pPr marL="342900" indent="-342900">
              <a:buFont typeface="+mj-lt"/>
              <a:buAutoNum type="arabicPeriod"/>
            </a:pPr>
            <a:endParaRPr lang="ru-RU" sz="2000" b="1" dirty="0">
              <a:solidFill>
                <a:srgbClr val="002060"/>
              </a:solidFill>
              <a:cs typeface="Times New Roman" panose="02020603050405020304" pitchFamily="18" charset="0"/>
            </a:endParaRPr>
          </a:p>
          <a:p>
            <a:pPr marL="342900" indent="-342900" algn="just">
              <a:buFont typeface="+mj-lt"/>
              <a:buAutoNum type="arabicPeriod"/>
            </a:pPr>
            <a:r>
              <a:rPr lang="ru-RU" sz="2000" dirty="0">
                <a:solidFill>
                  <a:srgbClr val="002060"/>
                </a:solidFill>
                <a:cs typeface="Times New Roman" panose="02020603050405020304" pitchFamily="18" charset="0"/>
              </a:rPr>
              <a:t>Данная методика имеет определённую перспективу, но требует большего количества исследований и публикаций отдаленных результатов.</a:t>
            </a:r>
            <a:r>
              <a:rPr lang="ru-RU" sz="2000" b="1" dirty="0">
                <a:solidFill>
                  <a:srgbClr val="002060"/>
                </a:solidFill>
                <a:cs typeface="Times New Roman" panose="02020603050405020304" pitchFamily="18" charset="0"/>
              </a:rPr>
              <a:t> В настоящий момент изучение этой методики в условиях НИИТОН не оправдано.</a:t>
            </a:r>
          </a:p>
          <a:p>
            <a:pPr marL="342900" indent="-342900">
              <a:buFont typeface="+mj-lt"/>
              <a:buAutoNum type="arabicPeriod"/>
            </a:pPr>
            <a:endParaRPr lang="ru-RU" sz="2000" b="1" dirty="0">
              <a:solidFill>
                <a:srgbClr val="002060"/>
              </a:solidFill>
              <a:cs typeface="Times New Roman" panose="02020603050405020304" pitchFamily="18" charset="0"/>
            </a:endParaRPr>
          </a:p>
          <a:p>
            <a:pPr marL="342900" indent="-342900" algn="just">
              <a:buFont typeface="+mj-lt"/>
              <a:buAutoNum type="arabicPeriod"/>
            </a:pPr>
            <a:r>
              <a:rPr lang="ru-RU" sz="2000" dirty="0">
                <a:solidFill>
                  <a:srgbClr val="002060"/>
                </a:solidFill>
                <a:cs typeface="Times New Roman" panose="02020603050405020304" pitchFamily="18" charset="0"/>
              </a:rPr>
              <a:t>Учитывая эффективность и безопасность данной методики</a:t>
            </a:r>
            <a:r>
              <a:rPr lang="ru-RU" sz="2000" b="1" dirty="0">
                <a:solidFill>
                  <a:srgbClr val="002060"/>
                </a:solidFill>
                <a:cs typeface="Times New Roman" panose="02020603050405020304" pitchFamily="18" charset="0"/>
              </a:rPr>
              <a:t>, имеет смысл исследования ее в условиях НИИТОН (5-10 тщательно отобранных пациентов).</a:t>
            </a: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396662"/>
            <a:ext cx="3762164" cy="2508109"/>
          </a:xfrm>
          <a:prstGeom prst="rect">
            <a:avLst/>
          </a:prstGeom>
        </p:spPr>
      </p:pic>
    </p:spTree>
    <p:extLst>
      <p:ext uri="{BB962C8B-B14F-4D97-AF65-F5344CB8AC3E}">
        <p14:creationId xmlns:p14="http://schemas.microsoft.com/office/powerpoint/2010/main" val="179991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8460432" cy="400110"/>
          </a:xfrm>
          <a:prstGeom prst="rect">
            <a:avLst/>
          </a:prstGeom>
        </p:spPr>
        <p:txBody>
          <a:bodyPr wrap="square">
            <a:sp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Варианты финансирования</a:t>
            </a:r>
          </a:p>
        </p:txBody>
      </p:sp>
      <p:sp>
        <p:nvSpPr>
          <p:cNvPr id="4" name="Прямоугольник 3"/>
          <p:cNvSpPr/>
          <p:nvPr/>
        </p:nvSpPr>
        <p:spPr>
          <a:xfrm>
            <a:off x="72150" y="516849"/>
            <a:ext cx="7920880" cy="5324535"/>
          </a:xfrm>
          <a:prstGeom prst="rect">
            <a:avLst/>
          </a:prstGeom>
        </p:spPr>
        <p:txBody>
          <a:bodyPr wrap="square">
            <a:spAutoFit/>
          </a:bodyPr>
          <a:lstStyle/>
          <a:p>
            <a:pPr marL="342900" indent="-342900" algn="just">
              <a:buFont typeface="+mj-lt"/>
              <a:buAutoNum type="arabicPeriod"/>
            </a:pPr>
            <a:r>
              <a:rPr lang="ru-RU" sz="2000" b="1" dirty="0">
                <a:solidFill>
                  <a:srgbClr val="002060"/>
                </a:solidFill>
                <a:latin typeface="Times New Roman" panose="02020603050405020304" pitchFamily="18" charset="0"/>
                <a:cs typeface="Times New Roman" panose="02020603050405020304" pitchFamily="18" charset="0"/>
              </a:rPr>
              <a:t>Платные услуги</a:t>
            </a:r>
            <a:endParaRPr lang="en-US" sz="20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US" sz="20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US" sz="20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US" sz="20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US" sz="20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US" sz="20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US" sz="20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US" sz="20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US" sz="20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US" sz="2000" b="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ru-RU" sz="2000" b="1" dirty="0">
                <a:solidFill>
                  <a:srgbClr val="002060"/>
                </a:solidFill>
                <a:latin typeface="Times New Roman" panose="02020603050405020304" pitchFamily="18" charset="0"/>
                <a:cs typeface="Times New Roman" panose="02020603050405020304" pitchFamily="18" charset="0"/>
              </a:rPr>
              <a:t>ОМС </a:t>
            </a:r>
            <a:r>
              <a:rPr lang="ru-RU" sz="2000" dirty="0">
                <a:cs typeface="Times New Roman" panose="02020603050405020304" pitchFamily="18" charset="0"/>
              </a:rPr>
              <a:t>(</a:t>
            </a:r>
            <a:r>
              <a:rPr lang="en-US" sz="2000" dirty="0">
                <a:cs typeface="Times New Roman" panose="02020603050405020304" pitchFamily="18" charset="0"/>
              </a:rPr>
              <a:t>~</a:t>
            </a:r>
            <a:r>
              <a:rPr lang="ru-RU" sz="2000" dirty="0">
                <a:cs typeface="Times New Roman" panose="02020603050405020304" pitchFamily="18" charset="0"/>
              </a:rPr>
              <a:t>140-180 тыс. </a:t>
            </a:r>
            <a:r>
              <a:rPr lang="ru-RU" sz="2000" dirty="0" err="1">
                <a:cs typeface="Times New Roman" panose="02020603050405020304" pitchFamily="18" charset="0"/>
              </a:rPr>
              <a:t>руб</a:t>
            </a:r>
            <a:r>
              <a:rPr lang="ru-RU" sz="2000" dirty="0">
                <a:cs typeface="Times New Roman" panose="02020603050405020304" pitchFamily="18" charset="0"/>
              </a:rPr>
              <a:t> в зависимости от региона)</a:t>
            </a:r>
          </a:p>
          <a:p>
            <a:pPr marL="342900" indent="-342900" algn="just">
              <a:buFont typeface="+mj-lt"/>
              <a:buAutoNum type="arabicPeriod"/>
            </a:pPr>
            <a:endParaRPr lang="ru-RU" sz="2000" dirty="0">
              <a:cs typeface="Times New Roman" panose="02020603050405020304" pitchFamily="18" charset="0"/>
            </a:endParaRPr>
          </a:p>
          <a:p>
            <a:pPr marL="342900" indent="-342900" algn="just">
              <a:buFont typeface="+mj-lt"/>
              <a:buAutoNum type="arabicPeriod"/>
            </a:pPr>
            <a:endParaRPr lang="ru-RU" sz="2000" dirty="0">
              <a:cs typeface="Times New Roman" panose="02020603050405020304" pitchFamily="18" charset="0"/>
            </a:endParaRPr>
          </a:p>
          <a:p>
            <a:pPr marL="342900" indent="-342900" algn="just">
              <a:buFont typeface="+mj-lt"/>
              <a:buAutoNum type="arabicPeriod"/>
            </a:pPr>
            <a:endParaRPr lang="ru-RU" sz="2000" dirty="0">
              <a:cs typeface="Times New Roman" panose="02020603050405020304" pitchFamily="18" charset="0"/>
            </a:endParaRPr>
          </a:p>
          <a:p>
            <a:pPr marL="342900" indent="-342900" algn="just">
              <a:buFont typeface="+mj-lt"/>
              <a:buAutoNum type="arabicPeriod"/>
            </a:pPr>
            <a:endParaRPr lang="ru-RU" sz="2000" dirty="0">
              <a:cs typeface="Times New Roman" panose="02020603050405020304" pitchFamily="18" charset="0"/>
            </a:endParaRPr>
          </a:p>
          <a:p>
            <a:pPr marL="342900" indent="-342900" algn="just">
              <a:buFont typeface="+mj-lt"/>
              <a:buAutoNum type="arabicPeriod"/>
            </a:pPr>
            <a:r>
              <a:rPr lang="ru-RU" sz="2000" b="1" dirty="0">
                <a:solidFill>
                  <a:srgbClr val="002060"/>
                </a:solidFill>
                <a:cs typeface="Times New Roman" panose="02020603050405020304" pitchFamily="18" charset="0"/>
              </a:rPr>
              <a:t>Наука </a:t>
            </a:r>
          </a:p>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588232268"/>
              </p:ext>
            </p:extLst>
          </p:nvPr>
        </p:nvGraphicFramePr>
        <p:xfrm>
          <a:off x="395536" y="952317"/>
          <a:ext cx="7416824" cy="2564130"/>
        </p:xfrm>
        <a:graphic>
          <a:graphicData uri="http://schemas.openxmlformats.org/drawingml/2006/table">
            <a:tbl>
              <a:tblPr/>
              <a:tblGrid>
                <a:gridCol w="2592288">
                  <a:extLst>
                    <a:ext uri="{9D8B030D-6E8A-4147-A177-3AD203B41FA5}">
                      <a16:colId xmlns:a16="http://schemas.microsoft.com/office/drawing/2014/main" xmlns="" val="20000"/>
                    </a:ext>
                  </a:extLst>
                </a:gridCol>
                <a:gridCol w="3168352">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tblGrid>
              <a:tr h="190500">
                <a:tc>
                  <a:txBody>
                    <a:bodyPr/>
                    <a:lstStyle/>
                    <a:p>
                      <a:pPr algn="l" fontAlgn="b"/>
                      <a:r>
                        <a:rPr lang="ru-RU" sz="1600" b="0" i="0" u="none" strike="noStrike" dirty="0" err="1">
                          <a:solidFill>
                            <a:srgbClr val="000000"/>
                          </a:solidFill>
                          <a:effectLst/>
                          <a:latin typeface="Calibri"/>
                        </a:rPr>
                        <a:t>Интродьюсер</a:t>
                      </a:r>
                      <a:endParaRPr lang="ru-RU"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Medikit Super Sheath 4 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a:rPr>
                        <a:t>3200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algn="l" fontAlgn="b"/>
                      <a:r>
                        <a:rPr lang="ru-RU" sz="1600" b="0" i="0" u="none" strike="noStrike" dirty="0">
                          <a:solidFill>
                            <a:srgbClr val="000000"/>
                          </a:solidFill>
                          <a:effectLst/>
                          <a:latin typeface="Calibri"/>
                        </a:rPr>
                        <a:t>Диагностический катетер</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Imager II 4 F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500">
                <a:tc>
                  <a:txBody>
                    <a:bodyPr/>
                    <a:lstStyle/>
                    <a:p>
                      <a:pPr algn="l" fontAlgn="b"/>
                      <a:r>
                        <a:rPr lang="ru-RU" sz="1600" b="0" i="0" u="none" strike="noStrike" dirty="0">
                          <a:solidFill>
                            <a:srgbClr val="000000"/>
                          </a:solidFill>
                          <a:effectLst/>
                          <a:latin typeface="Calibri"/>
                        </a:rPr>
                        <a:t>Диагностический проводник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Starter 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a:rPr>
                        <a:t>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l" fontAlgn="b"/>
                      <a:r>
                        <a:rPr lang="ru-RU" sz="1600" b="0" i="0" u="none" strike="noStrike" dirty="0" err="1">
                          <a:solidFill>
                            <a:srgbClr val="000000"/>
                          </a:solidFill>
                          <a:effectLst/>
                          <a:latin typeface="Calibri"/>
                        </a:rPr>
                        <a:t>Микрокатетер</a:t>
                      </a:r>
                      <a:endParaRPr lang="ru-RU"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Renegade-18 </a:t>
                      </a:r>
                      <a:r>
                        <a:rPr lang="ru-RU" sz="1200" b="0" i="0" u="none" strike="noStrike">
                          <a:solidFill>
                            <a:srgbClr val="000000"/>
                          </a:solidFill>
                          <a:effectLst/>
                          <a:latin typeface="Calibri"/>
                        </a:rPr>
                        <a:t>или </a:t>
                      </a:r>
                      <a:r>
                        <a:rPr lang="en-US" sz="1200" b="0" i="0" u="none" strike="noStrike">
                          <a:solidFill>
                            <a:srgbClr val="000000"/>
                          </a:solidFill>
                          <a:effectLst/>
                          <a:latin typeface="Calibri"/>
                        </a:rPr>
                        <a:t>Renegade STC/Direxion 2.4 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a:rPr>
                        <a:t>35000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l" fontAlgn="b"/>
                      <a:r>
                        <a:rPr lang="ru-RU" sz="1600" b="0" i="0" u="none" strike="noStrike" dirty="0" err="1">
                          <a:solidFill>
                            <a:srgbClr val="000000"/>
                          </a:solidFill>
                          <a:effectLst/>
                          <a:latin typeface="Calibri"/>
                        </a:rPr>
                        <a:t>Микропроводник</a:t>
                      </a:r>
                      <a:endParaRPr lang="ru-RU"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Fathom-14/Fathom-16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a:rPr>
                        <a:t>12500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l" fontAlgn="b"/>
                      <a:r>
                        <a:rPr lang="ru-RU" sz="1600" b="0" i="0" u="none" strike="noStrike" dirty="0" err="1">
                          <a:solidFill>
                            <a:srgbClr val="000000"/>
                          </a:solidFill>
                          <a:effectLst/>
                          <a:latin typeface="Calibri"/>
                        </a:rPr>
                        <a:t>Эмболизационный</a:t>
                      </a:r>
                      <a:r>
                        <a:rPr lang="ru-RU" sz="1600" b="0" i="0" u="none" strike="noStrike" dirty="0">
                          <a:solidFill>
                            <a:srgbClr val="000000"/>
                          </a:solidFill>
                          <a:effectLst/>
                          <a:latin typeface="Calibri"/>
                        </a:rPr>
                        <a:t> агент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Calibri"/>
                        </a:rPr>
                        <a:t>Микросферы, Embozene, размер 75 мкм, 2 мл</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a:rPr>
                        <a:t>18500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0500">
                <a:tc>
                  <a:txBody>
                    <a:bodyPr/>
                    <a:lstStyle/>
                    <a:p>
                      <a:pPr algn="l" fontAlgn="b"/>
                      <a:r>
                        <a:rPr lang="ru-RU" sz="1600" b="0" i="0" u="none" strike="noStrike" dirty="0">
                          <a:solidFill>
                            <a:srgbClr val="000000"/>
                          </a:solidFill>
                          <a:effectLst/>
                          <a:latin typeface="Calibri"/>
                        </a:rPr>
                        <a:t>Расходный материал</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ru-RU"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ru-RU" sz="1600" b="1" i="0" u="none" strike="noStrike" dirty="0">
                          <a:solidFill>
                            <a:srgbClr val="000000"/>
                          </a:solidFill>
                          <a:effectLst/>
                          <a:latin typeface="Calibri"/>
                        </a:rPr>
                        <a:t>72000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10006"/>
                  </a:ext>
                </a:extLst>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600" b="0" i="0" u="none" strike="noStrike" dirty="0">
                          <a:solidFill>
                            <a:srgbClr val="000000"/>
                          </a:solidFill>
                          <a:effectLst/>
                          <a:latin typeface="Calibri"/>
                        </a:rPr>
                        <a:t>1-3 к/д,</a:t>
                      </a:r>
                      <a:r>
                        <a:rPr lang="ru-RU" sz="1600" b="0" i="0" u="none" strike="noStrike" dirty="0">
                          <a:solidFill>
                            <a:srgbClr val="000000"/>
                          </a:solidFill>
                          <a:effectLst/>
                          <a:latin typeface="+mn-lt"/>
                        </a:rPr>
                        <a:t> препараты…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endParaRPr lang="ru-RU"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ru-RU" sz="1600" b="0" i="0" u="none" strike="noStrike" dirty="0">
                          <a:solidFill>
                            <a:srgbClr val="000000"/>
                          </a:solidFill>
                          <a:effectLst/>
                          <a:latin typeface="Calibri"/>
                        </a:rPr>
                        <a:t>5000-10000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10007"/>
                  </a:ext>
                </a:extLst>
              </a:tr>
              <a:tr h="190500">
                <a:tc>
                  <a:txBody>
                    <a:bodyPr/>
                    <a:lstStyle/>
                    <a:p>
                      <a:pPr algn="l" fontAlgn="b"/>
                      <a:r>
                        <a:rPr lang="ru-RU" sz="1600" b="0" i="0" u="none" strike="noStrike" dirty="0">
                          <a:solidFill>
                            <a:srgbClr val="000000"/>
                          </a:solidFill>
                          <a:effectLst/>
                          <a:latin typeface="Calibri"/>
                        </a:rPr>
                        <a:t>Операция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endParaRPr lang="ru-RU"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ru-RU" sz="1600" b="0" i="0" u="none" strike="noStrike" dirty="0">
                          <a:solidFill>
                            <a:srgbClr val="000000"/>
                          </a:solidFill>
                          <a:effectLst/>
                          <a:latin typeface="Calibri"/>
                        </a:rPr>
                        <a:t>15000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10008"/>
                  </a:ext>
                </a:extLst>
              </a:tr>
              <a:tr h="212179">
                <a:tc>
                  <a:txBody>
                    <a:bodyPr/>
                    <a:lstStyle/>
                    <a:p>
                      <a:pPr algn="l" fontAlgn="b"/>
                      <a:r>
                        <a:rPr lang="ru-RU" sz="1600" b="1" i="0" u="none" strike="noStrike" dirty="0">
                          <a:solidFill>
                            <a:srgbClr val="000000"/>
                          </a:solidFill>
                          <a:effectLst/>
                          <a:latin typeface="Calibri"/>
                        </a:rPr>
                        <a:t>ВСЕГО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endParaRPr lang="ru-RU" sz="16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1800" b="1" i="0" u="none" strike="noStrike" dirty="0">
                          <a:solidFill>
                            <a:srgbClr val="000000"/>
                          </a:solidFill>
                          <a:effectLst/>
                          <a:latin typeface="Calibri"/>
                        </a:rPr>
                        <a:t>~</a:t>
                      </a:r>
                      <a:r>
                        <a:rPr lang="en-US" sz="1800" b="1" i="0" u="none" strike="noStrike" baseline="0" dirty="0">
                          <a:solidFill>
                            <a:srgbClr val="000000"/>
                          </a:solidFill>
                          <a:effectLst/>
                          <a:latin typeface="Calibri"/>
                        </a:rPr>
                        <a:t> </a:t>
                      </a:r>
                      <a:r>
                        <a:rPr lang="ru-RU" sz="1800" b="1" i="0" u="none" strike="noStrike" dirty="0">
                          <a:solidFill>
                            <a:srgbClr val="000000"/>
                          </a:solidFill>
                          <a:effectLst/>
                          <a:latin typeface="Calibri"/>
                        </a:rPr>
                        <a:t>100000 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10009"/>
                  </a:ext>
                </a:extLst>
              </a:tr>
            </a:tbl>
          </a:graphicData>
        </a:graphic>
      </p:graphicFrame>
      <p:sp>
        <p:nvSpPr>
          <p:cNvPr id="8" name="Прямоугольник 7"/>
          <p:cNvSpPr/>
          <p:nvPr/>
        </p:nvSpPr>
        <p:spPr>
          <a:xfrm>
            <a:off x="400345" y="4005064"/>
            <a:ext cx="7416824" cy="923330"/>
          </a:xfrm>
          <a:prstGeom prst="rect">
            <a:avLst/>
          </a:prstGeom>
          <a:solidFill>
            <a:schemeClr val="accent3">
              <a:lumMod val="20000"/>
              <a:lumOff val="80000"/>
            </a:schemeClr>
          </a:solidFill>
          <a:ln>
            <a:solidFill>
              <a:schemeClr val="tx1"/>
            </a:solidFill>
          </a:ln>
        </p:spPr>
        <p:txBody>
          <a:bodyPr wrap="square">
            <a:spAutoFit/>
          </a:bodyPr>
          <a:lstStyle/>
          <a:p>
            <a:r>
              <a:rPr lang="ru-RU" b="1" dirty="0"/>
              <a:t>КСГ: </a:t>
            </a:r>
            <a:r>
              <a:rPr lang="ru-RU" dirty="0"/>
              <a:t>206 (st25.012) – операции на сосудах (5 уровень) </a:t>
            </a:r>
          </a:p>
          <a:p>
            <a:r>
              <a:rPr lang="ru-RU" b="1" dirty="0"/>
              <a:t>А16.12.051.002 </a:t>
            </a:r>
            <a:r>
              <a:rPr lang="ru-RU" dirty="0"/>
              <a:t>– </a:t>
            </a:r>
            <a:r>
              <a:rPr lang="ru-RU" dirty="0" err="1"/>
              <a:t>эндоваскулярная</a:t>
            </a:r>
            <a:r>
              <a:rPr lang="ru-RU" dirty="0"/>
              <a:t> эмболизация сосудов </a:t>
            </a:r>
            <a:r>
              <a:rPr lang="ru-RU" dirty="0" err="1"/>
              <a:t>микроэмболами</a:t>
            </a:r>
            <a:endParaRPr lang="ru-RU" dirty="0"/>
          </a:p>
          <a:p>
            <a:r>
              <a:rPr lang="ru-RU" b="1" dirty="0"/>
              <a:t>Диагноз:</a:t>
            </a:r>
            <a:r>
              <a:rPr lang="ru-RU" dirty="0"/>
              <a:t> M17.1  - другой первичный </a:t>
            </a:r>
            <a:r>
              <a:rPr lang="ru-RU" dirty="0" err="1"/>
              <a:t>гонартоз</a:t>
            </a:r>
            <a:r>
              <a:rPr lang="ru-RU" dirty="0"/>
              <a:t> </a:t>
            </a:r>
          </a:p>
        </p:txBody>
      </p:sp>
      <p:sp>
        <p:nvSpPr>
          <p:cNvPr id="10" name="Прямоугольник 9"/>
          <p:cNvSpPr/>
          <p:nvPr/>
        </p:nvSpPr>
        <p:spPr>
          <a:xfrm>
            <a:off x="400345" y="5517232"/>
            <a:ext cx="7416824" cy="923330"/>
          </a:xfrm>
          <a:prstGeom prst="rect">
            <a:avLst/>
          </a:prstGeom>
          <a:solidFill>
            <a:schemeClr val="accent3">
              <a:lumMod val="20000"/>
              <a:lumOff val="80000"/>
            </a:schemeClr>
          </a:solidFill>
          <a:ln>
            <a:solidFill>
              <a:schemeClr val="tx1"/>
            </a:solidFill>
          </a:ln>
        </p:spPr>
        <p:txBody>
          <a:bodyPr wrap="square">
            <a:spAutoFit/>
          </a:bodyPr>
          <a:lstStyle/>
          <a:p>
            <a:pPr algn="just"/>
            <a:r>
              <a:rPr lang="ru-RU" dirty="0">
                <a:cs typeface="Times New Roman" panose="02020603050405020304" pitchFamily="18" charset="0"/>
              </a:rPr>
              <a:t>Грант на исследование</a:t>
            </a:r>
          </a:p>
          <a:p>
            <a:pPr algn="just"/>
            <a:r>
              <a:rPr lang="ru-RU" dirty="0" err="1">
                <a:cs typeface="Times New Roman" panose="02020603050405020304" pitchFamily="18" charset="0"/>
              </a:rPr>
              <a:t>Гос.задание</a:t>
            </a:r>
            <a:endParaRPr lang="ru-RU" dirty="0">
              <a:cs typeface="Times New Roman" panose="02020603050405020304" pitchFamily="18" charset="0"/>
            </a:endParaRPr>
          </a:p>
          <a:p>
            <a:pPr algn="just"/>
            <a:r>
              <a:rPr lang="ru-RU" dirty="0">
                <a:cs typeface="Times New Roman" panose="02020603050405020304" pitchFamily="18" charset="0"/>
              </a:rPr>
              <a:t>Прикладная комплексная тема …</a:t>
            </a:r>
          </a:p>
        </p:txBody>
      </p:sp>
    </p:spTree>
    <p:extLst>
      <p:ext uri="{BB962C8B-B14F-4D97-AF65-F5344CB8AC3E}">
        <p14:creationId xmlns:p14="http://schemas.microsoft.com/office/powerpoint/2010/main" val="190199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4624"/>
            <a:ext cx="7956376" cy="400110"/>
          </a:xfrm>
          <a:prstGeom prst="rect">
            <a:avLst/>
          </a:prstGeom>
        </p:spPr>
        <p:txBody>
          <a:bodyPr wrap="square">
            <a:sp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Болевой синдром </a:t>
            </a:r>
          </a:p>
        </p:txBody>
      </p:sp>
      <p:sp>
        <p:nvSpPr>
          <p:cNvPr id="6" name="Прямоугольник 5"/>
          <p:cNvSpPr/>
          <p:nvPr/>
        </p:nvSpPr>
        <p:spPr>
          <a:xfrm>
            <a:off x="302712" y="5517232"/>
            <a:ext cx="7365632" cy="1015663"/>
          </a:xfrm>
          <a:prstGeom prst="rect">
            <a:avLst/>
          </a:prstGeom>
          <a:solidFill>
            <a:schemeClr val="accent5">
              <a:lumMod val="60000"/>
              <a:lumOff val="40000"/>
            </a:schemeClr>
          </a:solidFill>
        </p:spPr>
        <p:txBody>
          <a:bodyPr wrap="square">
            <a:spAutoFit/>
          </a:bodyPr>
          <a:lstStyle/>
          <a:p>
            <a:pPr algn="just"/>
            <a:r>
              <a:rPr lang="ru-RU" sz="2000" dirty="0">
                <a:solidFill>
                  <a:srgbClr val="002060"/>
                </a:solidFill>
                <a:latin typeface="Times New Roman" panose="02020603050405020304" pitchFamily="18" charset="0"/>
                <a:cs typeface="Times New Roman" panose="02020603050405020304" pitchFamily="18" charset="0"/>
              </a:rPr>
              <a:t>Болевой синдром при остеоартрите оказывает наибольшее негативное влияние, что в свою очередь приводит к снижению качества жизни пациента!!!</a:t>
            </a:r>
          </a:p>
        </p:txBody>
      </p:sp>
      <p:sp>
        <p:nvSpPr>
          <p:cNvPr id="2" name="Прямоугольник 1"/>
          <p:cNvSpPr/>
          <p:nvPr/>
        </p:nvSpPr>
        <p:spPr>
          <a:xfrm>
            <a:off x="3347864" y="2876743"/>
            <a:ext cx="4968552" cy="1200329"/>
          </a:xfrm>
          <a:prstGeom prst="rect">
            <a:avLst/>
          </a:prstGeom>
          <a:ln>
            <a:solidFill>
              <a:schemeClr val="accent1"/>
            </a:solidFill>
          </a:ln>
        </p:spPr>
        <p:txBody>
          <a:bodyPr wrap="square">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'Worse than death' and waiting for a joint arthroplasty</a:t>
            </a:r>
            <a:r>
              <a:rPr lang="ru-RU" b="1" dirty="0">
                <a:solidFill>
                  <a:srgbClr val="002060"/>
                </a:solidFill>
                <a:latin typeface="Times New Roman" panose="02020603050405020304" pitchFamily="18" charset="0"/>
                <a:cs typeface="Times New Roman" panose="02020603050405020304" pitchFamily="18" charset="0"/>
              </a:rPr>
              <a:t> </a:t>
            </a:r>
          </a:p>
          <a:p>
            <a:pPr algn="ctr"/>
            <a:r>
              <a:rPr lang="ru-RU" dirty="0">
                <a:solidFill>
                  <a:srgbClr val="002060"/>
                </a:solidFill>
                <a:latin typeface="Times New Roman" panose="02020603050405020304" pitchFamily="18" charset="0"/>
                <a:cs typeface="Times New Roman" panose="02020603050405020304" pitchFamily="18" charset="0"/>
              </a:rPr>
              <a:t>«Хуже смерти» и в ожидании артропластики сустава…</a:t>
            </a:r>
          </a:p>
        </p:txBody>
      </p:sp>
      <p:sp>
        <p:nvSpPr>
          <p:cNvPr id="4" name="Прямоугольник 3"/>
          <p:cNvSpPr/>
          <p:nvPr/>
        </p:nvSpPr>
        <p:spPr>
          <a:xfrm>
            <a:off x="323528" y="2876743"/>
            <a:ext cx="2592288" cy="1138773"/>
          </a:xfrm>
          <a:prstGeom prst="rect">
            <a:avLst/>
          </a:prstGeom>
          <a:ln>
            <a:solidFill>
              <a:schemeClr val="accent1"/>
            </a:solidFill>
          </a:ln>
        </p:spPr>
        <p:txBody>
          <a:bodyPr wrap="square">
            <a:spAutoFit/>
          </a:bodyPr>
          <a:lstStyle/>
          <a:p>
            <a:pPr algn="ctr"/>
            <a:r>
              <a:rPr lang="ru-RU" dirty="0">
                <a:solidFill>
                  <a:srgbClr val="002060"/>
                </a:solidFill>
                <a:latin typeface="Times New Roman" panose="02020603050405020304" pitchFamily="18" charset="0"/>
                <a:cs typeface="Times New Roman" panose="02020603050405020304" pitchFamily="18" charset="0"/>
              </a:rPr>
              <a:t>Исследование проведенное в 2019 г. </a:t>
            </a:r>
            <a:r>
              <a:rPr lang="pt-BR" sz="1600" i="1" dirty="0">
                <a:solidFill>
                  <a:srgbClr val="002060"/>
                </a:solidFill>
                <a:latin typeface="Times New Roman" panose="02020603050405020304" pitchFamily="18" charset="0"/>
                <a:cs typeface="Times New Roman" panose="02020603050405020304" pitchFamily="18" charset="0"/>
              </a:rPr>
              <a:t>CEH Scott , DJ MacDonald , CR Howie</a:t>
            </a:r>
            <a:endParaRPr lang="ru-RU" sz="1600" i="1" dirty="0">
              <a:solidFill>
                <a:srgbClr val="002060"/>
              </a:solidFill>
              <a:latin typeface="Times New Roman" panose="02020603050405020304" pitchFamily="18" charset="0"/>
              <a:cs typeface="Times New Roman" panose="02020603050405020304" pitchFamily="18" charset="0"/>
            </a:endParaRPr>
          </a:p>
        </p:txBody>
      </p:sp>
      <p:sp>
        <p:nvSpPr>
          <p:cNvPr id="9" name="Стрелка вправо 8"/>
          <p:cNvSpPr/>
          <p:nvPr/>
        </p:nvSpPr>
        <p:spPr>
          <a:xfrm>
            <a:off x="2915816" y="3215604"/>
            <a:ext cx="418356" cy="35741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endParaRPr>
          </a:p>
        </p:txBody>
      </p:sp>
      <p:sp>
        <p:nvSpPr>
          <p:cNvPr id="10" name="Прямоугольник 9"/>
          <p:cNvSpPr/>
          <p:nvPr/>
        </p:nvSpPr>
        <p:spPr>
          <a:xfrm>
            <a:off x="302713" y="4149080"/>
            <a:ext cx="8013703" cy="1200329"/>
          </a:xfrm>
          <a:prstGeom prst="rect">
            <a:avLst/>
          </a:prstGeom>
          <a:solidFill>
            <a:schemeClr val="accent1">
              <a:lumMod val="60000"/>
              <a:lumOff val="40000"/>
            </a:schemeClr>
          </a:solidFill>
        </p:spPr>
        <p:txBody>
          <a:bodyPr wrap="square">
            <a:spAutoFit/>
          </a:bodyPr>
          <a:lstStyle/>
          <a:p>
            <a:pPr algn="just"/>
            <a:r>
              <a:rPr lang="ru-RU" dirty="0">
                <a:solidFill>
                  <a:srgbClr val="002060"/>
                </a:solidFill>
                <a:latin typeface="Times New Roman" panose="02020603050405020304" pitchFamily="18" charset="0"/>
                <a:cs typeface="Times New Roman" panose="02020603050405020304" pitchFamily="18" charset="0"/>
              </a:rPr>
              <a:t>Ожидающие операцию по </a:t>
            </a:r>
            <a:r>
              <a:rPr lang="ru-RU" dirty="0" err="1">
                <a:solidFill>
                  <a:srgbClr val="002060"/>
                </a:solidFill>
                <a:latin typeface="Times New Roman" panose="02020603050405020304" pitchFamily="18" charset="0"/>
                <a:cs typeface="Times New Roman" panose="02020603050405020304" pitchFamily="18" charset="0"/>
              </a:rPr>
              <a:t>эндопротезированию</a:t>
            </a:r>
            <a:r>
              <a:rPr lang="ru-RU" dirty="0">
                <a:solidFill>
                  <a:srgbClr val="002060"/>
                </a:solidFill>
                <a:latin typeface="Times New Roman" panose="02020603050405020304" pitchFamily="18" charset="0"/>
                <a:cs typeface="Times New Roman" panose="02020603050405020304" pitchFamily="18" charset="0"/>
              </a:rPr>
              <a:t> суставов, имеют худшие результаты по EQ-5D, чем пациенты с другими хроническими заболеваниями, такими как сердечная недостаточность, диабет и хроническая </a:t>
            </a:r>
            <a:r>
              <a:rPr lang="ru-RU" dirty="0" err="1">
                <a:solidFill>
                  <a:srgbClr val="002060"/>
                </a:solidFill>
                <a:latin typeface="Times New Roman" panose="02020603050405020304" pitchFamily="18" charset="0"/>
                <a:cs typeface="Times New Roman" panose="02020603050405020304" pitchFamily="18" charset="0"/>
              </a:rPr>
              <a:t>обструктивная</a:t>
            </a:r>
            <a:r>
              <a:rPr lang="ru-RU" dirty="0">
                <a:solidFill>
                  <a:srgbClr val="002060"/>
                </a:solidFill>
                <a:latin typeface="Times New Roman" panose="02020603050405020304" pitchFamily="18" charset="0"/>
                <a:cs typeface="Times New Roman" panose="02020603050405020304" pitchFamily="18" charset="0"/>
              </a:rPr>
              <a:t> болезнь лёгких</a:t>
            </a:r>
          </a:p>
        </p:txBody>
      </p:sp>
      <p:pic>
        <p:nvPicPr>
          <p:cNvPr id="12" name="Рисунок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501733"/>
            <a:ext cx="8071804" cy="2341067"/>
          </a:xfrm>
          <a:prstGeom prst="rect">
            <a:avLst/>
          </a:prstGeom>
        </p:spPr>
      </p:pic>
      <p:pic>
        <p:nvPicPr>
          <p:cNvPr id="8" name="Рисунок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7781092" y="5349409"/>
            <a:ext cx="1362908" cy="1508591"/>
          </a:xfrm>
          <a:prstGeom prst="rect">
            <a:avLst/>
          </a:prstGeom>
        </p:spPr>
      </p:pic>
    </p:spTree>
    <p:extLst>
      <p:ext uri="{BB962C8B-B14F-4D97-AF65-F5344CB8AC3E}">
        <p14:creationId xmlns:p14="http://schemas.microsoft.com/office/powerpoint/2010/main" val="323407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692696"/>
            <a:ext cx="6447151" cy="3351294"/>
          </a:xfrm>
          <a:prstGeom prst="rect">
            <a:avLst/>
          </a:prstGeom>
        </p:spPr>
      </p:pic>
      <p:sp>
        <p:nvSpPr>
          <p:cNvPr id="5" name="Прямоугольник 4"/>
          <p:cNvSpPr/>
          <p:nvPr/>
        </p:nvSpPr>
        <p:spPr>
          <a:xfrm>
            <a:off x="0" y="0"/>
            <a:ext cx="8460432" cy="707886"/>
          </a:xfrm>
          <a:prstGeom prst="rect">
            <a:avLst/>
          </a:prstGeom>
        </p:spPr>
        <p:txBody>
          <a:bodyPr wrap="square">
            <a:sp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Схема патофизиологических процессов при формировании остеоартрита</a:t>
            </a:r>
          </a:p>
        </p:txBody>
      </p:sp>
      <p:pic>
        <p:nvPicPr>
          <p:cNvPr id="1026" name="Picture 2" descr="https://dossu.com/wp-content/uploads/arrows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005064"/>
            <a:ext cx="2304256" cy="244827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59832" y="4534088"/>
            <a:ext cx="5400600" cy="1631216"/>
          </a:xfrm>
          <a:prstGeom prst="rect">
            <a:avLst/>
          </a:prstGeom>
          <a:solidFill>
            <a:schemeClr val="accent5">
              <a:lumMod val="40000"/>
              <a:lumOff val="60000"/>
            </a:schemeClr>
          </a:solidFill>
        </p:spPr>
        <p:txBody>
          <a:bodyPr wrap="square">
            <a:spAutoFit/>
          </a:bodyPr>
          <a:lstStyle/>
          <a:p>
            <a:pPr algn="just"/>
            <a:r>
              <a:rPr lang="ru-RU" sz="2000" u="sng" dirty="0">
                <a:solidFill>
                  <a:srgbClr val="002060"/>
                </a:solidFill>
                <a:latin typeface="Times New Roman" panose="02020603050405020304" pitchFamily="18" charset="0"/>
                <a:cs typeface="Times New Roman" panose="02020603050405020304" pitchFamily="18" charset="0"/>
              </a:rPr>
              <a:t>Неоангиогенез, воспаление и нейрогенез</a:t>
            </a:r>
            <a:r>
              <a:rPr lang="ru-RU" sz="2000" dirty="0">
                <a:solidFill>
                  <a:srgbClr val="002060"/>
                </a:solidFill>
                <a:latin typeface="Times New Roman" panose="02020603050405020304" pitchFamily="18" charset="0"/>
                <a:cs typeface="Times New Roman" panose="02020603050405020304" pitchFamily="18" charset="0"/>
              </a:rPr>
              <a:t> – глубоко интегрированные процессы, способствующие появлению боли и структурному повреждению, наблюдаемого при остеоартрите!</a:t>
            </a:r>
          </a:p>
        </p:txBody>
      </p:sp>
    </p:spTree>
    <p:extLst>
      <p:ext uri="{BB962C8B-B14F-4D97-AF65-F5344CB8AC3E}">
        <p14:creationId xmlns:p14="http://schemas.microsoft.com/office/powerpoint/2010/main" val="5515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460432" cy="707886"/>
          </a:xfrm>
          <a:prstGeom prst="rect">
            <a:avLst/>
          </a:prstGeom>
        </p:spPr>
        <p:txBody>
          <a:bodyPr wrap="square">
            <a:spAutoFit/>
          </a:bodyPr>
          <a:lstStyle/>
          <a:p>
            <a:pPr algn="ctr"/>
            <a:r>
              <a:rPr lang="ru-RU" sz="2000" b="1" dirty="0" err="1">
                <a:solidFill>
                  <a:srgbClr val="002060"/>
                </a:solidFill>
                <a:latin typeface="Times New Roman" panose="02020603050405020304" pitchFamily="18" charset="0"/>
                <a:cs typeface="Times New Roman" panose="02020603050405020304" pitchFamily="18" charset="0"/>
              </a:rPr>
              <a:t>Транскатетерная</a:t>
            </a:r>
            <a:r>
              <a:rPr lang="ru-RU" sz="2000" b="1" dirty="0">
                <a:solidFill>
                  <a:srgbClr val="002060"/>
                </a:solidFill>
                <a:latin typeface="Times New Roman" panose="02020603050405020304" pitchFamily="18" charset="0"/>
                <a:cs typeface="Times New Roman" panose="02020603050405020304" pitchFamily="18" charset="0"/>
              </a:rPr>
              <a:t> артериальная </a:t>
            </a:r>
            <a:r>
              <a:rPr lang="ru-RU" sz="2000" b="1" dirty="0" err="1">
                <a:solidFill>
                  <a:srgbClr val="002060"/>
                </a:solidFill>
                <a:latin typeface="Times New Roman" panose="02020603050405020304" pitchFamily="18" charset="0"/>
                <a:cs typeface="Times New Roman" panose="02020603050405020304" pitchFamily="18" charset="0"/>
              </a:rPr>
              <a:t>эмболизация</a:t>
            </a:r>
            <a:r>
              <a:rPr lang="ru-RU" sz="2000" b="1" dirty="0">
                <a:solidFill>
                  <a:srgbClr val="002060"/>
                </a:solidFill>
                <a:latin typeface="Times New Roman" panose="02020603050405020304" pitchFamily="18" charset="0"/>
                <a:cs typeface="Times New Roman" panose="02020603050405020304" pitchFamily="18" charset="0"/>
              </a:rPr>
              <a:t> ветвей подколенной артерии</a:t>
            </a: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664" y="692697"/>
            <a:ext cx="5472608" cy="3168351"/>
          </a:xfrm>
          <a:prstGeom prst="rect">
            <a:avLst/>
          </a:prstGeom>
        </p:spPr>
      </p:pic>
      <p:pic>
        <p:nvPicPr>
          <p:cNvPr id="14" name="Рисунок 13"/>
          <p:cNvPicPr/>
          <p:nvPr/>
        </p:nvPicPr>
        <p:blipFill rotWithShape="1">
          <a:blip r:embed="rId3" cstate="email">
            <a:extLst>
              <a:ext uri="{28A0092B-C50C-407E-A947-70E740481C1C}">
                <a14:useLocalDpi xmlns:a14="http://schemas.microsoft.com/office/drawing/2010/main"/>
              </a:ext>
            </a:extLst>
          </a:blip>
          <a:srcRect/>
          <a:stretch/>
        </p:blipFill>
        <p:spPr bwMode="auto">
          <a:xfrm>
            <a:off x="1187624" y="3826184"/>
            <a:ext cx="5976664" cy="29151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51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8460432" cy="369332"/>
          </a:xfrm>
          <a:prstGeom prst="rect">
            <a:avLst/>
          </a:prstGeom>
        </p:spPr>
        <p:txBody>
          <a:bodyPr wrap="square">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Немного статистических данных</a:t>
            </a:r>
          </a:p>
        </p:txBody>
      </p:sp>
      <p:graphicFrame>
        <p:nvGraphicFramePr>
          <p:cNvPr id="10" name="Таблица 9"/>
          <p:cNvGraphicFramePr>
            <a:graphicFrameLocks noGrp="1"/>
          </p:cNvGraphicFramePr>
          <p:nvPr>
            <p:extLst>
              <p:ext uri="{D42A27DB-BD31-4B8C-83A1-F6EECF244321}">
                <p14:modId xmlns:p14="http://schemas.microsoft.com/office/powerpoint/2010/main" val="814750827"/>
              </p:ext>
            </p:extLst>
          </p:nvPr>
        </p:nvGraphicFramePr>
        <p:xfrm>
          <a:off x="-1" y="369333"/>
          <a:ext cx="8460433" cy="6504507"/>
        </p:xfrm>
        <a:graphic>
          <a:graphicData uri="http://schemas.openxmlformats.org/drawingml/2006/table">
            <a:tbl>
              <a:tblPr firstRow="1" firstCol="1" bandRow="1"/>
              <a:tblGrid>
                <a:gridCol w="1547665">
                  <a:extLst>
                    <a:ext uri="{9D8B030D-6E8A-4147-A177-3AD203B41FA5}">
                      <a16:colId xmlns:a16="http://schemas.microsoft.com/office/drawing/2014/main" xmlns="" val="2507215197"/>
                    </a:ext>
                  </a:extLst>
                </a:gridCol>
                <a:gridCol w="1728192">
                  <a:extLst>
                    <a:ext uri="{9D8B030D-6E8A-4147-A177-3AD203B41FA5}">
                      <a16:colId xmlns:a16="http://schemas.microsoft.com/office/drawing/2014/main" xmlns="" val="844532921"/>
                    </a:ext>
                  </a:extLst>
                </a:gridCol>
                <a:gridCol w="1080120">
                  <a:extLst>
                    <a:ext uri="{9D8B030D-6E8A-4147-A177-3AD203B41FA5}">
                      <a16:colId xmlns:a16="http://schemas.microsoft.com/office/drawing/2014/main" xmlns="" val="1328052305"/>
                    </a:ext>
                  </a:extLst>
                </a:gridCol>
                <a:gridCol w="2016224">
                  <a:extLst>
                    <a:ext uri="{9D8B030D-6E8A-4147-A177-3AD203B41FA5}">
                      <a16:colId xmlns:a16="http://schemas.microsoft.com/office/drawing/2014/main" xmlns="" val="2151312719"/>
                    </a:ext>
                  </a:extLst>
                </a:gridCol>
                <a:gridCol w="2088232">
                  <a:extLst>
                    <a:ext uri="{9D8B030D-6E8A-4147-A177-3AD203B41FA5}">
                      <a16:colId xmlns:a16="http://schemas.microsoft.com/office/drawing/2014/main" xmlns="" val="4175449387"/>
                    </a:ext>
                  </a:extLst>
                </a:gridCol>
              </a:tblGrid>
              <a:tr h="545331">
                <a:tc>
                  <a:txBody>
                    <a:bodyPr/>
                    <a:lstStyle/>
                    <a:p>
                      <a:pPr algn="ctr">
                        <a:lnSpc>
                          <a:spcPct val="100000"/>
                        </a:lnSpc>
                        <a:spcAft>
                          <a:spcPts val="0"/>
                        </a:spcAft>
                      </a:pPr>
                      <a:r>
                        <a:rPr lang="ru-RU" sz="1550" b="1" dirty="0">
                          <a:solidFill>
                            <a:srgbClr val="000000"/>
                          </a:solidFill>
                          <a:effectLst/>
                          <a:uFill>
                            <a:solidFill>
                              <a:srgbClr val="000000"/>
                            </a:solidFill>
                          </a:uFill>
                          <a:latin typeface="Times New Roman" panose="02020603050405020304" pitchFamily="18" charset="0"/>
                          <a:ea typeface="Calibri" panose="020F0502020204030204" pitchFamily="34" charset="0"/>
                        </a:rPr>
                        <a:t>Публикация (автор (-ы), год)</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b="1" dirty="0">
                          <a:solidFill>
                            <a:srgbClr val="000000"/>
                          </a:solidFill>
                          <a:effectLst/>
                          <a:uFill>
                            <a:solidFill>
                              <a:srgbClr val="000000"/>
                            </a:solidFill>
                          </a:uFill>
                          <a:latin typeface="Times New Roman" panose="02020603050405020304" pitchFamily="18" charset="0"/>
                          <a:ea typeface="Calibri" panose="020F0502020204030204" pitchFamily="34" charset="0"/>
                        </a:rPr>
                        <a:t>Цель </a:t>
                      </a:r>
                      <a:r>
                        <a:rPr lang="ru-RU" sz="1550" b="1" dirty="0" err="1">
                          <a:solidFill>
                            <a:srgbClr val="000000"/>
                          </a:solidFill>
                          <a:effectLst/>
                          <a:uFill>
                            <a:solidFill>
                              <a:srgbClr val="000000"/>
                            </a:solidFill>
                          </a:uFill>
                          <a:latin typeface="Times New Roman" panose="02020603050405020304" pitchFamily="18" charset="0"/>
                          <a:ea typeface="Calibri" panose="020F0502020204030204" pitchFamily="34" charset="0"/>
                        </a:rPr>
                        <a:t>эмболицации</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b="1" dirty="0">
                          <a:solidFill>
                            <a:srgbClr val="000000"/>
                          </a:solidFill>
                          <a:effectLst/>
                          <a:uFill>
                            <a:solidFill>
                              <a:srgbClr val="000000"/>
                            </a:solidFill>
                          </a:uFill>
                          <a:latin typeface="Times New Roman" panose="02020603050405020304" pitchFamily="18" charset="0"/>
                          <a:ea typeface="Calibri" panose="020F0502020204030204" pitchFamily="34" charset="0"/>
                        </a:rPr>
                        <a:t>Кол-во пациентов</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b="1" dirty="0">
                          <a:solidFill>
                            <a:srgbClr val="000000"/>
                          </a:solidFill>
                          <a:effectLst/>
                          <a:uFill>
                            <a:solidFill>
                              <a:srgbClr val="000000"/>
                            </a:solidFill>
                          </a:uFill>
                          <a:latin typeface="Times New Roman" panose="02020603050405020304" pitchFamily="18" charset="0"/>
                          <a:ea typeface="Calibri" panose="020F0502020204030204" pitchFamily="34" charset="0"/>
                        </a:rPr>
                        <a:t>Материал </a:t>
                      </a:r>
                      <a:r>
                        <a:rPr lang="ru-RU" sz="1550" b="1" dirty="0" err="1">
                          <a:solidFill>
                            <a:srgbClr val="000000"/>
                          </a:solidFill>
                          <a:effectLst/>
                          <a:uFill>
                            <a:solidFill>
                              <a:srgbClr val="000000"/>
                            </a:solidFill>
                          </a:uFill>
                          <a:latin typeface="Times New Roman" panose="02020603050405020304" pitchFamily="18" charset="0"/>
                          <a:ea typeface="Calibri" panose="020F0502020204030204" pitchFamily="34" charset="0"/>
                        </a:rPr>
                        <a:t>эмбола</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b="1" dirty="0">
                          <a:solidFill>
                            <a:srgbClr val="000000"/>
                          </a:solidFill>
                          <a:effectLst/>
                          <a:uFill>
                            <a:solidFill>
                              <a:srgbClr val="000000"/>
                            </a:solidFill>
                          </a:uFill>
                          <a:latin typeface="Times New Roman" panose="02020603050405020304" pitchFamily="18" charset="0"/>
                          <a:ea typeface="Calibri" panose="020F0502020204030204" pitchFamily="34" charset="0"/>
                        </a:rPr>
                        <a:t>Осложнения</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1944204"/>
                  </a:ext>
                </a:extLst>
              </a:tr>
              <a:tr h="580770">
                <a:tc>
                  <a:txBody>
                    <a:bodyPr/>
                    <a:lstStyle/>
                    <a:p>
                      <a:pPr>
                        <a:lnSpc>
                          <a:spcPct val="100000"/>
                        </a:lnSpc>
                        <a:spcAft>
                          <a:spcPts val="0"/>
                        </a:spcAft>
                      </a:pP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Okuno</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a:t>
                      </a:r>
                      <a:r>
                        <a:rPr lang="en-US"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Y</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и </a:t>
                      </a: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соавт</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(2015)</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коленный сустав</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14</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IPM/CS; сферические эмболы (75 мкм)</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нет</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0162536"/>
                  </a:ext>
                </a:extLst>
              </a:tr>
              <a:tr h="817997">
                <a:tc>
                  <a:txBody>
                    <a:bodyPr/>
                    <a:lstStyle/>
                    <a:p>
                      <a:pPr>
                        <a:lnSpc>
                          <a:spcPct val="100000"/>
                        </a:lnSpc>
                        <a:spcAft>
                          <a:spcPts val="0"/>
                        </a:spcAft>
                      </a:pP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Ogilvie</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a:t>
                      </a:r>
                      <a:r>
                        <a:rPr lang="en-US"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M</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en-US"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E</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и </a:t>
                      </a: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соавт</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(2016)</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коленный сустав</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5</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сферические </a:t>
                      </a: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эмболы</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(45-355 мкм); 3-мм катушки </a:t>
                      </a: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Tornado</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нет</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4630693"/>
                  </a:ext>
                </a:extLst>
              </a:tr>
              <a:tr h="580770">
                <a:tc>
                  <a:txBody>
                    <a:bodyPr/>
                    <a:lstStyle/>
                    <a:p>
                      <a:pPr>
                        <a:lnSpc>
                          <a:spcPct val="100000"/>
                        </a:lnSpc>
                        <a:spcAft>
                          <a:spcPts val="0"/>
                        </a:spcAft>
                      </a:pP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Guevara</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a:t>
                      </a:r>
                      <a:r>
                        <a:rPr lang="en-US"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C</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en-US"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J</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и </a:t>
                      </a: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соавт</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(2016)</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коленный сустав</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10</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сферические </a:t>
                      </a: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эмболы</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(300-700 мкм)</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ишемия кожи (1)</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19286044"/>
                  </a:ext>
                </a:extLst>
              </a:tr>
              <a:tr h="817997">
                <a:tc>
                  <a:txBody>
                    <a:bodyPr/>
                    <a:lstStyle/>
                    <a:p>
                      <a:pP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Okuno </a:t>
                      </a:r>
                      <a:r>
                        <a:rPr lang="en-US" sz="1550">
                          <a:solidFill>
                            <a:srgbClr val="000000"/>
                          </a:solidFill>
                          <a:effectLst/>
                          <a:uFill>
                            <a:solidFill>
                              <a:srgbClr val="000000"/>
                            </a:solidFill>
                          </a:uFill>
                          <a:latin typeface="Times New Roman" panose="02020603050405020304" pitchFamily="18" charset="0"/>
                          <a:ea typeface="Calibri" panose="020F0502020204030204" pitchFamily="34" charset="0"/>
                        </a:rPr>
                        <a:t>Y</a:t>
                      </a: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 и соавт. (2017)</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коленный сустав</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72</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IPM/CS; сферические </a:t>
                      </a: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эмболы</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(75 мкм)</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подкожное кровоизлияние (12); ишемия  кожи (7)</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9684729"/>
                  </a:ext>
                </a:extLst>
              </a:tr>
              <a:tr h="580770">
                <a:tc>
                  <a:txBody>
                    <a:bodyPr/>
                    <a:lstStyle/>
                    <a:p>
                      <a:pP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Bagla</a:t>
                      </a:r>
                      <a:r>
                        <a:rPr lang="en-US" sz="1550">
                          <a:solidFill>
                            <a:srgbClr val="000000"/>
                          </a:solidFill>
                          <a:effectLst/>
                          <a:uFill>
                            <a:solidFill>
                              <a:srgbClr val="000000"/>
                            </a:solidFill>
                          </a:uFill>
                          <a:latin typeface="Times New Roman" panose="02020603050405020304" pitchFamily="18" charset="0"/>
                          <a:ea typeface="Calibri" panose="020F0502020204030204" pitchFamily="34" charset="0"/>
                        </a:rPr>
                        <a:t> S.</a:t>
                      </a: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 (201</a:t>
                      </a:r>
                      <a:r>
                        <a:rPr lang="en-US" sz="1550">
                          <a:solidFill>
                            <a:srgbClr val="000000"/>
                          </a:solidFill>
                          <a:effectLst/>
                          <a:uFill>
                            <a:solidFill>
                              <a:srgbClr val="000000"/>
                            </a:solidFill>
                          </a:uFill>
                          <a:latin typeface="Times New Roman" panose="02020603050405020304" pitchFamily="18" charset="0"/>
                          <a:ea typeface="Calibri" panose="020F0502020204030204" pitchFamily="34" charset="0"/>
                        </a:rPr>
                        <a:t>9</a:t>
                      </a: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коленный сустав</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20</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сферические </a:t>
                      </a: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эмболы</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(75-100 мкм)</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ишемия  кожи (2)</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4834545"/>
                  </a:ext>
                </a:extLst>
              </a:tr>
              <a:tr h="1090661">
                <a:tc>
                  <a:txBody>
                    <a:bodyPr/>
                    <a:lstStyle/>
                    <a:p>
                      <a:pPr>
                        <a:lnSpc>
                          <a:spcPct val="100000"/>
                        </a:lnSpc>
                        <a:spcAft>
                          <a:spcPts val="0"/>
                        </a:spcAft>
                      </a:pP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Lee</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a:t>
                      </a:r>
                      <a:r>
                        <a:rPr lang="en-US"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S</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en-US"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H</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и </a:t>
                      </a: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соавт</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(2019)</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коленный сустав</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41</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IPM / CS</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подкожное кровоизлияние (5); гиперемия  кожи (4); лихорадка (1)</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0889708"/>
                  </a:ext>
                </a:extLst>
              </a:tr>
              <a:tr h="774359">
                <a:tc>
                  <a:txBody>
                    <a:bodyPr/>
                    <a:lstStyle/>
                    <a:p>
                      <a:pPr>
                        <a:lnSpc>
                          <a:spcPct val="100000"/>
                        </a:lnSpc>
                        <a:spcAft>
                          <a:spcPts val="0"/>
                        </a:spcAft>
                      </a:pPr>
                      <a:r>
                        <a:rPr lang="ru-RU" sz="1550" b="1" i="0" u="none">
                          <a:solidFill>
                            <a:srgbClr val="000000"/>
                          </a:solidFill>
                          <a:effectLst/>
                          <a:uFill>
                            <a:solidFill>
                              <a:srgbClr val="000000"/>
                            </a:solidFill>
                          </a:uFill>
                          <a:latin typeface="Times New Roman" panose="02020603050405020304" pitchFamily="18" charset="0"/>
                          <a:ea typeface="Calibri" panose="020F0502020204030204" pitchFamily="34" charset="0"/>
                        </a:rPr>
                        <a:t>Chau </a:t>
                      </a:r>
                      <a:r>
                        <a:rPr lang="en-US" sz="1550" b="1" i="0" u="none">
                          <a:solidFill>
                            <a:srgbClr val="000000"/>
                          </a:solidFill>
                          <a:effectLst/>
                          <a:uFill>
                            <a:solidFill>
                              <a:srgbClr val="000000"/>
                            </a:solidFill>
                          </a:uFill>
                          <a:latin typeface="Times New Roman" panose="02020603050405020304" pitchFamily="18" charset="0"/>
                          <a:ea typeface="Calibri" panose="020F0502020204030204" pitchFamily="34" charset="0"/>
                        </a:rPr>
                        <a:t>Y</a:t>
                      </a:r>
                      <a:r>
                        <a:rPr lang="ru-RU" sz="1550" b="1" i="0" u="none">
                          <a:solidFill>
                            <a:srgbClr val="000000"/>
                          </a:solidFill>
                          <a:effectLst/>
                          <a:uFill>
                            <a:solidFill>
                              <a:srgbClr val="000000"/>
                            </a:solidFill>
                          </a:uFill>
                          <a:latin typeface="Times New Roman" panose="02020603050405020304" pitchFamily="18" charset="0"/>
                          <a:ea typeface="Calibri" panose="020F0502020204030204" pitchFamily="34" charset="0"/>
                        </a:rPr>
                        <a:t>. и соавт. (2020)</a:t>
                      </a:r>
                      <a:endParaRPr lang="ru-RU" sz="1550" b="1" i="0" u="none">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b="1" i="0" u="none" dirty="0">
                          <a:solidFill>
                            <a:srgbClr val="000000"/>
                          </a:solidFill>
                          <a:effectLst/>
                          <a:uFill>
                            <a:solidFill>
                              <a:srgbClr val="000000"/>
                            </a:solidFill>
                          </a:uFill>
                          <a:latin typeface="Times New Roman" panose="02020603050405020304" pitchFamily="18" charset="0"/>
                          <a:ea typeface="Calibri" panose="020F0502020204030204" pitchFamily="34" charset="0"/>
                        </a:rPr>
                        <a:t>коленный сустав после эндопротезирования </a:t>
                      </a:r>
                      <a:endParaRPr lang="ru-RU" sz="1550" b="1" i="0" u="none"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b="1" i="0" u="none">
                          <a:solidFill>
                            <a:srgbClr val="000000"/>
                          </a:solidFill>
                          <a:effectLst/>
                          <a:uFill>
                            <a:solidFill>
                              <a:srgbClr val="000000"/>
                            </a:solidFill>
                          </a:uFill>
                          <a:latin typeface="Times New Roman" panose="02020603050405020304" pitchFamily="18" charset="0"/>
                          <a:ea typeface="Calibri" panose="020F0502020204030204" pitchFamily="34" charset="0"/>
                        </a:rPr>
                        <a:t>4</a:t>
                      </a:r>
                      <a:endParaRPr lang="ru-RU" sz="1550" b="1" i="0" u="none">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b="1" i="0" u="none" dirty="0">
                          <a:solidFill>
                            <a:srgbClr val="000000"/>
                          </a:solidFill>
                          <a:effectLst/>
                          <a:uFill>
                            <a:solidFill>
                              <a:srgbClr val="000000"/>
                            </a:solidFill>
                          </a:uFill>
                          <a:latin typeface="Times New Roman" panose="02020603050405020304" pitchFamily="18" charset="0"/>
                          <a:ea typeface="Calibri" panose="020F0502020204030204" pitchFamily="34" charset="0"/>
                        </a:rPr>
                        <a:t>сферические </a:t>
                      </a:r>
                      <a:r>
                        <a:rPr lang="ru-RU" sz="1550" b="1" i="0" u="none" dirty="0" err="1">
                          <a:solidFill>
                            <a:srgbClr val="000000"/>
                          </a:solidFill>
                          <a:effectLst/>
                          <a:uFill>
                            <a:solidFill>
                              <a:srgbClr val="000000"/>
                            </a:solidFill>
                          </a:uFill>
                          <a:latin typeface="Times New Roman" panose="02020603050405020304" pitchFamily="18" charset="0"/>
                          <a:ea typeface="Calibri" panose="020F0502020204030204" pitchFamily="34" charset="0"/>
                        </a:rPr>
                        <a:t>эмболы</a:t>
                      </a:r>
                      <a:r>
                        <a:rPr lang="ru-RU" sz="1550" b="1" i="0" u="none" dirty="0">
                          <a:solidFill>
                            <a:srgbClr val="000000"/>
                          </a:solidFill>
                          <a:effectLst/>
                          <a:uFill>
                            <a:solidFill>
                              <a:srgbClr val="000000"/>
                            </a:solidFill>
                          </a:uFill>
                          <a:latin typeface="Times New Roman" panose="02020603050405020304" pitchFamily="18" charset="0"/>
                          <a:ea typeface="Calibri" panose="020F0502020204030204" pitchFamily="34" charset="0"/>
                        </a:rPr>
                        <a:t> (75 мкм)</a:t>
                      </a:r>
                      <a:endParaRPr lang="ru-RU" sz="1550" b="1" i="0" u="none"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b="1" i="0" u="none" dirty="0">
                          <a:solidFill>
                            <a:srgbClr val="000000"/>
                          </a:solidFill>
                          <a:effectLst/>
                          <a:uFill>
                            <a:solidFill>
                              <a:srgbClr val="000000"/>
                            </a:solidFill>
                          </a:uFill>
                          <a:latin typeface="Times New Roman" panose="02020603050405020304" pitchFamily="18" charset="0"/>
                          <a:ea typeface="Calibri" panose="020F0502020204030204" pitchFamily="34" charset="0"/>
                        </a:rPr>
                        <a:t>нет</a:t>
                      </a:r>
                      <a:endParaRPr lang="ru-RU" sz="1550" b="1" i="0" u="none"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0305666"/>
                  </a:ext>
                </a:extLst>
              </a:tr>
              <a:tr h="545331">
                <a:tc>
                  <a:txBody>
                    <a:bodyPr/>
                    <a:lstStyle/>
                    <a:p>
                      <a:pPr>
                        <a:lnSpc>
                          <a:spcPct val="100000"/>
                        </a:lnSpc>
                        <a:spcAft>
                          <a:spcPts val="0"/>
                        </a:spcAft>
                      </a:pP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Lauko</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a:t>
                      </a:r>
                      <a:r>
                        <a:rPr lang="en-US"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K</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и </a:t>
                      </a: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соавт</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(2020)</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коленный сустав</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a:solidFill>
                            <a:srgbClr val="000000"/>
                          </a:solidFill>
                          <a:effectLst/>
                          <a:uFill>
                            <a:solidFill>
                              <a:srgbClr val="000000"/>
                            </a:solidFill>
                          </a:uFill>
                          <a:latin typeface="Times New Roman" panose="02020603050405020304" pitchFamily="18" charset="0"/>
                          <a:ea typeface="Calibri" panose="020F0502020204030204" pitchFamily="34" charset="0"/>
                        </a:rPr>
                        <a:t>1</a:t>
                      </a:r>
                      <a:endParaRPr lang="ru-RU" sz="15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сферические </a:t>
                      </a:r>
                      <a:r>
                        <a:rPr lang="ru-RU" sz="1550" dirty="0" err="1">
                          <a:solidFill>
                            <a:srgbClr val="000000"/>
                          </a:solidFill>
                          <a:effectLst/>
                          <a:uFill>
                            <a:solidFill>
                              <a:srgbClr val="000000"/>
                            </a:solidFill>
                          </a:uFill>
                          <a:latin typeface="Times New Roman" panose="02020603050405020304" pitchFamily="18" charset="0"/>
                          <a:ea typeface="Calibri" panose="020F0502020204030204" pitchFamily="34" charset="0"/>
                        </a:rPr>
                        <a:t>эмболы</a:t>
                      </a: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 (75 мкм)</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550" dirty="0">
                          <a:solidFill>
                            <a:srgbClr val="000000"/>
                          </a:solidFill>
                          <a:effectLst/>
                          <a:uFill>
                            <a:solidFill>
                              <a:srgbClr val="000000"/>
                            </a:solidFill>
                          </a:uFill>
                          <a:latin typeface="Times New Roman" panose="02020603050405020304" pitchFamily="18" charset="0"/>
                          <a:ea typeface="Calibri" panose="020F0502020204030204" pitchFamily="34" charset="0"/>
                        </a:rPr>
                        <a:t>ишемия  кожи</a:t>
                      </a:r>
                      <a:endParaRPr lang="ru-RU" sz="15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4203736"/>
                  </a:ext>
                </a:extLst>
              </a:tr>
            </a:tbl>
          </a:graphicData>
        </a:graphic>
      </p:graphicFrame>
    </p:spTree>
    <p:extLst>
      <p:ext uri="{BB962C8B-B14F-4D97-AF65-F5344CB8AC3E}">
        <p14:creationId xmlns:p14="http://schemas.microsoft.com/office/powerpoint/2010/main" val="110973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7526"/>
            <a:ext cx="8460432" cy="1077218"/>
          </a:xfrm>
          <a:prstGeom prst="rect">
            <a:avLst/>
          </a:prstGeom>
        </p:spPr>
        <p:txBody>
          <a:bodyPr wrap="square">
            <a:spAutoFit/>
          </a:bodyPr>
          <a:lstStyle/>
          <a:p>
            <a:pPr algn="just"/>
            <a:r>
              <a:rPr lang="en-US" sz="1600" b="1" dirty="0">
                <a:solidFill>
                  <a:srgbClr val="002060"/>
                </a:solidFill>
                <a:latin typeface="Times New Roman" panose="02020603050405020304" pitchFamily="18" charset="0"/>
                <a:cs typeface="Times New Roman" panose="02020603050405020304" pitchFamily="18" charset="0"/>
              </a:rPr>
              <a:t>Midterm clinical outcomes and MR imaging changes after </a:t>
            </a:r>
            <a:r>
              <a:rPr lang="en-US" sz="1600" b="1" dirty="0" err="1">
                <a:solidFill>
                  <a:srgbClr val="002060"/>
                </a:solidFill>
                <a:latin typeface="Times New Roman" panose="02020603050405020304" pitchFamily="18" charset="0"/>
                <a:cs typeface="Times New Roman" panose="02020603050405020304" pitchFamily="18" charset="0"/>
              </a:rPr>
              <a:t>transcatheter</a:t>
            </a:r>
            <a:r>
              <a:rPr lang="en-US" sz="1600" b="1" dirty="0">
                <a:solidFill>
                  <a:srgbClr val="002060"/>
                </a:solidFill>
                <a:latin typeface="Times New Roman" panose="02020603050405020304" pitchFamily="18" charset="0"/>
                <a:cs typeface="Times New Roman" panose="02020603050405020304" pitchFamily="18" charset="0"/>
              </a:rPr>
              <a:t> arterial embolization as a treatment for mild to moderate radiographic knee osteoarthritis resistant to conservative treatment. J </a:t>
            </a:r>
            <a:r>
              <a:rPr lang="en-US" sz="1600" b="1" dirty="0" err="1">
                <a:solidFill>
                  <a:srgbClr val="002060"/>
                </a:solidFill>
                <a:latin typeface="Times New Roman" panose="02020603050405020304" pitchFamily="18" charset="0"/>
                <a:cs typeface="Times New Roman" panose="02020603050405020304" pitchFamily="18" charset="0"/>
              </a:rPr>
              <a:t>Vasc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Interv</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Radiol</a:t>
            </a:r>
            <a:r>
              <a:rPr lang="en-US" sz="1600" b="1" dirty="0">
                <a:solidFill>
                  <a:srgbClr val="002060"/>
                </a:solidFill>
                <a:latin typeface="Times New Roman" panose="02020603050405020304" pitchFamily="18" charset="0"/>
                <a:cs typeface="Times New Roman" panose="02020603050405020304" pitchFamily="18" charset="0"/>
              </a:rPr>
              <a:t>. 2017</a:t>
            </a:r>
            <a:endParaRPr lang="ru-RU" sz="1600" b="1" dirty="0">
              <a:solidFill>
                <a:srgbClr val="002060"/>
              </a:solidFill>
              <a:latin typeface="Times New Roman" panose="02020603050405020304" pitchFamily="18" charset="0"/>
              <a:cs typeface="Times New Roman" panose="02020603050405020304" pitchFamily="18" charset="0"/>
            </a:endParaRPr>
          </a:p>
          <a:p>
            <a:pPr algn="just"/>
            <a:r>
              <a:rPr lang="en-US" sz="1400" dirty="0" err="1">
                <a:solidFill>
                  <a:srgbClr val="002060"/>
                </a:solidFill>
                <a:latin typeface="Times New Roman" panose="02020603050405020304" pitchFamily="18" charset="0"/>
                <a:cs typeface="Times New Roman" panose="02020603050405020304" pitchFamily="18" charset="0"/>
              </a:rPr>
              <a:t>Okuno</a:t>
            </a:r>
            <a:r>
              <a:rPr lang="en-US" sz="1400" dirty="0">
                <a:solidFill>
                  <a:srgbClr val="002060"/>
                </a:solidFill>
                <a:latin typeface="Times New Roman" panose="02020603050405020304" pitchFamily="18" charset="0"/>
                <a:cs typeface="Times New Roman" panose="02020603050405020304" pitchFamily="18" charset="0"/>
              </a:rPr>
              <a:t> Y., </a:t>
            </a:r>
            <a:r>
              <a:rPr lang="en-US" sz="1400" dirty="0" err="1">
                <a:solidFill>
                  <a:srgbClr val="002060"/>
                </a:solidFill>
                <a:latin typeface="Times New Roman" panose="02020603050405020304" pitchFamily="18" charset="0"/>
                <a:cs typeface="Times New Roman" panose="02020603050405020304" pitchFamily="18" charset="0"/>
              </a:rPr>
              <a:t>Korchi</a:t>
            </a:r>
            <a:r>
              <a:rPr lang="en-US" sz="1400" dirty="0">
                <a:solidFill>
                  <a:srgbClr val="002060"/>
                </a:solidFill>
                <a:latin typeface="Times New Roman" panose="02020603050405020304" pitchFamily="18" charset="0"/>
                <a:cs typeface="Times New Roman" panose="02020603050405020304" pitchFamily="18" charset="0"/>
              </a:rPr>
              <a:t> A.M., </a:t>
            </a:r>
            <a:r>
              <a:rPr lang="en-US" sz="1400" dirty="0" err="1">
                <a:solidFill>
                  <a:srgbClr val="002060"/>
                </a:solidFill>
                <a:latin typeface="Times New Roman" panose="02020603050405020304" pitchFamily="18" charset="0"/>
                <a:cs typeface="Times New Roman" panose="02020603050405020304" pitchFamily="18" charset="0"/>
              </a:rPr>
              <a:t>Shinjo</a:t>
            </a:r>
            <a:r>
              <a:rPr lang="en-US" sz="1400" dirty="0">
                <a:solidFill>
                  <a:srgbClr val="002060"/>
                </a:solidFill>
                <a:latin typeface="Times New Roman" panose="02020603050405020304" pitchFamily="18" charset="0"/>
                <a:cs typeface="Times New Roman" panose="02020603050405020304" pitchFamily="18" charset="0"/>
              </a:rPr>
              <a:t> T., Kato S., Kaneko T.</a:t>
            </a:r>
            <a:endParaRPr lang="ru-RU" sz="14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84666" y="1077218"/>
            <a:ext cx="5251830" cy="2090830"/>
          </a:xfrm>
          <a:prstGeom prst="rect">
            <a:avLst/>
          </a:prstGeom>
        </p:spPr>
      </p:pic>
      <p:sp>
        <p:nvSpPr>
          <p:cNvPr id="6" name="Прямоугольник 5"/>
          <p:cNvSpPr/>
          <p:nvPr/>
        </p:nvSpPr>
        <p:spPr>
          <a:xfrm>
            <a:off x="0" y="3861048"/>
            <a:ext cx="8460432" cy="2308324"/>
          </a:xfrm>
          <a:prstGeom prst="rect">
            <a:avLst/>
          </a:prstGeom>
          <a:solidFill>
            <a:schemeClr val="accent5">
              <a:lumMod val="60000"/>
              <a:lumOff val="40000"/>
            </a:schemeClr>
          </a:solidFill>
        </p:spPr>
        <p:txBody>
          <a:bodyPr wrap="square">
            <a:spAutoFit/>
          </a:bodyPr>
          <a:lstStyle/>
          <a:p>
            <a:pPr marL="285750" indent="-285750" algn="just">
              <a:buFont typeface="Arial" panose="020B0604020202020204" pitchFamily="34" charset="0"/>
              <a:buChar char="•"/>
            </a:pPr>
            <a:r>
              <a:rPr lang="ru-RU" dirty="0">
                <a:solidFill>
                  <a:srgbClr val="002060"/>
                </a:solidFill>
                <a:latin typeface="Times New Roman" panose="02020603050405020304" pitchFamily="18" charset="0"/>
                <a:cs typeface="Times New Roman" panose="02020603050405020304" pitchFamily="18" charset="0"/>
              </a:rPr>
              <a:t>Во всех случаях были выявлены аномальная сосудистая сеть.</a:t>
            </a:r>
          </a:p>
          <a:p>
            <a:pPr marL="285750" indent="-285750" algn="just">
              <a:buFont typeface="Arial" panose="020B0604020202020204" pitchFamily="34" charset="0"/>
              <a:buChar char="•"/>
            </a:pPr>
            <a:r>
              <a:rPr lang="ru-RU" dirty="0">
                <a:solidFill>
                  <a:srgbClr val="002060"/>
                </a:solidFill>
                <a:latin typeface="Times New Roman" panose="02020603050405020304" pitchFamily="18" charset="0"/>
                <a:cs typeface="Times New Roman" panose="02020603050405020304" pitchFamily="18" charset="0"/>
              </a:rPr>
              <a:t>Серьезных побочных эффектов, связанных с процедурами, не было</a:t>
            </a:r>
          </a:p>
          <a:p>
            <a:pPr marL="285750" indent="-285750" algn="just">
              <a:buFont typeface="Arial" panose="020B0604020202020204" pitchFamily="34" charset="0"/>
              <a:buChar char="•"/>
            </a:pPr>
            <a:r>
              <a:rPr lang="ru-RU" dirty="0">
                <a:solidFill>
                  <a:srgbClr val="002060"/>
                </a:solidFill>
                <a:latin typeface="Times New Roman" panose="02020603050405020304" pitchFamily="18" charset="0"/>
                <a:cs typeface="Times New Roman" panose="02020603050405020304" pitchFamily="18" charset="0"/>
              </a:rPr>
              <a:t>WOMAC значительно снизился через 1, 4, 6, 12 и 24 месяцев после лечения по отношению к исходному (12,1 против 6,2; 4,4; 3,7; 3,0 и 2,6, все P &lt;0,001)</a:t>
            </a:r>
          </a:p>
          <a:p>
            <a:pPr marL="285750" indent="-285750" algn="just">
              <a:buFont typeface="Arial" panose="020B0604020202020204" pitchFamily="34" charset="0"/>
              <a:buChar char="•"/>
            </a:pPr>
            <a:r>
              <a:rPr lang="ru-RU" dirty="0">
                <a:solidFill>
                  <a:srgbClr val="002060"/>
                </a:solidFill>
                <a:latin typeface="Times New Roman" panose="02020603050405020304" pitchFamily="18" charset="0"/>
                <a:cs typeface="Times New Roman" panose="02020603050405020304" pitchFamily="18" charset="0"/>
              </a:rPr>
              <a:t>Через 2 года после эмболизации (35 суставов) – значительное улучшение, уменьшение </a:t>
            </a:r>
            <a:r>
              <a:rPr lang="ru-RU" dirty="0" err="1">
                <a:solidFill>
                  <a:srgbClr val="002060"/>
                </a:solidFill>
                <a:latin typeface="Times New Roman" panose="02020603050405020304" pitchFamily="18" charset="0"/>
                <a:cs typeface="Times New Roman" panose="02020603050405020304" pitchFamily="18" charset="0"/>
              </a:rPr>
              <a:t>синовита</a:t>
            </a:r>
            <a:r>
              <a:rPr lang="ru-RU" dirty="0">
                <a:solidFill>
                  <a:srgbClr val="002060"/>
                </a:solidFill>
                <a:latin typeface="Times New Roman" panose="02020603050405020304" pitchFamily="18" charset="0"/>
                <a:cs typeface="Times New Roman" panose="02020603050405020304" pitchFamily="18" charset="0"/>
              </a:rPr>
              <a:t> по сравнению с исходным уровнем (P &lt;0,0016) и отсутствие данных, указывающих на агрессивное прогрессирование дегенеративных изменений в суставе.</a:t>
            </a:r>
          </a:p>
        </p:txBody>
      </p:sp>
      <p:sp>
        <p:nvSpPr>
          <p:cNvPr id="2" name="Прямоугольник 1"/>
          <p:cNvSpPr/>
          <p:nvPr/>
        </p:nvSpPr>
        <p:spPr>
          <a:xfrm>
            <a:off x="107504" y="1268760"/>
            <a:ext cx="3600400" cy="1754326"/>
          </a:xfrm>
          <a:prstGeom prst="rect">
            <a:avLst/>
          </a:prstGeom>
        </p:spPr>
        <p:txBody>
          <a:bodyPr wrap="square">
            <a:spAutoFit/>
          </a:bodyPr>
          <a:lstStyle/>
          <a:p>
            <a:pPr marL="285750" indent="-285750">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Проспективное</a:t>
            </a:r>
            <a:r>
              <a:rPr lang="ru-RU" dirty="0">
                <a:latin typeface="Times New Roman" panose="02020603050405020304" pitchFamily="18" charset="0"/>
                <a:cs typeface="Times New Roman" panose="02020603050405020304" pitchFamily="18" charset="0"/>
              </a:rPr>
              <a:t> исследование </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72 пациента (95 суставов) </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Остеоартрит 1-3 степени </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Умеренный и сильный болевой синдром, устойчивый к консервативному лечению</a:t>
            </a:r>
          </a:p>
        </p:txBody>
      </p:sp>
    </p:spTree>
    <p:extLst>
      <p:ext uri="{BB962C8B-B14F-4D97-AF65-F5344CB8AC3E}">
        <p14:creationId xmlns:p14="http://schemas.microsoft.com/office/powerpoint/2010/main" val="289527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56" y="0"/>
            <a:ext cx="8370676" cy="908720"/>
          </a:xfrm>
        </p:spPr>
        <p:txBody>
          <a:bodyPr/>
          <a:lstStyle/>
          <a:p>
            <a:r>
              <a:rPr lang="en-US" sz="1600" b="1" dirty="0">
                <a:solidFill>
                  <a:srgbClr val="002060"/>
                </a:solidFill>
                <a:latin typeface="Times New Roman" panose="02020603050405020304" pitchFamily="18" charset="0"/>
                <a:cs typeface="Times New Roman" panose="02020603050405020304" pitchFamily="18" charset="0"/>
              </a:rPr>
              <a:t>Endovascular Occlusion of Neovascularization as a Treatment for Persistent Pain After Total Knee</a:t>
            </a:r>
            <a:r>
              <a:rPr lang="ru-RU" sz="1600" b="1" dirty="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Arthroplasty.</a:t>
            </a:r>
            <a:r>
              <a:rPr lang="ru-RU"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Cardiovasc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Intervent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Radiol</a:t>
            </a:r>
            <a:r>
              <a:rPr lang="en-US" sz="1600" b="1" dirty="0">
                <a:solidFill>
                  <a:srgbClr val="002060"/>
                </a:solidFill>
                <a:latin typeface="Times New Roman" panose="02020603050405020304" pitchFamily="18" charset="0"/>
                <a:cs typeface="Times New Roman" panose="02020603050405020304" pitchFamily="18" charset="0"/>
              </a:rPr>
              <a:t>, 2020 ; 43(5): 787–90</a:t>
            </a:r>
            <a:r>
              <a:rPr lang="ru-RU" sz="1600" dirty="0">
                <a:solidFill>
                  <a:srgbClr val="002060"/>
                </a:solidFill>
                <a:latin typeface="Times New Roman" panose="02020603050405020304" pitchFamily="18" charset="0"/>
                <a:cs typeface="Times New Roman" panose="02020603050405020304" pitchFamily="18" charset="0"/>
              </a:rPr>
              <a:t/>
            </a:r>
            <a:br>
              <a:rPr lang="ru-RU" sz="1600" dirty="0">
                <a:solidFill>
                  <a:srgbClr val="002060"/>
                </a:solidFill>
                <a:latin typeface="Times New Roman" panose="02020603050405020304" pitchFamily="18" charset="0"/>
                <a:cs typeface="Times New Roman" panose="02020603050405020304" pitchFamily="18" charset="0"/>
              </a:rPr>
            </a:br>
            <a:r>
              <a:rPr lang="en-US" sz="1400" dirty="0">
                <a:solidFill>
                  <a:srgbClr val="002060"/>
                </a:solidFill>
                <a:latin typeface="Times New Roman" panose="02020603050405020304" pitchFamily="18" charset="0"/>
                <a:cs typeface="Times New Roman" panose="02020603050405020304" pitchFamily="18" charset="0"/>
              </a:rPr>
              <a:t>Chau Y, Roux C, </a:t>
            </a:r>
            <a:r>
              <a:rPr lang="en-US" sz="1400" dirty="0" err="1">
                <a:solidFill>
                  <a:srgbClr val="002060"/>
                </a:solidFill>
                <a:latin typeface="Times New Roman" panose="02020603050405020304" pitchFamily="18" charset="0"/>
                <a:cs typeface="Times New Roman" panose="02020603050405020304" pitchFamily="18" charset="0"/>
              </a:rPr>
              <a:t>Breuil</a:t>
            </a:r>
            <a:r>
              <a:rPr lang="en-US" sz="1400" dirty="0">
                <a:solidFill>
                  <a:srgbClr val="002060"/>
                </a:solidFill>
                <a:latin typeface="Times New Roman" panose="02020603050405020304" pitchFamily="18" charset="0"/>
                <a:cs typeface="Times New Roman" panose="02020603050405020304" pitchFamily="18" charset="0"/>
              </a:rPr>
              <a:t> V, </a:t>
            </a:r>
            <a:r>
              <a:rPr lang="en-US" sz="1400" dirty="0" err="1">
                <a:solidFill>
                  <a:srgbClr val="002060"/>
                </a:solidFill>
                <a:latin typeface="Times New Roman" panose="02020603050405020304" pitchFamily="18" charset="0"/>
                <a:cs typeface="Times New Roman" panose="02020603050405020304" pitchFamily="18" charset="0"/>
              </a:rPr>
              <a:t>Trojani</a:t>
            </a:r>
            <a:r>
              <a:rPr lang="en-US" sz="1400" dirty="0">
                <a:solidFill>
                  <a:srgbClr val="002060"/>
                </a:solidFill>
                <a:latin typeface="Times New Roman" panose="02020603050405020304" pitchFamily="18" charset="0"/>
                <a:cs typeface="Times New Roman" panose="02020603050405020304" pitchFamily="18" charset="0"/>
              </a:rPr>
              <a:t> C, Gonzalez JF, Amoretti N </a:t>
            </a:r>
            <a:r>
              <a:rPr lang="en-US" sz="1400" dirty="0" err="1">
                <a:solidFill>
                  <a:srgbClr val="002060"/>
                </a:solidFill>
                <a:latin typeface="Times New Roman" panose="02020603050405020304" pitchFamily="18" charset="0"/>
                <a:cs typeface="Times New Roman" panose="02020603050405020304" pitchFamily="18" charset="0"/>
              </a:rPr>
              <a:t>i</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wsp</a:t>
            </a:r>
            <a:r>
              <a:rPr lang="en-US" sz="1400" dirty="0">
                <a:solidFill>
                  <a:srgbClr val="002060"/>
                </a:solidFill>
                <a:latin typeface="Times New Roman" panose="02020603050405020304" pitchFamily="18" charset="0"/>
                <a:cs typeface="Times New Roman" panose="02020603050405020304" pitchFamily="18" charset="0"/>
              </a:rPr>
              <a:t>.</a:t>
            </a:r>
            <a:endParaRPr lang="ru-RU" sz="1400"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3244914"/>
            <a:ext cx="9144000" cy="400110"/>
          </a:xfrm>
          <a:prstGeom prst="rect">
            <a:avLst/>
          </a:prstGeom>
          <a:solidFill>
            <a:schemeClr val="tx2">
              <a:lumMod val="50000"/>
              <a:lumOff val="50000"/>
            </a:schemeClr>
          </a:solidFill>
        </p:spPr>
        <p:txBody>
          <a:bodyPr wrap="square">
            <a:spAutoFit/>
          </a:bodyPr>
          <a:lstStyle/>
          <a:p>
            <a:pPr algn="just"/>
            <a:r>
              <a:rPr lang="ru-RU" sz="2000" dirty="0">
                <a:latin typeface="Times New Roman" pitchFamily="18" charset="0"/>
                <a:cs typeface="Times New Roman" pitchFamily="18" charset="0"/>
              </a:rPr>
              <a:t>Норвежский регистр 2020 г. </a:t>
            </a:r>
          </a:p>
        </p:txBody>
      </p:sp>
      <p:sp>
        <p:nvSpPr>
          <p:cNvPr id="10" name="Прямоугольник 9"/>
          <p:cNvSpPr/>
          <p:nvPr/>
        </p:nvSpPr>
        <p:spPr>
          <a:xfrm>
            <a:off x="107504" y="980728"/>
            <a:ext cx="3600400" cy="2031325"/>
          </a:xfrm>
          <a:prstGeom prst="rect">
            <a:avLst/>
          </a:prstGeom>
        </p:spPr>
        <p:txBody>
          <a:bodyPr wrap="square">
            <a:spAutoFit/>
          </a:bodyPr>
          <a:lstStyle/>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Клинический случай</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4 пациента (4 сустава) </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Стойкий сильный болевой синдром после эндопротезирования коленного сустава, устойчивый к консервативному лечению</a:t>
            </a:r>
          </a:p>
        </p:txBody>
      </p:sp>
      <p:sp>
        <p:nvSpPr>
          <p:cNvPr id="12" name="Прямоугольник 11"/>
          <p:cNvSpPr/>
          <p:nvPr/>
        </p:nvSpPr>
        <p:spPr>
          <a:xfrm>
            <a:off x="3707904" y="1008956"/>
            <a:ext cx="5254551" cy="1938992"/>
          </a:xfrm>
          <a:prstGeom prst="rect">
            <a:avLst/>
          </a:prstGeom>
          <a:solidFill>
            <a:schemeClr val="bg1">
              <a:lumMod val="85000"/>
            </a:schemeClr>
          </a:solidFill>
        </p:spPr>
        <p:txBody>
          <a:bodyPr wrap="square">
            <a:spAutoFit/>
          </a:bodyPr>
          <a:lstStyle/>
          <a:p>
            <a:pPr algn="just"/>
            <a:r>
              <a:rPr lang="en-US" sz="1000" b="1" dirty="0"/>
              <a:t>ABSTRACT</a:t>
            </a:r>
          </a:p>
          <a:p>
            <a:pPr algn="just"/>
            <a:r>
              <a:rPr lang="en-US" sz="1000" dirty="0"/>
              <a:t>Approximately 20% of patients have persistent unexplained pain after total knee arthroplasty (TKA). Currently available treatments are unsatisfactory. The present report describes four patients in whom </a:t>
            </a:r>
            <a:r>
              <a:rPr lang="en-US" sz="1000" dirty="0" err="1"/>
              <a:t>transcatheter</a:t>
            </a:r>
            <a:r>
              <a:rPr lang="en-US" sz="1000" dirty="0"/>
              <a:t> arterial embolization had a remarkable effect on pain after TKA. Abnormal </a:t>
            </a:r>
            <a:r>
              <a:rPr lang="en-US" sz="1000" dirty="0" err="1"/>
              <a:t>neovessels</a:t>
            </a:r>
            <a:r>
              <a:rPr lang="en-US" sz="1000" dirty="0"/>
              <a:t> were identified in all patients. For 48 h, one patient experienced remarkable </a:t>
            </a:r>
            <a:r>
              <a:rPr lang="en-US" sz="1000" dirty="0" err="1"/>
              <a:t>postprocedural</a:t>
            </a:r>
            <a:r>
              <a:rPr lang="en-US" sz="1000" dirty="0"/>
              <a:t> pain at the inner side of the knee that was subsided by level 1 analgesics and another patient development of a spontaneous skin ulceration resolving within 8 days. The mean Knee injury and Osteoarthritis Outcome Score pain subtotal had increased from 39 to 82 one month after treatment. Endovascular occlusion of neovascularization, decreasing chronic inflammation and the growth of unmyelinated sensory nerves may be treatment options for persistent unexplained pain following TKA.</a:t>
            </a:r>
            <a:endParaRPr lang="ru-RU" sz="1000" dirty="0"/>
          </a:p>
          <a:p>
            <a:pPr algn="just"/>
            <a:r>
              <a:rPr lang="en-US" sz="1000" dirty="0"/>
              <a:t>Level of Evidence IV, Case report.</a:t>
            </a:r>
          </a:p>
        </p:txBody>
      </p:sp>
      <p:cxnSp>
        <p:nvCxnSpPr>
          <p:cNvPr id="14" name="Прямая соединительная линия 13"/>
          <p:cNvCxnSpPr/>
          <p:nvPr/>
        </p:nvCxnSpPr>
        <p:spPr>
          <a:xfrm>
            <a:off x="3779912" y="1196752"/>
            <a:ext cx="51125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5868143" y="4005064"/>
            <a:ext cx="2592289" cy="1015663"/>
          </a:xfrm>
          <a:prstGeom prst="rect">
            <a:avLst/>
          </a:prstGeom>
          <a:solidFill>
            <a:srgbClr val="F57FF5"/>
          </a:solidFill>
        </p:spPr>
        <p:txBody>
          <a:bodyPr wrap="square">
            <a:spAutoFit/>
          </a:bodyPr>
          <a:lstStyle/>
          <a:p>
            <a:pPr algn="ctr"/>
            <a:r>
              <a:rPr lang="ru-RU" sz="2000" b="1" dirty="0">
                <a:latin typeface="Times New Roman" pitchFamily="18" charset="0"/>
                <a:cs typeface="Times New Roman" pitchFamily="18" charset="0"/>
              </a:rPr>
              <a:t>Необъяснимая боль </a:t>
            </a:r>
            <a:r>
              <a:rPr lang="ru-RU" sz="2000" dirty="0">
                <a:latin typeface="Times New Roman" pitchFamily="18" charset="0"/>
                <a:cs typeface="Times New Roman" pitchFamily="18" charset="0"/>
              </a:rPr>
              <a:t>– причина ревизии в 18-24%!</a:t>
            </a:r>
          </a:p>
        </p:txBody>
      </p:sp>
      <p:grpSp>
        <p:nvGrpSpPr>
          <p:cNvPr id="18" name="Группа 17"/>
          <p:cNvGrpSpPr/>
          <p:nvPr/>
        </p:nvGrpSpPr>
        <p:grpSpPr>
          <a:xfrm>
            <a:off x="0" y="3645024"/>
            <a:ext cx="5868143" cy="3216319"/>
            <a:chOff x="0" y="3645024"/>
            <a:chExt cx="5868143" cy="3216319"/>
          </a:xfrm>
        </p:grpSpPr>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645024"/>
              <a:ext cx="5868143" cy="321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4211960" y="4725144"/>
              <a:ext cx="1584176" cy="216024"/>
            </a:xfrm>
            <a:prstGeom prst="rect">
              <a:avLst/>
            </a:prstGeom>
            <a:solidFill>
              <a:srgbClr val="FF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13706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692696"/>
            <a:ext cx="7776864" cy="3231654"/>
          </a:xfrm>
          <a:prstGeom prst="rect">
            <a:avLst/>
          </a:prstGeom>
        </p:spPr>
        <p:txBody>
          <a:bodyPr wrap="square">
            <a:spAutoFit/>
          </a:bodyPr>
          <a:lstStyle/>
          <a:p>
            <a:r>
              <a:rPr lang="ru-RU" sz="2000" dirty="0">
                <a:solidFill>
                  <a:srgbClr val="002060"/>
                </a:solidFill>
                <a:cs typeface="Times New Roman" panose="02020603050405020304" pitchFamily="18" charset="0"/>
              </a:rPr>
              <a:t>Транскатетерная артериальная эмболизация ветвей подколенной артерии </a:t>
            </a:r>
            <a:r>
              <a:rPr lang="ru-RU" sz="2000" dirty="0">
                <a:solidFill>
                  <a:srgbClr val="002060"/>
                </a:solidFill>
              </a:rPr>
              <a:t>проводится в нескольких клиниках: </a:t>
            </a:r>
          </a:p>
          <a:p>
            <a:endParaRPr lang="ru-RU" sz="2000" dirty="0">
              <a:solidFill>
                <a:srgbClr val="002060"/>
              </a:solidFill>
            </a:endParaRPr>
          </a:p>
          <a:p>
            <a:pPr marL="342900" indent="-342900">
              <a:buFont typeface="Arial" panose="020B0604020202020204" pitchFamily="34" charset="0"/>
              <a:buChar char="•"/>
            </a:pPr>
            <a:r>
              <a:rPr lang="ru-RU" sz="2000" dirty="0"/>
              <a:t>ГАУЗ ПК «ГКБ №4», г. Пермь; </a:t>
            </a:r>
          </a:p>
          <a:p>
            <a:pPr marL="342900" indent="-342900">
              <a:buFont typeface="Arial" panose="020B0604020202020204" pitchFamily="34" charset="0"/>
              <a:buChar char="•"/>
            </a:pPr>
            <a:r>
              <a:rPr lang="ru-RU" sz="2000" dirty="0"/>
              <a:t>«Мать и Дитя – ИДК», г. Самара; </a:t>
            </a:r>
          </a:p>
          <a:p>
            <a:pPr marL="342900" indent="-342900">
              <a:buFont typeface="Arial" panose="020B0604020202020204" pitchFamily="34" charset="0"/>
              <a:buChar char="•"/>
            </a:pPr>
            <a:r>
              <a:rPr lang="ru-RU" sz="2000" dirty="0"/>
              <a:t>ЧУЗ «Клиническая больница «РЖД-Медицина», г. Новосибирск». </a:t>
            </a:r>
          </a:p>
          <a:p>
            <a:pPr marL="342900" indent="-342900">
              <a:buFont typeface="Arial" panose="020B0604020202020204" pitchFamily="34" charset="0"/>
              <a:buChar char="•"/>
            </a:pPr>
            <a:r>
              <a:rPr lang="ru-RU" sz="2000" dirty="0"/>
              <a:t>БСМП, г. Набережные Челны</a:t>
            </a:r>
          </a:p>
          <a:p>
            <a:pPr marL="342900" indent="-342900">
              <a:buFont typeface="Arial" panose="020B0604020202020204" pitchFamily="34" charset="0"/>
              <a:buChar char="•"/>
            </a:pPr>
            <a:r>
              <a:rPr lang="ru-RU" sz="2000" dirty="0"/>
              <a:t>…</a:t>
            </a:r>
          </a:p>
          <a:p>
            <a:endParaRPr lang="ru-RU" sz="2000" dirty="0"/>
          </a:p>
          <a:p>
            <a:r>
              <a:rPr lang="ru-RU" sz="2400" dirty="0">
                <a:solidFill>
                  <a:srgbClr val="002060"/>
                </a:solidFill>
              </a:rPr>
              <a:t>Публикаций исследований в РФ в настоящее время нет</a:t>
            </a:r>
          </a:p>
        </p:txBody>
      </p:sp>
      <p:sp>
        <p:nvSpPr>
          <p:cNvPr id="4" name="Прямоугольник 3"/>
          <p:cNvSpPr/>
          <p:nvPr/>
        </p:nvSpPr>
        <p:spPr>
          <a:xfrm>
            <a:off x="0" y="0"/>
            <a:ext cx="8460432" cy="369332"/>
          </a:xfrm>
          <a:prstGeom prst="rect">
            <a:avLst/>
          </a:prstGeom>
        </p:spPr>
        <p:txBody>
          <a:bodyPr wrap="square">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Российская Федерация</a:t>
            </a:r>
          </a:p>
        </p:txBody>
      </p:sp>
    </p:spTree>
    <p:extLst>
      <p:ext uri="{BB962C8B-B14F-4D97-AF65-F5344CB8AC3E}">
        <p14:creationId xmlns:p14="http://schemas.microsoft.com/office/powerpoint/2010/main" val="3756327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462" y="836712"/>
            <a:ext cx="8136904" cy="4401205"/>
          </a:xfrm>
          <a:prstGeom prst="rect">
            <a:avLst/>
          </a:prstGeom>
        </p:spPr>
        <p:txBody>
          <a:bodyPr wrap="square">
            <a:spAutoFit/>
          </a:bodyPr>
          <a:lstStyle/>
          <a:p>
            <a:pPr marL="285750" indent="-285750" algn="just">
              <a:buFont typeface="Arial" panose="020B0604020202020204" pitchFamily="34" charset="0"/>
              <a:buChar char="•"/>
            </a:pPr>
            <a:r>
              <a:rPr lang="ru-RU" sz="2000" dirty="0"/>
              <a:t>Методика </a:t>
            </a:r>
            <a:r>
              <a:rPr lang="ru-RU" sz="2000" dirty="0" err="1"/>
              <a:t>эндоваскулярной</a:t>
            </a:r>
            <a:r>
              <a:rPr lang="ru-RU" sz="2000" dirty="0"/>
              <a:t> </a:t>
            </a:r>
            <a:r>
              <a:rPr lang="ru-RU" sz="2000" dirty="0" err="1"/>
              <a:t>эмоболизации</a:t>
            </a:r>
            <a:r>
              <a:rPr lang="ru-RU" sz="2000" dirty="0"/>
              <a:t> ветвей подколенной артерии при </a:t>
            </a:r>
            <a:r>
              <a:rPr lang="ru-RU" sz="2000" dirty="0" err="1"/>
              <a:t>гонартрозе</a:t>
            </a:r>
            <a:r>
              <a:rPr lang="ru-RU" sz="2000" dirty="0"/>
              <a:t> значимо уменьшает болевой синдром и улучшает функциональные показатели коленного сустава.</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dirty="0"/>
              <a:t>Является малоинвазивным вмешательством.</a:t>
            </a:r>
          </a:p>
          <a:p>
            <a:pPr algn="just"/>
            <a:endParaRPr lang="ru-RU" sz="2000" dirty="0"/>
          </a:p>
          <a:p>
            <a:pPr marL="285750" indent="-285750" algn="just">
              <a:buFont typeface="Arial" panose="020B0604020202020204" pitchFamily="34" charset="0"/>
              <a:buChar char="•"/>
            </a:pPr>
            <a:r>
              <a:rPr lang="ru-RU" sz="2000" dirty="0"/>
              <a:t>Эффективна у пациентов, резистентных к медикаментозной терапии.</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dirty="0"/>
              <a:t>Осложнения крайне редки (гематома в месте доступа и нецелевая эмболизация, приводящая к костному инфаркту или кратковременному онемению).</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dirty="0"/>
              <a:t>Требуется дальнейшее изучение метода, роли </a:t>
            </a:r>
            <a:r>
              <a:rPr lang="ru-RU" sz="2000" dirty="0" err="1"/>
              <a:t>неоваскуляризации</a:t>
            </a:r>
            <a:r>
              <a:rPr lang="ru-RU" sz="2000" dirty="0"/>
              <a:t> в болевом синдроме, проведение РКИ.</a:t>
            </a:r>
          </a:p>
        </p:txBody>
      </p:sp>
      <p:sp>
        <p:nvSpPr>
          <p:cNvPr id="5" name="Прямоугольник 4"/>
          <p:cNvSpPr/>
          <p:nvPr/>
        </p:nvSpPr>
        <p:spPr>
          <a:xfrm>
            <a:off x="0" y="0"/>
            <a:ext cx="8460432" cy="461665"/>
          </a:xfrm>
          <a:prstGeom prst="rect">
            <a:avLst/>
          </a:prstGeom>
        </p:spPr>
        <p:txBody>
          <a:bodyPr wrap="square">
            <a:spAutoFit/>
          </a:bodyPr>
          <a:lstStyle/>
          <a:p>
            <a:pPr algn="ctr"/>
            <a:r>
              <a:rPr lang="ru-RU" sz="2400" b="1" dirty="0">
                <a:solidFill>
                  <a:srgbClr val="002060"/>
                </a:solidFill>
                <a:latin typeface="Times New Roman" panose="02020603050405020304" pitchFamily="18" charset="0"/>
                <a:cs typeface="Times New Roman" panose="02020603050405020304" pitchFamily="18" charset="0"/>
              </a:rPr>
              <a:t>Выводы</a:t>
            </a:r>
          </a:p>
        </p:txBody>
      </p:sp>
    </p:spTree>
    <p:extLst>
      <p:ext uri="{BB962C8B-B14F-4D97-AF65-F5344CB8AC3E}">
        <p14:creationId xmlns:p14="http://schemas.microsoft.com/office/powerpoint/2010/main" val="2214278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2283</TotalTime>
  <Words>1895</Words>
  <Application>Microsoft Office PowerPoint</Application>
  <PresentationFormat>Экран (4:3)</PresentationFormat>
  <Paragraphs>205</Paragraphs>
  <Slides>12</Slides>
  <Notes>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SimSun</vt:lpstr>
      <vt:lpstr>Arial</vt:lpstr>
      <vt:lpstr>Calibri</vt:lpstr>
      <vt:lpstr>Cambria</vt:lpstr>
      <vt:lpstr>Times New Roman</vt:lpstr>
      <vt:lpstr>Соседство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Endovascular Occlusion of Neovascularization as a Treatment for Persistent Pain After Total Knee Arthroplasty. Cardiovasc Intervent Radiol, 2020 ; 43(5): 787–90 Chau Y, Roux C, Breuil V, Trojani C, Gonzalez JF, Amoretti N i wsp.</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Запросы современной регенеративной медицины</dc:title>
  <dc:creator>кузя</dc:creator>
  <cp:lastModifiedBy>Учетная запись Майкрософт</cp:lastModifiedBy>
  <cp:revision>269</cp:revision>
  <dcterms:created xsi:type="dcterms:W3CDTF">2017-05-10T21:59:52Z</dcterms:created>
  <dcterms:modified xsi:type="dcterms:W3CDTF">2020-12-03T09:35:23Z</dcterms:modified>
</cp:coreProperties>
</file>