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35" r:id="rId1"/>
  </p:sldMasterIdLst>
  <p:notesMasterIdLst>
    <p:notesMasterId r:id="rId6"/>
  </p:notesMasterIdLst>
  <p:handoutMasterIdLst>
    <p:handoutMasterId r:id="rId7"/>
  </p:handoutMasterIdLst>
  <p:sldIdLst>
    <p:sldId id="587" r:id="rId2"/>
    <p:sldId id="605" r:id="rId3"/>
    <p:sldId id="606" r:id="rId4"/>
    <p:sldId id="600" r:id="rId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donnikov" initials="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920000"/>
    <a:srgbClr val="585232"/>
    <a:srgbClr val="DF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5" autoAdjust="0"/>
    <p:restoredTop sz="94959" autoAdjust="0"/>
  </p:normalViewPr>
  <p:slideViewPr>
    <p:cSldViewPr>
      <p:cViewPr>
        <p:scale>
          <a:sx n="66" d="100"/>
          <a:sy n="66" d="100"/>
        </p:scale>
        <p:origin x="-141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998" y="-108"/>
      </p:cViewPr>
      <p:guideLst>
        <p:guide orient="horz" pos="2880"/>
        <p:guide orient="horz" pos="3128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8BF0FBA7-0538-4BEB-B876-32A8F633A554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706A7FA4-FAB8-417F-AFC4-293C7DF87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3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A7C5DDC6-6E50-4BCF-A735-C0E0DC9E7F58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1" tIns="45766" rIns="91531" bIns="457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531" tIns="45766" rIns="91531" bIns="45766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FB70FEA5-61F8-4993-9587-29DEC2FD7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0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FEA5-61F8-4993-9587-29DEC2FD73D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FEA5-61F8-4993-9587-29DEC2FD73D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FEA5-61F8-4993-9587-29DEC2FD73D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84D1-37C7-4967-86CE-59B89D35AB2A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AC1D-F586-4C6F-94D6-48FC044AF686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4201-55E7-4598-9484-08AA8E0CBF29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579F-8975-4D27-B1EB-AD2C60FDD2C6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9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890F-C4A5-4DD0-906B-4277D16BAA51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161E-0B4A-4A32-A492-42FF4D6CFC3F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F352-1BAA-4595-8AE7-81C701886EB7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81FD-AF89-44ED-B08B-8B88E254AC38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9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C049-D95B-4C38-9A2B-9440F730D6C8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524B-DE4D-4AED-844C-58304D112168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D7B9-7576-4240-A158-923E8FC7687F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A434-F845-4B91-AA32-4CABF8BAB0FB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7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A788-44C3-4C51-8E25-C856B410AD89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4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EB93-7439-4F4F-8F6D-709186FCBE62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0CF-8454-4656-8BE8-1A065EFDBBAC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2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BCCD-63B4-4DE7-B99A-31A78E492EF0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EC20-4024-4EE2-8E6A-A6B1B4142670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70C1-1777-4C51-A20A-6AE0BDA3EE17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CFB7-7C1F-469D-BBD6-E27EA264C6F1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24.02.2021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0A2A-CE9D-4898-9C83-0D84FA7FD334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24.02.2021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C5184-3D14-4921-BA1C-3F61B21E1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42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  <p:sldLayoutId id="2147484647" r:id="rId12"/>
    <p:sldLayoutId id="2147484648" r:id="rId13"/>
    <p:sldLayoutId id="2147484649" r:id="rId14"/>
    <p:sldLayoutId id="2147484650" r:id="rId15"/>
    <p:sldLayoutId id="2147483650" r:id="rId16"/>
    <p:sldLayoutId id="2147483660" r:id="rId17"/>
    <p:sldLayoutId id="2147483661" r:id="rId18"/>
    <p:sldLayoutId id="2147483662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654" y="415549"/>
            <a:ext cx="8175038" cy="347579"/>
          </a:xfrm>
        </p:spPr>
        <p:txBody>
          <a:bodyPr vert="horz" anchor="ctr"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интеллектуальной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 2020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2683835" y="8012072"/>
            <a:ext cx="6350416" cy="1584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C536B1-E8D7-4236-8422-E6095816C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587" y="25579"/>
            <a:ext cx="835224" cy="1079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CA6A08-5850-432A-956F-BB4D31706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34" y="714356"/>
            <a:ext cx="8071804" cy="4877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A428A1-1524-4092-943E-47AC8DE2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694" y="804056"/>
            <a:ext cx="912737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интеллектуальной собственности</a:t>
            </a:r>
          </a:p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и поставлен на баланс учреждения в качестве нематериальных активов</a:t>
            </a:r>
            <a:endParaRPr 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12" y="1489879"/>
            <a:ext cx="2320025" cy="167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" descr="Z:\Фото\операционные\645Z96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25" y="3212115"/>
            <a:ext cx="2330207" cy="17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31458"/>
            <a:ext cx="1270588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2" y="5039536"/>
            <a:ext cx="1272131" cy="178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53967"/>
            <a:ext cx="1306571" cy="180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904" y="5045888"/>
            <a:ext cx="127247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5504" y="1496005"/>
            <a:ext cx="5519060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задание</a:t>
            </a:r>
          </a:p>
          <a:p>
            <a:pPr indent="711200">
              <a:lnSpc>
                <a:spcPts val="2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охранных грамот</a:t>
            </a:r>
          </a:p>
          <a:p>
            <a:pPr indent="1349375">
              <a:lnSpc>
                <a:spcPts val="16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патентов на изобретение</a:t>
            </a:r>
          </a:p>
          <a:p>
            <a:pPr indent="1349375">
              <a:lnSpc>
                <a:spcPts val="16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 о регистрации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ПрЭВМ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49375">
              <a:lnSpc>
                <a:spcPts val="16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 о регистрации БД </a:t>
            </a:r>
          </a:p>
          <a:p>
            <a:pPr indent="1524000">
              <a:lnSpc>
                <a:spcPts val="16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план</a:t>
            </a:r>
          </a:p>
          <a:p>
            <a:pPr indent="711200">
              <a:lnSpc>
                <a:spcPts val="2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охранных грамот</a:t>
            </a:r>
          </a:p>
          <a:p>
            <a:pPr indent="1349375">
              <a:lnSpc>
                <a:spcPts val="16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патентов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изобретение</a:t>
            </a:r>
          </a:p>
          <a:p>
            <a:pPr indent="1349375">
              <a:lnSpc>
                <a:spcPts val="16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патент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полезную модель</a:t>
            </a:r>
          </a:p>
          <a:p>
            <a:pPr indent="1349375">
              <a:lnSpc>
                <a:spcPts val="16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ПрЭВМ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49375">
              <a:lnSpc>
                <a:spcPts val="16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БД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lnSpc>
                <a:spcPts val="2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охранные грамоты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49375">
              <a:lnSpc>
                <a:spcPts val="16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БД </a:t>
            </a:r>
          </a:p>
          <a:p>
            <a:pPr indent="1524000">
              <a:lnSpc>
                <a:spcPts val="1600"/>
              </a:lnSpc>
            </a:pPr>
            <a:endParaRPr lang="ru-RU" dirty="0" smtClean="0"/>
          </a:p>
          <a:p>
            <a:pPr indent="1524000"/>
            <a:endParaRPr lang="ru-RU" dirty="0" smtClean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35" y="5053967"/>
            <a:ext cx="965993" cy="152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28" y="5045888"/>
            <a:ext cx="1848672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82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654" y="415549"/>
            <a:ext cx="8175038" cy="347579"/>
          </a:xfrm>
        </p:spPr>
        <p:txBody>
          <a:bodyPr vert="horz" anchor="ctr"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интеллектуальной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 2020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2683835" y="8012072"/>
            <a:ext cx="6350416" cy="1584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C536B1-E8D7-4236-8422-E6095816C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587" y="25579"/>
            <a:ext cx="835224" cy="1079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CA6A08-5850-432A-956F-BB4D31706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34" y="714356"/>
            <a:ext cx="8071804" cy="4877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A428A1-1524-4092-943E-47AC8DE2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94" y="804056"/>
            <a:ext cx="91273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 технологий в клиническую практику</a:t>
            </a:r>
            <a:endParaRPr 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6" descr="C:\Users\USER\Documents\Scanned Documents\Рисунок (1240)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86" y="1484784"/>
            <a:ext cx="12729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C:\Users\USER\Documents\Scanned Documents\Рисунок (1239)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99" y="3284784"/>
            <a:ext cx="12093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C:\Users\USER\Documents\Scanned Documents\Рисунок (1238)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348" y="4943877"/>
            <a:ext cx="12729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8760" y="1157999"/>
            <a:ext cx="7812881" cy="4665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  <a:p>
            <a:pPr>
              <a:lnSpc>
                <a:spcPts val="2000"/>
              </a:lnSpc>
            </a:pPr>
            <a:endParaRPr lang="ru-RU" sz="2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lnSpc>
                <a:spcPts val="16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 внедрения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НИР в практику лечебной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indent="711200">
              <a:lnSpc>
                <a:spcPts val="16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план</a:t>
            </a:r>
          </a:p>
          <a:p>
            <a:pPr>
              <a:lnSpc>
                <a:spcPts val="2000"/>
              </a:lnSpc>
            </a:pPr>
            <a:endParaRPr lang="ru-RU" sz="2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lnSpc>
                <a:spcPts val="19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 внедрения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НИР в практику лечебной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indent="711200">
              <a:lnSpc>
                <a:spcPts val="19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лицензионных договора</a:t>
            </a:r>
          </a:p>
          <a:p>
            <a:pPr indent="711200">
              <a:lnSpc>
                <a:spcPts val="19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медицинского изделия в Росздравнадзоре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indent="623888">
              <a:lnSpc>
                <a:spcPts val="2000"/>
              </a:lnSpc>
            </a:pPr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программного обеспечения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Регионального центра поддержки принятия врачебных решений НИИТОН СГМУ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524000">
              <a:lnSpc>
                <a:spcPts val="1600"/>
              </a:lnSpc>
            </a:pPr>
            <a:endParaRPr lang="ru-RU" dirty="0" smtClean="0">
              <a:solidFill>
                <a:prstClr val="black"/>
              </a:solidFill>
            </a:endParaRPr>
          </a:p>
          <a:p>
            <a:pPr indent="1524000"/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49975"/>
            <a:ext cx="720080" cy="127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17816" r="6850" b="29889"/>
          <a:stretch/>
        </p:blipFill>
        <p:spPr>
          <a:xfrm>
            <a:off x="2110004" y="5349975"/>
            <a:ext cx="2277761" cy="1270817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3" y="5229305"/>
            <a:ext cx="1069329" cy="151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401863"/>
            <a:ext cx="1512168" cy="121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6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654" y="415549"/>
            <a:ext cx="8175038" cy="347579"/>
          </a:xfrm>
        </p:spPr>
        <p:txBody>
          <a:bodyPr vert="horz" anchor="ctr"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интеллектуальной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деятельности по направлениям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2683835" y="8012072"/>
            <a:ext cx="6350416" cy="1584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C536B1-E8D7-4236-8422-E6095816C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587" y="25579"/>
            <a:ext cx="835224" cy="1079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CA6A08-5850-432A-956F-BB4D31706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34" y="714356"/>
            <a:ext cx="8071804" cy="4877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A428A1-1524-4092-943E-47AC8DE2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0999" y="1039889"/>
            <a:ext cx="3529144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- 11</a:t>
            </a:r>
          </a:p>
          <a:p>
            <a:pPr algn="ctr">
              <a:lnSpc>
                <a:spcPts val="2000"/>
              </a:lnSpc>
            </a:pP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Травматология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Нейрохирургия –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здравоохранения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ru-RU" sz="2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524000">
              <a:lnSpc>
                <a:spcPts val="1600"/>
              </a:lnSpc>
            </a:pPr>
            <a:endParaRPr lang="ru-RU" dirty="0" smtClean="0">
              <a:solidFill>
                <a:prstClr val="black"/>
              </a:solidFill>
            </a:endParaRPr>
          </a:p>
          <a:p>
            <a:pPr indent="1524000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6062" y="1020235"/>
            <a:ext cx="3529144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- 10</a:t>
            </a:r>
          </a:p>
          <a:p>
            <a:pPr algn="ctr">
              <a:lnSpc>
                <a:spcPts val="2000"/>
              </a:lnSpc>
            </a:pP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Травматология –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Ортопедия –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ортопедия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 – 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здравоохранения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ru-RU" sz="2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524000">
              <a:lnSpc>
                <a:spcPts val="1600"/>
              </a:lnSpc>
            </a:pPr>
            <a:endParaRPr lang="ru-RU" dirty="0" smtClean="0">
              <a:solidFill>
                <a:prstClr val="black"/>
              </a:solidFill>
            </a:endParaRPr>
          </a:p>
          <a:p>
            <a:pPr indent="1524000"/>
            <a:endParaRPr lang="ru-RU" dirty="0" smtClean="0">
              <a:solidFill>
                <a:prstClr val="black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843808" y="1020235"/>
            <a:ext cx="0" cy="4729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918656" y="1020235"/>
            <a:ext cx="0" cy="5721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74410" y="989312"/>
            <a:ext cx="3529144" cy="678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- 32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Травматология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Ортопедия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ортопедия –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Нейрохирургия –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Вертебрология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 –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здравоохранения –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Коллаборация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– 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ru-RU" sz="2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524000">
              <a:lnSpc>
                <a:spcPts val="1600"/>
              </a:lnSpc>
            </a:pPr>
            <a:endParaRPr lang="ru-RU" dirty="0" smtClean="0">
              <a:solidFill>
                <a:prstClr val="black"/>
              </a:solidFill>
            </a:endParaRPr>
          </a:p>
          <a:p>
            <a:pPr indent="1524000"/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7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0E93FC-734D-4D54-A6F3-A2F19745F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776" y="0"/>
            <a:ext cx="835224" cy="1079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F11292-77F5-48F1-8875-6A34FCFC5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86" y="665584"/>
            <a:ext cx="8071804" cy="4877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9ABD6ED-067A-4B2E-AA2D-B82A69A7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5184-3D14-4921-BA1C-3F61B21E1B3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4584" y="200055"/>
            <a:ext cx="80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по разделу «наука»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фото 5 этажа\20210319_1253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68" y="2780928"/>
            <a:ext cx="2664296" cy="186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5 этажа\20210319_1254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68" y="4797152"/>
            <a:ext cx="2673064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5 этажа\IMG_54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00" y="873696"/>
            <a:ext cx="2664296" cy="182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876256" y="873696"/>
            <a:ext cx="0" cy="56877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851920" y="1026096"/>
            <a:ext cx="0" cy="568776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76256" y="1190687"/>
            <a:ext cx="22677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едином территориальном и функциональном блоке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мансардного этажа размещена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лаборатория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пробоподготовки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ctr">
              <a:buFontTx/>
              <a:buChar char="-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лабораторных исследований (аналитический этап).</a:t>
            </a: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оснащены АРМ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06115" y="714356"/>
            <a:ext cx="2492673" cy="268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47087" y="5929033"/>
            <a:ext cx="3379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поддержки врачебных решений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оснащено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4584" y="3160456"/>
            <a:ext cx="27957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конференц-зал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 для презентаций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19106</TotalTime>
  <Words>265</Words>
  <Application>Microsoft Office PowerPoint</Application>
  <PresentationFormat>Экран (4:3)</PresentationFormat>
  <Paragraphs>91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Тема1</vt:lpstr>
      <vt:lpstr>Результаты интеллектуальной деятельности за 2020 год</vt:lpstr>
      <vt:lpstr>Результаты интеллектуальной деятельности за 2020 год</vt:lpstr>
      <vt:lpstr>Результаты интеллектуальной деятельности по направлениям</vt:lpstr>
      <vt:lpstr>Презентация PowerPoint</vt:lpstr>
    </vt:vector>
  </TitlesOfParts>
  <Company>SarNIITO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производство ортопедических устройств. Оказание медицинских услуг по профилю детской ортопедии</dc:title>
  <dc:creator>computer</dc:creator>
  <cp:lastModifiedBy>USER</cp:lastModifiedBy>
  <cp:revision>2287</cp:revision>
  <cp:lastPrinted>2021-06-22T07:20:11Z</cp:lastPrinted>
  <dcterms:created xsi:type="dcterms:W3CDTF">2013-06-24T07:44:42Z</dcterms:created>
  <dcterms:modified xsi:type="dcterms:W3CDTF">2021-06-23T12:47:34Z</dcterms:modified>
</cp:coreProperties>
</file>